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2E01B1-E95D-4E54-8F5C-AF048C1A5199}" type="datetimeFigureOut">
              <a:rPr lang="ru-RU" smtClean="0"/>
              <a:pPr/>
              <a:t>15.02.2016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A06773-AEC0-40B8-83DC-482EA06087D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A06773-AEC0-40B8-83DC-482EA06087D7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15.02.2016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15.02.2016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png"/><Relationship Id="rId3" Type="http://schemas.openxmlformats.org/officeDocument/2006/relationships/image" Target="../media/image55.png"/><Relationship Id="rId7" Type="http://schemas.openxmlformats.org/officeDocument/2006/relationships/image" Target="../media/image59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8.png"/><Relationship Id="rId11" Type="http://schemas.openxmlformats.org/officeDocument/2006/relationships/image" Target="../media/image63.png"/><Relationship Id="rId5" Type="http://schemas.openxmlformats.org/officeDocument/2006/relationships/image" Target="../media/image57.png"/><Relationship Id="rId10" Type="http://schemas.openxmlformats.org/officeDocument/2006/relationships/image" Target="../media/image62.png"/><Relationship Id="rId4" Type="http://schemas.openxmlformats.org/officeDocument/2006/relationships/image" Target="../media/image56.png"/><Relationship Id="rId9" Type="http://schemas.openxmlformats.org/officeDocument/2006/relationships/image" Target="../media/image6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13" Type="http://schemas.openxmlformats.org/officeDocument/2006/relationships/image" Target="../media/image30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12" Type="http://schemas.openxmlformats.org/officeDocument/2006/relationships/image" Target="../media/image29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11" Type="http://schemas.openxmlformats.org/officeDocument/2006/relationships/image" Target="../media/image28.png"/><Relationship Id="rId5" Type="http://schemas.openxmlformats.org/officeDocument/2006/relationships/image" Target="../media/image22.png"/><Relationship Id="rId15" Type="http://schemas.openxmlformats.org/officeDocument/2006/relationships/image" Target="../media/image32.png"/><Relationship Id="rId10" Type="http://schemas.openxmlformats.org/officeDocument/2006/relationships/image" Target="../media/image27.png"/><Relationship Id="rId4" Type="http://schemas.openxmlformats.org/officeDocument/2006/relationships/image" Target="../media/image21.png"/><Relationship Id="rId9" Type="http://schemas.openxmlformats.org/officeDocument/2006/relationships/image" Target="../media/image26.png"/><Relationship Id="rId14" Type="http://schemas.openxmlformats.org/officeDocument/2006/relationships/image" Target="../media/image3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9.png"/><Relationship Id="rId4" Type="http://schemas.openxmlformats.org/officeDocument/2006/relationships/image" Target="../media/image3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13" Type="http://schemas.openxmlformats.org/officeDocument/2006/relationships/image" Target="../media/image52.png"/><Relationship Id="rId3" Type="http://schemas.openxmlformats.org/officeDocument/2006/relationships/image" Target="../media/image42.png"/><Relationship Id="rId7" Type="http://schemas.openxmlformats.org/officeDocument/2006/relationships/image" Target="../media/image46.png"/><Relationship Id="rId12" Type="http://schemas.openxmlformats.org/officeDocument/2006/relationships/image" Target="../media/image5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5.png"/><Relationship Id="rId11" Type="http://schemas.openxmlformats.org/officeDocument/2006/relationships/image" Target="../media/image50.png"/><Relationship Id="rId5" Type="http://schemas.openxmlformats.org/officeDocument/2006/relationships/image" Target="../media/image44.png"/><Relationship Id="rId15" Type="http://schemas.openxmlformats.org/officeDocument/2006/relationships/image" Target="../media/image54.png"/><Relationship Id="rId10" Type="http://schemas.openxmlformats.org/officeDocument/2006/relationships/image" Target="../media/image49.png"/><Relationship Id="rId4" Type="http://schemas.openxmlformats.org/officeDocument/2006/relationships/image" Target="../media/image43.png"/><Relationship Id="rId9" Type="http://schemas.openxmlformats.org/officeDocument/2006/relationships/image" Target="../media/image48.png"/><Relationship Id="rId14" Type="http://schemas.openxmlformats.org/officeDocument/2006/relationships/image" Target="../media/image5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03648" y="2348880"/>
            <a:ext cx="7406640" cy="1296144"/>
          </a:xfrm>
        </p:spPr>
        <p:txBody>
          <a:bodyPr/>
          <a:lstStyle/>
          <a:p>
            <a:pPr algn="ctr"/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Арифметическая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прогрессия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4365104"/>
            <a:ext cx="7406640" cy="2040632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Подготовила:</a:t>
            </a:r>
          </a:p>
          <a:p>
            <a:pPr algn="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учитель математики</a:t>
            </a:r>
          </a:p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Кутоманова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Е.М.</a:t>
            </a:r>
          </a:p>
          <a:p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2015-2016 учебный год</a:t>
            </a:r>
          </a:p>
          <a:p>
            <a:endParaRPr lang="ru-RU" dirty="0"/>
          </a:p>
        </p:txBody>
      </p:sp>
      <p:sp>
        <p:nvSpPr>
          <p:cNvPr id="4" name="Прямоугольник 4"/>
          <p:cNvSpPr>
            <a:spLocks noChangeArrowheads="1"/>
          </p:cNvSpPr>
          <p:nvPr/>
        </p:nvSpPr>
        <p:spPr bwMode="auto">
          <a:xfrm>
            <a:off x="1071563" y="428625"/>
            <a:ext cx="807243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Муниципальное бюджетное общеобразовательное учреждение средняя общеобразовательная школа №30 имени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А.И.Колдунова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ransition advTm="312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890080" cy="850106"/>
          </a:xfrm>
        </p:spPr>
        <p:txBody>
          <a:bodyPr>
            <a:normAutofit/>
          </a:bodyPr>
          <a:lstStyle/>
          <a:p>
            <a:r>
              <a:rPr lang="ru-RU" sz="2800" dirty="0" smtClean="0">
                <a:effectLst/>
                <a:latin typeface="Times New Roman" pitchFamily="18" charset="0"/>
                <a:cs typeface="Times New Roman" pitchFamily="18" charset="0"/>
              </a:rPr>
              <a:t>Например:</a:t>
            </a:r>
            <a:endParaRPr lang="ru-RU" sz="28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980728"/>
            <a:ext cx="7890080" cy="5616624"/>
          </a:xfrm>
        </p:spPr>
        <p:txBody>
          <a:bodyPr/>
          <a:lstStyle/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43608" y="908720"/>
            <a:ext cx="4619625" cy="409575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15616" y="1412776"/>
            <a:ext cx="2914650" cy="409575"/>
          </a:xfrm>
          <a:prstGeom prst="rect">
            <a:avLst/>
          </a:prstGeom>
          <a:noFill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75656" y="1844824"/>
            <a:ext cx="2857500" cy="409575"/>
          </a:xfrm>
          <a:prstGeom prst="rect">
            <a:avLst/>
          </a:prstGeom>
          <a:noFill/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03648" y="2276872"/>
            <a:ext cx="4895850" cy="409575"/>
          </a:xfrm>
          <a:prstGeom prst="rect">
            <a:avLst/>
          </a:prstGeom>
          <a:noFill/>
        </p:spPr>
      </p:pic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47664" y="2780928"/>
            <a:ext cx="4752975" cy="714375"/>
          </a:xfrm>
          <a:prstGeom prst="rect">
            <a:avLst/>
          </a:prstGeom>
          <a:noFill/>
        </p:spPr>
      </p:pic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72200" y="2924944"/>
            <a:ext cx="2286000" cy="409575"/>
          </a:xfrm>
          <a:prstGeom prst="rect">
            <a:avLst/>
          </a:prstGeom>
          <a:noFill/>
        </p:spPr>
      </p:pic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87624" y="3501008"/>
            <a:ext cx="2686050" cy="504825"/>
          </a:xfrm>
          <a:prstGeom prst="rect">
            <a:avLst/>
          </a:prstGeom>
          <a:noFill/>
        </p:spPr>
      </p:pic>
      <p:pic>
        <p:nvPicPr>
          <p:cNvPr id="1042" name="Picture 18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691679" y="5229200"/>
            <a:ext cx="3620967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3" name="Picture 19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691681" y="4149081"/>
            <a:ext cx="3096343" cy="32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4" name="Picture 20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691680" y="4653136"/>
            <a:ext cx="3888432" cy="3545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0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0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06090"/>
          </a:xfrm>
        </p:spPr>
        <p:txBody>
          <a:bodyPr>
            <a:normAutofit/>
          </a:bodyPr>
          <a:lstStyle/>
          <a:p>
            <a:r>
              <a:rPr lang="ru-RU" sz="3600" dirty="0" smtClean="0">
                <a:effectLst/>
                <a:latin typeface="Times New Roman" pitchFamily="18" charset="0"/>
                <a:cs typeface="Times New Roman" pitchFamily="18" charset="0"/>
              </a:rPr>
              <a:t>Определение</a:t>
            </a:r>
            <a:endParaRPr lang="ru-RU" sz="36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584" y="1052736"/>
            <a:ext cx="8106104" cy="5195664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Рассмотрим последовательность, первый член которой равен 3, каждый следующий получается из предыдущего, если к нему прибавить 2: 3;5;7;9;…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Эта последовательность является примером арифметической прогрессии.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Арифметической прогрессией называется последовательность  чисел, каждый член которой, начиная со второго, равен предыдущему сложенному с одним и тем же числом.</a:t>
            </a:r>
          </a:p>
          <a:p>
            <a:pPr>
              <a:buNone/>
            </a:pPr>
            <a:endParaRPr lang="ru-RU" sz="2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331640" y="4797152"/>
            <a:ext cx="2016224" cy="576064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1331640" y="5805264"/>
            <a:ext cx="2016224" cy="648072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41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03648" y="4869160"/>
            <a:ext cx="1962150" cy="409575"/>
          </a:xfrm>
          <a:prstGeom prst="rect">
            <a:avLst/>
          </a:prstGeom>
          <a:noFill/>
        </p:spPr>
      </p:pic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63888" y="4869160"/>
            <a:ext cx="2724150" cy="409575"/>
          </a:xfrm>
          <a:prstGeom prst="rect">
            <a:avLst/>
          </a:prstGeom>
          <a:noFill/>
        </p:spPr>
      </p:pic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03648" y="5877272"/>
            <a:ext cx="1905000" cy="409575"/>
          </a:xfrm>
          <a:prstGeom prst="rect">
            <a:avLst/>
          </a:prstGeom>
          <a:noFill/>
        </p:spPr>
      </p:pic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47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38550" y="5877272"/>
            <a:ext cx="5505450" cy="4095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2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6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Например: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584" y="1447800"/>
            <a:ext cx="8106104" cy="4800600"/>
          </a:xfrm>
        </p:spPr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4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6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921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15616" y="1628800"/>
            <a:ext cx="5708727" cy="504056"/>
          </a:xfrm>
          <a:prstGeom prst="rect">
            <a:avLst/>
          </a:prstGeom>
          <a:noFill/>
        </p:spPr>
      </p:pic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43608" y="2132856"/>
            <a:ext cx="3540114" cy="504056"/>
          </a:xfrm>
          <a:prstGeom prst="rect">
            <a:avLst/>
          </a:prstGeom>
          <a:noFill/>
        </p:spPr>
      </p:pic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9223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59632" y="2636912"/>
            <a:ext cx="6318283" cy="504056"/>
          </a:xfrm>
          <a:prstGeom prst="rect">
            <a:avLst/>
          </a:prstGeom>
          <a:noFill/>
        </p:spPr>
      </p:pic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9225" name="Picture 9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43608" y="3212976"/>
            <a:ext cx="3821448" cy="504056"/>
          </a:xfrm>
          <a:prstGeom prst="rect">
            <a:avLst/>
          </a:prstGeom>
          <a:noFill/>
        </p:spPr>
      </p:pic>
      <p:sp>
        <p:nvSpPr>
          <p:cNvPr id="922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9227" name="Picture 11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31640" y="3861048"/>
            <a:ext cx="6177617" cy="504056"/>
          </a:xfrm>
          <a:prstGeom prst="rect">
            <a:avLst/>
          </a:prstGeom>
          <a:noFill/>
        </p:spPr>
      </p:pic>
      <p:sp>
        <p:nvSpPr>
          <p:cNvPr id="9230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9229" name="Picture 13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43608" y="4509120"/>
            <a:ext cx="3744416" cy="460028"/>
          </a:xfrm>
          <a:prstGeom prst="rect">
            <a:avLst/>
          </a:prstGeom>
          <a:noFill/>
        </p:spPr>
      </p:pic>
      <p:sp>
        <p:nvSpPr>
          <p:cNvPr id="9232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9231" name="Picture 15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31640" y="5085184"/>
            <a:ext cx="7232617" cy="5040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274638"/>
            <a:ext cx="8172400" cy="1143000"/>
          </a:xfrm>
        </p:spPr>
        <p:txBody>
          <a:bodyPr>
            <a:normAutofit/>
          </a:bodyPr>
          <a:lstStyle/>
          <a:p>
            <a:r>
              <a:rPr lang="ru-RU" sz="2800" dirty="0" smtClean="0">
                <a:effectLst/>
                <a:latin typeface="Times New Roman" pitchFamily="18" charset="0"/>
                <a:cs typeface="Times New Roman" pitchFamily="18" charset="0"/>
              </a:rPr>
              <a:t>Формула </a:t>
            </a:r>
            <a:r>
              <a:rPr lang="en-US" sz="2800" dirty="0" smtClean="0">
                <a:effectLst/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800" dirty="0" smtClean="0">
                <a:effectLst/>
                <a:latin typeface="Times New Roman" pitchFamily="18" charset="0"/>
                <a:cs typeface="Times New Roman" pitchFamily="18" charset="0"/>
              </a:rPr>
              <a:t>-ого члена арифметической прогрессии</a:t>
            </a:r>
            <a:endParaRPr lang="ru-RU" sz="28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584" y="1447800"/>
            <a:ext cx="8106104" cy="480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Зная первый член и разность арифметической прогрессии можно найти:</a:t>
            </a:r>
          </a:p>
          <a:p>
            <a:pPr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Аналогично находим: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267744" y="5229200"/>
            <a:ext cx="5112568" cy="936104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19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2420888"/>
            <a:ext cx="2122398" cy="434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2996952"/>
            <a:ext cx="6624736" cy="386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3608" y="3429000"/>
            <a:ext cx="7286116" cy="428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43608" y="3933056"/>
            <a:ext cx="7379973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932040" y="4365104"/>
            <a:ext cx="2690580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8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411760" y="5301208"/>
            <a:ext cx="4936378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562074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Например: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584" y="1447800"/>
            <a:ext cx="8106104" cy="4800600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	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4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6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16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87624" y="1268760"/>
            <a:ext cx="3333750" cy="409575"/>
          </a:xfrm>
          <a:prstGeom prst="rect">
            <a:avLst/>
          </a:prstGeom>
          <a:noFill/>
        </p:spPr>
      </p:pic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87624" y="1628800"/>
            <a:ext cx="4695825" cy="409575"/>
          </a:xfrm>
          <a:prstGeom prst="rect">
            <a:avLst/>
          </a:prstGeom>
          <a:noFill/>
        </p:spPr>
      </p:pic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59632" y="2060848"/>
            <a:ext cx="3114675" cy="409575"/>
          </a:xfrm>
          <a:prstGeom prst="rect">
            <a:avLst/>
          </a:prstGeom>
          <a:noFill/>
        </p:spPr>
      </p:pic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175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59632" y="2492896"/>
            <a:ext cx="4419600" cy="409575"/>
          </a:xfrm>
          <a:prstGeom prst="rect">
            <a:avLst/>
          </a:prstGeom>
          <a:noFill/>
        </p:spPr>
      </p:pic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177" name="Picture 9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15616" y="836712"/>
            <a:ext cx="4638675" cy="409575"/>
          </a:xfrm>
          <a:prstGeom prst="rect">
            <a:avLst/>
          </a:prstGeom>
          <a:noFill/>
        </p:spPr>
      </p:pic>
      <p:sp>
        <p:nvSpPr>
          <p:cNvPr id="718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179" name="Picture 11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31640" y="2924944"/>
            <a:ext cx="4533900" cy="409575"/>
          </a:xfrm>
          <a:prstGeom prst="rect">
            <a:avLst/>
          </a:prstGeom>
          <a:noFill/>
        </p:spPr>
      </p:pic>
      <p:sp>
        <p:nvSpPr>
          <p:cNvPr id="718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18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18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185" name="Picture 17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31640" y="3429000"/>
            <a:ext cx="4276725" cy="409575"/>
          </a:xfrm>
          <a:prstGeom prst="rect">
            <a:avLst/>
          </a:prstGeom>
          <a:noFill/>
        </p:spPr>
      </p:pic>
      <p:sp>
        <p:nvSpPr>
          <p:cNvPr id="718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187" name="Picture 19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31640" y="3861048"/>
            <a:ext cx="5314950" cy="409575"/>
          </a:xfrm>
          <a:prstGeom prst="rect">
            <a:avLst/>
          </a:prstGeom>
          <a:noFill/>
        </p:spPr>
      </p:pic>
      <p:sp>
        <p:nvSpPr>
          <p:cNvPr id="7192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191" name="Picture 23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31640" y="4365104"/>
            <a:ext cx="5114925" cy="409575"/>
          </a:xfrm>
          <a:prstGeom prst="rect">
            <a:avLst/>
          </a:prstGeom>
          <a:noFill/>
        </p:spPr>
      </p:pic>
      <p:sp>
        <p:nvSpPr>
          <p:cNvPr id="7194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193" name="Picture 25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28184" y="4365104"/>
            <a:ext cx="1885950" cy="409575"/>
          </a:xfrm>
          <a:prstGeom prst="rect">
            <a:avLst/>
          </a:prstGeom>
          <a:noFill/>
        </p:spPr>
      </p:pic>
      <p:sp>
        <p:nvSpPr>
          <p:cNvPr id="7196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195" name="Picture 27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31640" y="4797152"/>
            <a:ext cx="2628900" cy="409575"/>
          </a:xfrm>
          <a:prstGeom prst="rect">
            <a:avLst/>
          </a:prstGeom>
          <a:noFill/>
        </p:spPr>
      </p:pic>
      <p:sp>
        <p:nvSpPr>
          <p:cNvPr id="7198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197" name="Picture 29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31640" y="5229200"/>
            <a:ext cx="2409825" cy="409575"/>
          </a:xfrm>
          <a:prstGeom prst="rect">
            <a:avLst/>
          </a:prstGeom>
          <a:noFill/>
        </p:spPr>
      </p:pic>
      <p:sp>
        <p:nvSpPr>
          <p:cNvPr id="7200" name="Rectangle 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199" name="Picture 31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31640" y="5661248"/>
            <a:ext cx="1704975" cy="409575"/>
          </a:xfrm>
          <a:prstGeom prst="rect">
            <a:avLst/>
          </a:prstGeom>
          <a:noFill/>
        </p:spPr>
      </p:pic>
      <p:sp>
        <p:nvSpPr>
          <p:cNvPr id="7202" name="Rectangle 3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201" name="Picture 33"/>
          <p:cNvPicPr>
            <a:picLocks noChangeAspect="1" noChangeArrowheads="1"/>
          </p:cNvPicPr>
          <p:nvPr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31640" y="6093296"/>
            <a:ext cx="5915025" cy="4095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7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7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7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7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7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7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7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7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7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890080" cy="850106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effectLst/>
                <a:latin typeface="Times New Roman" pitchFamily="18" charset="0"/>
                <a:cs typeface="Times New Roman" pitchFamily="18" charset="0"/>
              </a:rPr>
              <a:t>Свойство арифметической прогрессии</a:t>
            </a:r>
            <a:endParaRPr lang="ru-RU" sz="32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1196752"/>
            <a:ext cx="8178112" cy="50516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Каждый член арифметической прогрессии, начиная со второго, равен среднему арифметическому предыдущего и последующего её членов.</a:t>
            </a:r>
            <a:endParaRPr lang="ru-RU" sz="28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907704" y="4797152"/>
            <a:ext cx="4968552" cy="1368152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2996952"/>
            <a:ext cx="4351143" cy="434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3645024"/>
            <a:ext cx="3579826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10478" y="4869160"/>
            <a:ext cx="4535232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404664"/>
            <a:ext cx="8322128" cy="5843736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Если в последовательности  чисел,  каждый член, начиная со второго, равен среднему арифметическому  предыдущего и последующего членов, то  эта последовательность – арифметическая прогрессия.</a:t>
            </a:r>
            <a:endParaRPr lang="ru-RU" sz="28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2852936"/>
            <a:ext cx="4884744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3" y="3861048"/>
            <a:ext cx="3490261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31640" y="4437112"/>
            <a:ext cx="4065570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31640" y="5013176"/>
            <a:ext cx="6880951" cy="5040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274638"/>
            <a:ext cx="7962088" cy="706090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Замечание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1484784"/>
            <a:ext cx="8208912" cy="4800600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	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Любая арифметическая прогрессия  может быть задана формулой 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b="1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kn+b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где 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  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b-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некоторые числа.</a:t>
            </a:r>
          </a:p>
          <a:p>
            <a:pPr>
              <a:buNone/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Верно и обратное утверждение.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pPr>
              <a:buNone/>
            </a:pPr>
            <a:r>
              <a:rPr lang="en-US" b="1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Последовательность (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b="1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), заданная формулой вида 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b="1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kn+b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где 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  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b-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некоторые числа, является арифметической прогрессией.</a:t>
            </a:r>
            <a:endParaRPr lang="ru-RU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980728"/>
            <a:ext cx="3456384" cy="483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1628800"/>
            <a:ext cx="3816424" cy="411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0"/>
            <a:ext cx="8172400" cy="908720"/>
          </a:xfrm>
        </p:spPr>
        <p:txBody>
          <a:bodyPr>
            <a:noAutofit/>
          </a:bodyPr>
          <a:lstStyle/>
          <a:p>
            <a:pPr algn="ctr"/>
            <a:r>
              <a:rPr lang="ru-RU" sz="3000" dirty="0" smtClean="0">
                <a:effectLst/>
                <a:latin typeface="Times New Roman" pitchFamily="18" charset="0"/>
                <a:cs typeface="Times New Roman" pitchFamily="18" charset="0"/>
              </a:rPr>
              <a:t>Формула суммы первых </a:t>
            </a:r>
            <a:r>
              <a:rPr lang="en-US" sz="3000" dirty="0" smtClean="0">
                <a:effectLst/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ru-RU" sz="30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smtClean="0">
                <a:effectLst/>
                <a:latin typeface="Times New Roman" pitchFamily="18" charset="0"/>
                <a:cs typeface="Times New Roman" pitchFamily="18" charset="0"/>
              </a:rPr>
              <a:t>членов арифметической прогрессии</a:t>
            </a:r>
            <a:endParaRPr lang="ru-RU" sz="30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836712"/>
            <a:ext cx="7890080" cy="5411688"/>
          </a:xfrm>
        </p:spPr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51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51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51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520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522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524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526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528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530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5220072" y="5301208"/>
            <a:ext cx="2736304" cy="936104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532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5508104" y="4005064"/>
            <a:ext cx="2160240" cy="792088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534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43608" y="908720"/>
            <a:ext cx="4619625" cy="409575"/>
          </a:xfrm>
          <a:prstGeom prst="rect">
            <a:avLst/>
          </a:prstGeom>
          <a:noFill/>
        </p:spPr>
      </p:pic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87624" y="1412776"/>
            <a:ext cx="3943350" cy="409575"/>
          </a:xfrm>
          <a:prstGeom prst="rect">
            <a:avLst/>
          </a:prstGeom>
          <a:noFill/>
        </p:spPr>
      </p:pic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87624" y="1844824"/>
            <a:ext cx="3943350" cy="409575"/>
          </a:xfrm>
          <a:prstGeom prst="rect">
            <a:avLst/>
          </a:prstGeom>
          <a:noFill/>
        </p:spPr>
      </p:pic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15616" y="2276872"/>
            <a:ext cx="6019800" cy="409575"/>
          </a:xfrm>
          <a:prstGeom prst="rect">
            <a:avLst/>
          </a:prstGeom>
          <a:noFill/>
        </p:spPr>
      </p:pic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83" name="Picture 11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36296" y="2276872"/>
            <a:ext cx="1019175" cy="409575"/>
          </a:xfrm>
          <a:prstGeom prst="rect">
            <a:avLst/>
          </a:prstGeom>
          <a:noFill/>
        </p:spPr>
      </p:pic>
      <p:pic>
        <p:nvPicPr>
          <p:cNvPr id="3085" name="Picture 13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187624" y="2780928"/>
            <a:ext cx="5838825" cy="329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6" name="Picture 14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187624" y="3140968"/>
            <a:ext cx="7685110" cy="279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7" name="Picture 15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187624" y="3573016"/>
            <a:ext cx="7481863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8" name="Picture 16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259632" y="4005064"/>
            <a:ext cx="2088232" cy="320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9" name="Picture 17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5580112" y="4077072"/>
            <a:ext cx="1929810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90" name="Picture 18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115616" y="5301208"/>
            <a:ext cx="2271466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91" name="Picture 19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043608" y="5877272"/>
            <a:ext cx="2936933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93" name="Picture 21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5364088" y="5517232"/>
            <a:ext cx="2427048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3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0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0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0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6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0" grpId="0" animBg="1"/>
      <p:bldP spid="33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317</TotalTime>
  <Words>50</Words>
  <Application>Microsoft Office PowerPoint</Application>
  <PresentationFormat>Экран (4:3)</PresentationFormat>
  <Paragraphs>39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Солнцестояние</vt:lpstr>
      <vt:lpstr>Арифметическая прогрессия</vt:lpstr>
      <vt:lpstr>Определение</vt:lpstr>
      <vt:lpstr>Например:</vt:lpstr>
      <vt:lpstr>Формула n-ого члена арифметической прогрессии</vt:lpstr>
      <vt:lpstr>Например:</vt:lpstr>
      <vt:lpstr>Свойство арифметической прогрессии</vt:lpstr>
      <vt:lpstr>Слайд 7</vt:lpstr>
      <vt:lpstr>Замечание</vt:lpstr>
      <vt:lpstr>Формула суммы первых n  членов арифметической прогрессии</vt:lpstr>
      <vt:lpstr>Например: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Геометрическая прогрессия</dc:title>
  <dc:creator>Женя</dc:creator>
  <cp:lastModifiedBy>Женя</cp:lastModifiedBy>
  <cp:revision>45</cp:revision>
  <dcterms:created xsi:type="dcterms:W3CDTF">2016-02-14T06:25:21Z</dcterms:created>
  <dcterms:modified xsi:type="dcterms:W3CDTF">2016-02-15T00:26:57Z</dcterms:modified>
</cp:coreProperties>
</file>