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60" r:id="rId4"/>
    <p:sldId id="261" r:id="rId5"/>
    <p:sldId id="262" r:id="rId6"/>
    <p:sldId id="258" r:id="rId7"/>
    <p:sldId id="257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4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52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21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83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433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97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353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4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03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15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8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3DDC4-4905-4793-8779-7B640F383AE7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9385-4053-40D5-9A82-F147A0461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31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340768"/>
            <a:ext cx="6984776" cy="882119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Рациональные уравнения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30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36" y="446180"/>
            <a:ext cx="915017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44" y="1814332"/>
            <a:ext cx="875463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03132" y="61459"/>
            <a:ext cx="64686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4400" kern="0" dirty="0">
                <a:solidFill>
                  <a:srgbClr val="FF0000"/>
                </a:solidFill>
                <a:latin typeface="Times New Roman"/>
                <a:cs typeface="Times New Roman"/>
              </a:rPr>
              <a:t>Подготовка к ОГЭ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7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90700"/>
            <a:ext cx="9190180" cy="207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344150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400" kern="0" dirty="0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Подготовка к ОГЭ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3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24936" cy="3444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Какое выражение называется рациональным?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Какое уравнение называется рациональным?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Какое уравнение называется квадратным?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Сколько корней имеет квадратное уравнение? Как определить их количество?</a:t>
            </a:r>
          </a:p>
        </p:txBody>
      </p:sp>
    </p:spTree>
    <p:extLst>
      <p:ext uri="{BB962C8B-B14F-4D97-AF65-F5344CB8AC3E}">
        <p14:creationId xmlns:p14="http://schemas.microsoft.com/office/powerpoint/2010/main" val="302618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dirty="0"/>
              <a:t>Пример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3" y="792956"/>
            <a:ext cx="8266548" cy="5550163"/>
          </a:xfrm>
        </p:spPr>
        <p:txBody>
          <a:bodyPr/>
          <a:lstStyle/>
          <a:p>
            <a:pPr marL="45720" indent="0" eaLnBrk="1" hangingPunct="1">
              <a:lnSpc>
                <a:spcPct val="80000"/>
              </a:lnSpc>
              <a:buNone/>
              <a:defRPr/>
            </a:pPr>
            <a:endParaRPr lang="ru-RU" sz="2800" b="1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" indent="0" eaLnBrk="1" hangingPunct="1">
              <a:lnSpc>
                <a:spcPct val="80000"/>
              </a:lnSpc>
              <a:buNone/>
              <a:defRPr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45720" indent="0" eaLnBrk="1" hangingPunct="1">
              <a:lnSpc>
                <a:spcPct val="80000"/>
              </a:lnSpc>
              <a:buNone/>
              <a:defRPr/>
            </a:pP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№1. Решите </a:t>
            </a:r>
            <a:r>
              <a:rPr lang="ru-RU" sz="4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уравнение  </a:t>
            </a:r>
            <a:endParaRPr lang="ru-RU" sz="4400" b="1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" indent="0" eaLnBrk="1" hangingPunct="1">
              <a:lnSpc>
                <a:spcPct val="80000"/>
              </a:lnSpc>
              <a:buNone/>
              <a:defRPr/>
            </a:pPr>
            <a:r>
              <a:rPr lang="ru-RU" sz="4400" b="1" i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х</a:t>
            </a:r>
            <a:r>
              <a:rPr lang="ru-RU" sz="4400" b="1" i="1" baseline="30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r>
              <a:rPr lang="ru-RU" sz="4400" b="1" i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–3х</a:t>
            </a:r>
            <a:r>
              <a:rPr lang="ru-RU" sz="4400" b="1" i="1" baseline="30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lang="ru-RU" sz="4400" b="1" i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–4=0.</a:t>
            </a:r>
            <a:endParaRPr lang="ru-RU" sz="4400" b="1" i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3252" name="Picture 4" descr="Рисунок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0967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86985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344488"/>
            <a:ext cx="8856984" cy="6036840"/>
          </a:xfrm>
        </p:spPr>
        <p:txBody>
          <a:bodyPr>
            <a:normAutofit/>
          </a:bodyPr>
          <a:lstStyle/>
          <a:p>
            <a:pPr marL="45720" indent="0" eaLnBrk="1" hangingPunct="1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     Уравнение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имеет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вида  </a:t>
            </a:r>
            <a:r>
              <a:rPr lang="en-GB" sz="2800" b="1" i="1" dirty="0"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  <a:r>
              <a:rPr lang="ru-RU" sz="2800" b="1" i="1" dirty="0">
                <a:solidFill>
                  <a:schemeClr val="tx1"/>
                </a:solidFill>
                <a:effectLst/>
                <a:latin typeface="Times New Roman" pitchFamily="18" charset="0"/>
              </a:rPr>
              <a:t>х</a:t>
            </a:r>
            <a:r>
              <a:rPr lang="ru-RU" sz="2800" b="1" i="1" baseline="30000" dirty="0"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r>
              <a:rPr lang="ru-RU" sz="2800" b="1" i="1" dirty="0"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  <a:r>
              <a:rPr lang="en-GB" sz="2800" b="1" i="1" dirty="0"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r>
              <a:rPr lang="ru-RU" sz="2800" b="1" i="1" dirty="0">
                <a:solidFill>
                  <a:schemeClr val="tx1"/>
                </a:solidFill>
                <a:effectLst/>
                <a:latin typeface="Times New Roman" pitchFamily="18" charset="0"/>
              </a:rPr>
              <a:t>х</a:t>
            </a:r>
            <a:r>
              <a:rPr lang="ru-RU" sz="2800" b="1" i="1" baseline="30000" dirty="0"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lang="en-GB" sz="2800" b="1" i="1" dirty="0">
                <a:solidFill>
                  <a:schemeClr val="tx1"/>
                </a:solidFill>
                <a:effectLst/>
                <a:latin typeface="Times New Roman" pitchFamily="18" charset="0"/>
              </a:rPr>
              <a:t>+c</a:t>
            </a:r>
            <a:r>
              <a:rPr lang="ru-RU" sz="2800" b="1" i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=0 называется биквадратным уравнением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</a:rPr>
              <a:t>  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45720" indent="0"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     Сделаем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подстановку </a:t>
            </a:r>
            <a:r>
              <a:rPr lang="en-GB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  <a:r>
              <a:rPr lang="en-GB" sz="2800" i="1" baseline="30000" dirty="0"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lang="ru-RU" sz="2800" i="1" baseline="30000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GB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=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GB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t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. Значит, </a:t>
            </a:r>
            <a:r>
              <a:rPr lang="en-GB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  <a:r>
              <a:rPr lang="ru-RU" sz="2800" i="1" baseline="30000" dirty="0"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GB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=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GB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t</a:t>
            </a:r>
            <a:r>
              <a:rPr lang="ru-RU" sz="2800" i="1" baseline="30000" dirty="0"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    Получаем квадратное уравнение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       </a:t>
            </a:r>
            <a:r>
              <a:rPr lang="en-GB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at</a:t>
            </a:r>
            <a:r>
              <a:rPr lang="en-GB" sz="2800" i="1" baseline="30000" dirty="0"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  <a:r>
              <a:rPr lang="en-GB" sz="2800" i="1" dirty="0" err="1">
                <a:solidFill>
                  <a:schemeClr val="tx1"/>
                </a:solidFill>
                <a:effectLst/>
                <a:latin typeface="Times New Roman" pitchFamily="18" charset="0"/>
              </a:rPr>
              <a:t>bt+c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=0.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</a:rPr>
              <a:t>    Находим значения </a:t>
            </a:r>
            <a:r>
              <a:rPr lang="en-GB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t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</a:rPr>
              <a:t>  и, сделав обратную подстановку,   находим корни исходного уравнения.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</a:rPr>
              <a:t>                </a:t>
            </a:r>
            <a:r>
              <a:rPr lang="ru-RU" sz="2800" b="1" i="1" u="sng" dirty="0">
                <a:solidFill>
                  <a:schemeClr val="tx1"/>
                </a:solidFill>
                <a:effectLst/>
                <a:latin typeface="Times New Roman" pitchFamily="18" charset="0"/>
              </a:rPr>
              <a:t>Замечание.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</a:rPr>
              <a:t>        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При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</a:rPr>
              <a:t>решении биквадратного уравнения можно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получить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</a:rPr>
              <a:t>от 1 до 4-х корней или же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это уравнение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</a:rPr>
              <a:t>может совсем не иметь корней.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>
                <a:effectLst/>
                <a:latin typeface="Times New Roman" pitchFamily="18" charset="0"/>
              </a:rPr>
              <a:t>     </a:t>
            </a:r>
            <a:endParaRPr lang="en-GB" sz="2400" dirty="0">
              <a:effectLst/>
              <a:latin typeface="Times New Roman" pitchFamily="18" charset="0"/>
            </a:endParaRPr>
          </a:p>
        </p:txBody>
      </p:sp>
      <p:sp>
        <p:nvSpPr>
          <p:cNvPr id="31752" name="Rectangle 10"/>
          <p:cNvSpPr>
            <a:spLocks noChangeArrowheads="1"/>
          </p:cNvSpPr>
          <p:nvPr/>
        </p:nvSpPr>
        <p:spPr bwMode="auto">
          <a:xfrm>
            <a:off x="827088" y="5949950"/>
            <a:ext cx="7731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CC99"/>
                </a:solidFill>
              </a:rPr>
              <a:t> </a:t>
            </a:r>
            <a:endParaRPr lang="ru-RU" sz="1200" b="1" dirty="0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65087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352928" cy="936104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№2. Решите уравнение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3568" y="2204864"/>
                <a:ext cx="8064896" cy="3600400"/>
              </a:xfrm>
            </p:spPr>
            <p:txBody>
              <a:bodyPr>
                <a:normAutofit/>
              </a:bodyPr>
              <a:lstStyle/>
              <a:p>
                <a:pPr algn="l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66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ru-RU" sz="66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х−2</m:t>
                        </m:r>
                      </m:den>
                    </m:f>
                    <m:r>
                      <a:rPr lang="ru-RU" sz="6600" i="1">
                        <a:effectLst/>
                        <a:latin typeface="Cambria Math"/>
                        <a:ea typeface="Calibri"/>
                        <a:cs typeface="Times New Roman"/>
                      </a:rPr>
                      <m:t>+1</m:t>
                    </m:r>
                  </m:oMath>
                </a14:m>
                <a:r>
                  <a:rPr lang="ru-RU" sz="66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6600" b="0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ru-RU" sz="6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6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num>
                      <m:den>
                        <m:sSup>
                          <m:sSupPr>
                            <m:ctrlPr>
                              <a:rPr lang="ru-RU" sz="66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66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х</m:t>
                            </m:r>
                          </m:e>
                          <m:sup>
                            <m:r>
                              <a:rPr lang="ru-RU" sz="66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ru-RU" sz="6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−4х+4</m:t>
                        </m:r>
                      </m:den>
                    </m:f>
                  </m:oMath>
                </a14:m>
                <a:endParaRPr lang="ru-RU" sz="66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algn="l"/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2204864"/>
                <a:ext cx="8064896" cy="3600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3432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</TotalTime>
  <Words>147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Воздушный поток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</vt:lpstr>
      <vt:lpstr>Презентация PowerPoint</vt:lpstr>
      <vt:lpstr>№2. Решите уравнение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Станаислав</dc:creator>
  <cp:lastModifiedBy>Станислав</cp:lastModifiedBy>
  <cp:revision>7</cp:revision>
  <dcterms:created xsi:type="dcterms:W3CDTF">2015-02-05T13:51:57Z</dcterms:created>
  <dcterms:modified xsi:type="dcterms:W3CDTF">2016-02-22T11:17:17Z</dcterms:modified>
</cp:coreProperties>
</file>