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309" r:id="rId6"/>
    <p:sldId id="267" r:id="rId7"/>
    <p:sldId id="269" r:id="rId8"/>
    <p:sldId id="310" r:id="rId9"/>
    <p:sldId id="271" r:id="rId10"/>
    <p:sldId id="270" r:id="rId11"/>
    <p:sldId id="311" r:id="rId12"/>
    <p:sldId id="273" r:id="rId13"/>
    <p:sldId id="274" r:id="rId14"/>
    <p:sldId id="312" r:id="rId15"/>
    <p:sldId id="276" r:id="rId16"/>
    <p:sldId id="277" r:id="rId17"/>
    <p:sldId id="313" r:id="rId18"/>
    <p:sldId id="279" r:id="rId19"/>
    <p:sldId id="280" r:id="rId20"/>
    <p:sldId id="314" r:id="rId21"/>
    <p:sldId id="282" r:id="rId22"/>
    <p:sldId id="283" r:id="rId23"/>
    <p:sldId id="315" r:id="rId24"/>
    <p:sldId id="285" r:id="rId25"/>
    <p:sldId id="286" r:id="rId26"/>
    <p:sldId id="316" r:id="rId27"/>
    <p:sldId id="288" r:id="rId28"/>
    <p:sldId id="289" r:id="rId29"/>
    <p:sldId id="317" r:id="rId30"/>
    <p:sldId id="291" r:id="rId31"/>
    <p:sldId id="292" r:id="rId32"/>
    <p:sldId id="319" r:id="rId33"/>
    <p:sldId id="294" r:id="rId34"/>
    <p:sldId id="295" r:id="rId35"/>
    <p:sldId id="320" r:id="rId36"/>
    <p:sldId id="297" r:id="rId37"/>
    <p:sldId id="298" r:id="rId38"/>
    <p:sldId id="321" r:id="rId39"/>
    <p:sldId id="300" r:id="rId40"/>
    <p:sldId id="301" r:id="rId41"/>
    <p:sldId id="322" r:id="rId42"/>
    <p:sldId id="303" r:id="rId43"/>
    <p:sldId id="304" r:id="rId44"/>
    <p:sldId id="323" r:id="rId45"/>
    <p:sldId id="324" r:id="rId46"/>
    <p:sldId id="325" r:id="rId47"/>
    <p:sldId id="326" r:id="rId48"/>
    <p:sldId id="327" r:id="rId49"/>
    <p:sldId id="328" r:id="rId50"/>
    <p:sldId id="308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65" d="100"/>
          <a:sy n="6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9.wmf"/><Relationship Id="rId7" Type="http://schemas.openxmlformats.org/officeDocument/2006/relationships/image" Target="../media/image20.wmf"/><Relationship Id="rId2" Type="http://schemas.openxmlformats.org/officeDocument/2006/relationships/image" Target="../media/image25.wmf"/><Relationship Id="rId1" Type="http://schemas.openxmlformats.org/officeDocument/2006/relationships/image" Target="../media/image26.wmf"/><Relationship Id="rId6" Type="http://schemas.openxmlformats.org/officeDocument/2006/relationships/image" Target="../media/image19.wmf"/><Relationship Id="rId5" Type="http://schemas.openxmlformats.org/officeDocument/2006/relationships/image" Target="../media/image27.wmf"/><Relationship Id="rId4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29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0.wmf"/><Relationship Id="rId7" Type="http://schemas.openxmlformats.org/officeDocument/2006/relationships/image" Target="../media/image33.wmf"/><Relationship Id="rId2" Type="http://schemas.openxmlformats.org/officeDocument/2006/relationships/image" Target="../media/image9.wmf"/><Relationship Id="rId1" Type="http://schemas.openxmlformats.org/officeDocument/2006/relationships/image" Target="../media/image13.wmf"/><Relationship Id="rId6" Type="http://schemas.openxmlformats.org/officeDocument/2006/relationships/image" Target="../media/image25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9.wmf"/><Relationship Id="rId1" Type="http://schemas.openxmlformats.org/officeDocument/2006/relationships/image" Target="../media/image35.wmf"/><Relationship Id="rId4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37.wmf"/><Relationship Id="rId2" Type="http://schemas.openxmlformats.org/officeDocument/2006/relationships/image" Target="../media/image25.wmf"/><Relationship Id="rId1" Type="http://schemas.openxmlformats.org/officeDocument/2006/relationships/image" Target="../media/image9.wmf"/><Relationship Id="rId6" Type="http://schemas.openxmlformats.org/officeDocument/2006/relationships/image" Target="../media/image36.wmf"/><Relationship Id="rId5" Type="http://schemas.openxmlformats.org/officeDocument/2006/relationships/image" Target="../media/image32.wmf"/><Relationship Id="rId4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9.wmf"/><Relationship Id="rId1" Type="http://schemas.openxmlformats.org/officeDocument/2006/relationships/image" Target="../media/image38.wmf"/><Relationship Id="rId4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40.wmf"/><Relationship Id="rId2" Type="http://schemas.openxmlformats.org/officeDocument/2006/relationships/image" Target="../media/image32.wmf"/><Relationship Id="rId1" Type="http://schemas.openxmlformats.org/officeDocument/2006/relationships/image" Target="../media/image26.wmf"/><Relationship Id="rId6" Type="http://schemas.openxmlformats.org/officeDocument/2006/relationships/image" Target="../media/image39.wmf"/><Relationship Id="rId5" Type="http://schemas.openxmlformats.org/officeDocument/2006/relationships/image" Target="../media/image13.wmf"/><Relationship Id="rId4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42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image" Target="../media/image7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42.wmf"/><Relationship Id="rId6" Type="http://schemas.openxmlformats.org/officeDocument/2006/relationships/image" Target="../media/image44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42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5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42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9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18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23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1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4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45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9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7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2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66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1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013E-CAA1-4E15-BCA8-817C5FC67DD5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4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1.jpe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9.wmf"/><Relationship Id="rId5" Type="http://schemas.openxmlformats.org/officeDocument/2006/relationships/slide" Target="slide11.xml"/><Relationship Id="rId10" Type="http://schemas.openxmlformats.org/officeDocument/2006/relationships/oleObject" Target="../embeddings/oleObject30.bin"/><Relationship Id="rId4" Type="http://schemas.microsoft.com/office/2007/relationships/hdphoto" Target="../media/hdphoto1.wdp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1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13.wmf"/><Relationship Id="rId5" Type="http://schemas.openxmlformats.org/officeDocument/2006/relationships/slide" Target="slide14.xml"/><Relationship Id="rId10" Type="http://schemas.openxmlformats.org/officeDocument/2006/relationships/oleObject" Target="../embeddings/oleObject33.bin"/><Relationship Id="rId4" Type="http://schemas.microsoft.com/office/2007/relationships/hdphoto" Target="../media/hdphoto1.wdp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1.jpe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37.bin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13.wmf"/><Relationship Id="rId5" Type="http://schemas.openxmlformats.org/officeDocument/2006/relationships/slide" Target="slide14.xml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6.bin"/><Relationship Id="rId4" Type="http://schemas.microsoft.com/office/2007/relationships/hdphoto" Target="../media/hdphoto1.wdp"/><Relationship Id="rId9" Type="http://schemas.openxmlformats.org/officeDocument/2006/relationships/image" Target="../media/image9.wmf"/><Relationship Id="rId1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13.wmf"/><Relationship Id="rId3" Type="http://schemas.openxmlformats.org/officeDocument/2006/relationships/image" Target="../media/image1.jpe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9.wmf"/><Relationship Id="rId5" Type="http://schemas.openxmlformats.org/officeDocument/2006/relationships/slide" Target="slide17.xml"/><Relationship Id="rId10" Type="http://schemas.openxmlformats.org/officeDocument/2006/relationships/oleObject" Target="../embeddings/oleObject43.bin"/><Relationship Id="rId4" Type="http://schemas.microsoft.com/office/2007/relationships/hdphoto" Target="../media/hdphoto1.wdp"/><Relationship Id="rId9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13.wmf"/><Relationship Id="rId18" Type="http://schemas.openxmlformats.org/officeDocument/2006/relationships/image" Target="../media/image19.wmf"/><Relationship Id="rId3" Type="http://schemas.openxmlformats.org/officeDocument/2006/relationships/image" Target="../media/image1.jpeg"/><Relationship Id="rId21" Type="http://schemas.openxmlformats.org/officeDocument/2006/relationships/oleObject" Target="../embeddings/oleObject53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48.bin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0.bin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9.wmf"/><Relationship Id="rId5" Type="http://schemas.openxmlformats.org/officeDocument/2006/relationships/slide" Target="slide17.xml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47.bin"/><Relationship Id="rId19" Type="http://schemas.openxmlformats.org/officeDocument/2006/relationships/oleObject" Target="../embeddings/oleObject52.bin"/><Relationship Id="rId4" Type="http://schemas.microsoft.com/office/2007/relationships/hdphoto" Target="../media/hdphoto1.wdp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49.bin"/><Relationship Id="rId22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30.wmf"/><Relationship Id="rId3" Type="http://schemas.openxmlformats.org/officeDocument/2006/relationships/image" Target="../media/image1.jpe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9.wmf"/><Relationship Id="rId5" Type="http://schemas.openxmlformats.org/officeDocument/2006/relationships/slide" Target="slide20.xml"/><Relationship Id="rId10" Type="http://schemas.openxmlformats.org/officeDocument/2006/relationships/oleObject" Target="../embeddings/oleObject56.bin"/><Relationship Id="rId4" Type="http://schemas.microsoft.com/office/2007/relationships/hdphoto" Target="../media/hdphoto1.wdp"/><Relationship Id="rId9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31.wmf"/><Relationship Id="rId18" Type="http://schemas.openxmlformats.org/officeDocument/2006/relationships/image" Target="../media/image25.wmf"/><Relationship Id="rId3" Type="http://schemas.openxmlformats.org/officeDocument/2006/relationships/image" Target="../media/image1.jpeg"/><Relationship Id="rId21" Type="http://schemas.openxmlformats.org/officeDocument/2006/relationships/oleObject" Target="../embeddings/oleObject66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61.bin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3.bin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30.wmf"/><Relationship Id="rId5" Type="http://schemas.openxmlformats.org/officeDocument/2006/relationships/slide" Target="slide20.xml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60.bin"/><Relationship Id="rId19" Type="http://schemas.openxmlformats.org/officeDocument/2006/relationships/oleObject" Target="../embeddings/oleObject65.bin"/><Relationship Id="rId4" Type="http://schemas.microsoft.com/office/2007/relationships/hdphoto" Target="../media/hdphoto1.wdp"/><Relationship Id="rId9" Type="http://schemas.openxmlformats.org/officeDocument/2006/relationships/image" Target="../media/image9.wmf"/><Relationship Id="rId14" Type="http://schemas.openxmlformats.org/officeDocument/2006/relationships/oleObject" Target="../embeddings/oleObject62.bin"/><Relationship Id="rId22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13.wmf"/><Relationship Id="rId3" Type="http://schemas.openxmlformats.org/officeDocument/2006/relationships/image" Target="../media/image1.jpeg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25.wmf"/><Relationship Id="rId5" Type="http://schemas.openxmlformats.org/officeDocument/2006/relationships/slide" Target="slide23.xml"/><Relationship Id="rId10" Type="http://schemas.openxmlformats.org/officeDocument/2006/relationships/oleObject" Target="../embeddings/oleObject69.bin"/><Relationship Id="rId4" Type="http://schemas.microsoft.com/office/2007/relationships/hdphoto" Target="../media/hdphoto1.wdp"/><Relationship Id="rId9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78.bin"/><Relationship Id="rId3" Type="http://schemas.openxmlformats.org/officeDocument/2006/relationships/image" Target="../media/image1.jpeg"/><Relationship Id="rId21" Type="http://schemas.openxmlformats.org/officeDocument/2006/relationships/image" Target="../media/image37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74.bin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13.wmf"/><Relationship Id="rId5" Type="http://schemas.openxmlformats.org/officeDocument/2006/relationships/slide" Target="slide23.xml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36.wmf"/><Relationship Id="rId4" Type="http://schemas.microsoft.com/office/2007/relationships/hdphoto" Target="../media/hdphoto1.wdp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75.bin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13.wmf"/><Relationship Id="rId3" Type="http://schemas.openxmlformats.org/officeDocument/2006/relationships/image" Target="../media/image1.jpe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25.wmf"/><Relationship Id="rId5" Type="http://schemas.openxmlformats.org/officeDocument/2006/relationships/slide" Target="slide26.xml"/><Relationship Id="rId10" Type="http://schemas.openxmlformats.org/officeDocument/2006/relationships/oleObject" Target="../embeddings/oleObject82.bin"/><Relationship Id="rId4" Type="http://schemas.microsoft.com/office/2007/relationships/hdphoto" Target="../media/hdphoto1.wdp"/><Relationship Id="rId9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91.bin"/><Relationship Id="rId3" Type="http://schemas.openxmlformats.org/officeDocument/2006/relationships/image" Target="../media/image1.jpeg"/><Relationship Id="rId21" Type="http://schemas.openxmlformats.org/officeDocument/2006/relationships/image" Target="../media/image40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87.bin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9.bin"/><Relationship Id="rId20" Type="http://schemas.openxmlformats.org/officeDocument/2006/relationships/oleObject" Target="../embeddings/oleObject92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9.wmf"/><Relationship Id="rId5" Type="http://schemas.openxmlformats.org/officeDocument/2006/relationships/slide" Target="slide26.xml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86.bin"/><Relationship Id="rId19" Type="http://schemas.openxmlformats.org/officeDocument/2006/relationships/image" Target="../media/image39.wmf"/><Relationship Id="rId4" Type="http://schemas.microsoft.com/office/2007/relationships/hdphoto" Target="../media/hdphoto1.wdp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88.bin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image" Target="../media/image1.jpe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9.wmf"/><Relationship Id="rId5" Type="http://schemas.openxmlformats.org/officeDocument/2006/relationships/slide" Target="slide29.xml"/><Relationship Id="rId10" Type="http://schemas.openxmlformats.org/officeDocument/2006/relationships/oleObject" Target="../embeddings/oleObject95.bin"/><Relationship Id="rId4" Type="http://schemas.microsoft.com/office/2007/relationships/hdphoto" Target="../media/hdphoto1.wdp"/><Relationship Id="rId9" Type="http://schemas.openxmlformats.org/officeDocument/2006/relationships/image" Target="../media/image1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oleObject" Target="../embeddings/oleObject100.bin"/><Relationship Id="rId3" Type="http://schemas.openxmlformats.org/officeDocument/2006/relationships/image" Target="../media/image1.jpeg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9.wmf"/><Relationship Id="rId5" Type="http://schemas.openxmlformats.org/officeDocument/2006/relationships/slide" Target="slide29.xml"/><Relationship Id="rId15" Type="http://schemas.openxmlformats.org/officeDocument/2006/relationships/oleObject" Target="../embeddings/oleObject101.bin"/><Relationship Id="rId10" Type="http://schemas.openxmlformats.org/officeDocument/2006/relationships/oleObject" Target="../embeddings/oleObject98.bin"/><Relationship Id="rId4" Type="http://schemas.microsoft.com/office/2007/relationships/hdphoto" Target="../media/hdphoto1.wdp"/><Relationship Id="rId9" Type="http://schemas.openxmlformats.org/officeDocument/2006/relationships/image" Target="../media/image13.wmf"/><Relationship Id="rId14" Type="http://schemas.openxmlformats.org/officeDocument/2006/relationships/image" Target="../media/image43.wmf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slide" Target="slide5.xml"/><Relationship Id="rId10" Type="http://schemas.openxmlformats.org/officeDocument/2006/relationships/oleObject" Target="../embeddings/oleObject3.bin"/><Relationship Id="rId4" Type="http://schemas.microsoft.com/office/2007/relationships/hdphoto" Target="../media/hdphoto1.wdp"/><Relationship Id="rId9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image" Target="../media/image1.jpe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3.wmf"/><Relationship Id="rId5" Type="http://schemas.openxmlformats.org/officeDocument/2006/relationships/slide" Target="slide32.xml"/><Relationship Id="rId10" Type="http://schemas.openxmlformats.org/officeDocument/2006/relationships/oleObject" Target="../embeddings/oleObject104.bin"/><Relationship Id="rId4" Type="http://schemas.microsoft.com/office/2007/relationships/hdphoto" Target="../media/hdphoto1.wdp"/><Relationship Id="rId9" Type="http://schemas.openxmlformats.org/officeDocument/2006/relationships/image" Target="../media/image9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46.wmf"/><Relationship Id="rId3" Type="http://schemas.openxmlformats.org/officeDocument/2006/relationships/image" Target="../media/image1.jpeg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0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13.wmf"/><Relationship Id="rId5" Type="http://schemas.openxmlformats.org/officeDocument/2006/relationships/slide" Target="slide32.xml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107.bin"/><Relationship Id="rId4" Type="http://schemas.microsoft.com/office/2007/relationships/hdphoto" Target="../media/hdphoto1.wdp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9.bin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3.xml"/><Relationship Id="rId5" Type="http://schemas.openxmlformats.org/officeDocument/2006/relationships/slide" Target="slide34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image" Target="../media/image1.jpe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9.wmf"/><Relationship Id="rId5" Type="http://schemas.openxmlformats.org/officeDocument/2006/relationships/slide" Target="slide35.xml"/><Relationship Id="rId10" Type="http://schemas.openxmlformats.org/officeDocument/2006/relationships/oleObject" Target="../embeddings/oleObject113.bin"/><Relationship Id="rId4" Type="http://schemas.microsoft.com/office/2007/relationships/hdphoto" Target="../media/hdphoto1.wdp"/><Relationship Id="rId9" Type="http://schemas.openxmlformats.org/officeDocument/2006/relationships/image" Target="../media/image13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49.wmf"/><Relationship Id="rId3" Type="http://schemas.openxmlformats.org/officeDocument/2006/relationships/image" Target="../media/image1.jpeg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11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9.wmf"/><Relationship Id="rId5" Type="http://schemas.openxmlformats.org/officeDocument/2006/relationships/slide" Target="slide35.xml"/><Relationship Id="rId15" Type="http://schemas.openxmlformats.org/officeDocument/2006/relationships/oleObject" Target="../embeddings/oleObject119.bin"/><Relationship Id="rId10" Type="http://schemas.openxmlformats.org/officeDocument/2006/relationships/oleObject" Target="../embeddings/oleObject116.bin"/><Relationship Id="rId4" Type="http://schemas.microsoft.com/office/2007/relationships/hdphoto" Target="../media/hdphoto1.wdp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18.bin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5" Type="http://schemas.openxmlformats.org/officeDocument/2006/relationships/slide" Target="slide37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image" Target="../media/image1.jpeg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13.wmf"/><Relationship Id="rId5" Type="http://schemas.openxmlformats.org/officeDocument/2006/relationships/slide" Target="slide38.xml"/><Relationship Id="rId10" Type="http://schemas.openxmlformats.org/officeDocument/2006/relationships/oleObject" Target="../embeddings/oleObject122.bin"/><Relationship Id="rId4" Type="http://schemas.microsoft.com/office/2007/relationships/hdphoto" Target="../media/hdphoto1.wdp"/><Relationship Id="rId9" Type="http://schemas.openxmlformats.org/officeDocument/2006/relationships/image" Target="../media/image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oleObject" Target="../embeddings/oleObject127.bin"/><Relationship Id="rId3" Type="http://schemas.openxmlformats.org/officeDocument/2006/relationships/image" Target="../media/image1.jpeg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12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13.wmf"/><Relationship Id="rId5" Type="http://schemas.openxmlformats.org/officeDocument/2006/relationships/slide" Target="slide38.xml"/><Relationship Id="rId15" Type="http://schemas.openxmlformats.org/officeDocument/2006/relationships/oleObject" Target="../embeddings/oleObject128.bin"/><Relationship Id="rId10" Type="http://schemas.openxmlformats.org/officeDocument/2006/relationships/oleObject" Target="../embeddings/oleObject125.bin"/><Relationship Id="rId4" Type="http://schemas.microsoft.com/office/2007/relationships/hdphoto" Target="../media/hdphoto1.wdp"/><Relationship Id="rId9" Type="http://schemas.openxmlformats.org/officeDocument/2006/relationships/image" Target="../media/image9.wmf"/><Relationship Id="rId14" Type="http://schemas.openxmlformats.org/officeDocument/2006/relationships/image" Target="../media/image52.wmf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5" Type="http://schemas.openxmlformats.org/officeDocument/2006/relationships/slide" Target="slide40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1.jpe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slide" Target="slide5.xml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wmf"/><Relationship Id="rId4" Type="http://schemas.microsoft.com/office/2007/relationships/hdphoto" Target="../media/hdphoto1.wdp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3.xml"/><Relationship Id="rId5" Type="http://schemas.openxmlformats.org/officeDocument/2006/relationships/slide" Target="slide4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46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9.xml"/><Relationship Id="rId5" Type="http://schemas.openxmlformats.org/officeDocument/2006/relationships/slide" Target="slide48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0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totarho12.narod.ru/clipart/k/knig/kniga252.png" TargetMode="External"/><Relationship Id="rId4" Type="http://schemas.openxmlformats.org/officeDocument/2006/relationships/hyperlink" Target="http://atotarho12.narod.ru/clipart/z/znak/znak10.pn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slide" Target="slide8.xml"/><Relationship Id="rId10" Type="http://schemas.openxmlformats.org/officeDocument/2006/relationships/oleObject" Target="../embeddings/oleObject13.bin"/><Relationship Id="rId4" Type="http://schemas.microsoft.com/office/2007/relationships/hdphoto" Target="../media/hdphoto1.wdp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5.wmf"/><Relationship Id="rId18" Type="http://schemas.openxmlformats.org/officeDocument/2006/relationships/image" Target="../media/image17.wmf"/><Relationship Id="rId3" Type="http://schemas.openxmlformats.org/officeDocument/2006/relationships/image" Target="../media/image1.jpe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4.wmf"/><Relationship Id="rId5" Type="http://schemas.openxmlformats.org/officeDocument/2006/relationships/slide" Target="slide8.xml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6.bin"/><Relationship Id="rId4" Type="http://schemas.microsoft.com/office/2007/relationships/hdphoto" Target="../media/hdphoto1.wdp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1.jpe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9.wmf"/><Relationship Id="rId5" Type="http://schemas.openxmlformats.org/officeDocument/2006/relationships/slide" Target="slide11.xml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4" Type="http://schemas.microsoft.com/office/2007/relationships/hdphoto" Target="../media/hdphoto1.wdp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80831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ОГЭ. </a:t>
            </a:r>
            <a:br>
              <a:rPr lang="ru-RU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Геометрия на клетчатой бумаге. </a:t>
            </a:r>
            <a:br>
              <a:rPr lang="ru-RU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990099"/>
                </a:solidFill>
                <a:latin typeface="Arial" pitchFamily="34" charset="0"/>
                <a:cs typeface="Arial" pitchFamily="34" charset="0"/>
              </a:rPr>
              <a:t>Площадь.</a:t>
            </a:r>
            <a:endParaRPr lang="ru-RU" dirty="0">
              <a:solidFill>
                <a:srgbClr val="99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Горбачёва Ольга Владимировна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МБОУ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Рудниковская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СОШ.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437112"/>
            <a:ext cx="6984776" cy="2217066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19126" y="6064905"/>
            <a:ext cx="1115616" cy="76470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2206674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680824" y="3929320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84701" y="3078791"/>
            <a:ext cx="0" cy="10795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944217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264188" y="369822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12767"/>
              </p:ext>
            </p:extLst>
          </p:nvPr>
        </p:nvGraphicFramePr>
        <p:xfrm>
          <a:off x="469900" y="981075"/>
          <a:ext cx="39735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Формула" r:id="rId6" imgW="1371600" imgH="393480" progId="Equation.3">
                  <p:embed/>
                </p:oleObj>
              </mc:Choice>
              <mc:Fallback>
                <p:oleObj name="Формула" r:id="rId6" imgW="137160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981075"/>
                        <a:ext cx="397351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61156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196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9188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5192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7180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131840" y="21994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5172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1176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33164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91680" y="21994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71600" y="220305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3528" y="234706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3528" y="450730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3528" y="378722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3528" y="414668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3528" y="342718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3528" y="306714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23528" y="270710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авнобедренный треугольник 26"/>
          <p:cNvSpPr/>
          <p:nvPr/>
        </p:nvSpPr>
        <p:spPr>
          <a:xfrm>
            <a:off x="971600" y="3067149"/>
            <a:ext cx="2880320" cy="1079536"/>
          </a:xfrm>
          <a:prstGeom prst="triangle">
            <a:avLst>
              <a:gd name="adj" fmla="val 2593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122301"/>
              </p:ext>
            </p:extLst>
          </p:nvPr>
        </p:nvGraphicFramePr>
        <p:xfrm>
          <a:off x="1707233" y="3325737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Формула" r:id="rId8" imgW="126725" imgH="177415" progId="Equation.3">
                  <p:embed/>
                </p:oleObj>
              </mc:Choice>
              <mc:Fallback>
                <p:oleObj name="Формула" r:id="rId8" imgW="126725" imgH="177415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233" y="3325737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49659"/>
              </p:ext>
            </p:extLst>
          </p:nvPr>
        </p:nvGraphicFramePr>
        <p:xfrm>
          <a:off x="2033095" y="4158327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095" y="4158327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0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667" y="-99392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изображён треугольник. Найдите его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844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3728" y="27089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5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55876" y="4790512"/>
            <a:ext cx="7560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45581" y="4790511"/>
            <a:ext cx="7560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62165" y="4790512"/>
            <a:ext cx="7560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771800" y="3065339"/>
            <a:ext cx="2851823" cy="723117"/>
          </a:xfrm>
          <a:prstGeom prst="triangle">
            <a:avLst>
              <a:gd name="adj" fmla="val 1276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0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348880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343235" y="4069140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5" idx="0"/>
            <a:endCxn id="25" idx="3"/>
          </p:cNvCxnSpPr>
          <p:nvPr/>
        </p:nvCxnSpPr>
        <p:spPr>
          <a:xfrm>
            <a:off x="1335635" y="3565774"/>
            <a:ext cx="0" cy="7231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304256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956971"/>
              </p:ext>
            </p:extLst>
          </p:nvPr>
        </p:nvGraphicFramePr>
        <p:xfrm>
          <a:off x="561975" y="981075"/>
          <a:ext cx="37877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Формула" r:id="rId6" imgW="1307880" imgH="393480" progId="Equation.3">
                  <p:embed/>
                </p:oleObj>
              </mc:Choice>
              <mc:Fallback>
                <p:oleObj name="Формула" r:id="rId6" imgW="130788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981075"/>
                        <a:ext cx="37877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1156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196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9188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7180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131840" y="234163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5172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1176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91680" y="234163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234525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3528" y="248927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3528" y="464951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3528" y="392943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3528" y="428889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3528" y="356939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3528" y="320935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3528" y="284931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>
            <a:off x="971600" y="3565774"/>
            <a:ext cx="2851823" cy="723117"/>
          </a:xfrm>
          <a:prstGeom prst="triangle">
            <a:avLst>
              <a:gd name="adj" fmla="val 1276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158431"/>
              </p:ext>
            </p:extLst>
          </p:nvPr>
        </p:nvGraphicFramePr>
        <p:xfrm>
          <a:off x="2051720" y="4255250"/>
          <a:ext cx="34448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255250"/>
                        <a:ext cx="344487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409435"/>
              </p:ext>
            </p:extLst>
          </p:nvPr>
        </p:nvGraphicFramePr>
        <p:xfrm>
          <a:off x="1322858" y="3565774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Формула" r:id="rId10" imgW="126725" imgH="177415" progId="Equation.3">
                  <p:embed/>
                </p:oleObj>
              </mc:Choice>
              <mc:Fallback>
                <p:oleObj name="Формула" r:id="rId10" imgW="126725" imgH="177415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858" y="3565774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8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4573714" y="292856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593421" y="4145459"/>
            <a:ext cx="2508685" cy="723117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1786" y="4145459"/>
            <a:ext cx="360040" cy="723117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448271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753781"/>
              </p:ext>
            </p:extLst>
          </p:nvPr>
        </p:nvGraphicFramePr>
        <p:xfrm>
          <a:off x="536575" y="836613"/>
          <a:ext cx="15827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Формула" r:id="rId6" imgW="545760" imgH="393480" progId="Equation.3">
                  <p:embed/>
                </p:oleObj>
              </mc:Choice>
              <mc:Fallback>
                <p:oleObj name="Формула" r:id="rId6" imgW="54576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836613"/>
                        <a:ext cx="158273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3714" y="264269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93421" y="1984529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28" idx="0"/>
            <a:endCxn id="28" idx="3"/>
          </p:cNvCxnSpPr>
          <p:nvPr/>
        </p:nvCxnSpPr>
        <p:spPr>
          <a:xfrm>
            <a:off x="5585821" y="1481163"/>
            <a:ext cx="0" cy="7231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6174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46214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74206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10210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02198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82026" y="25702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30190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6194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8182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41866" y="25702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21786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3714" y="40466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73714" y="256490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73714" y="184482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73714" y="22042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3714" y="148478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73714" y="112474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3714" y="76470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Равнобедренный треугольник 27"/>
          <p:cNvSpPr/>
          <p:nvPr/>
        </p:nvSpPr>
        <p:spPr>
          <a:xfrm>
            <a:off x="5221786" y="1481163"/>
            <a:ext cx="2851823" cy="723117"/>
          </a:xfrm>
          <a:prstGeom prst="triangle">
            <a:avLst>
              <a:gd name="adj" fmla="val 12765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621446"/>
              </p:ext>
            </p:extLst>
          </p:nvPr>
        </p:nvGraphicFramePr>
        <p:xfrm>
          <a:off x="6301906" y="2170639"/>
          <a:ext cx="34448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1906" y="2170639"/>
                        <a:ext cx="344487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032525"/>
              </p:ext>
            </p:extLst>
          </p:nvPr>
        </p:nvGraphicFramePr>
        <p:xfrm>
          <a:off x="5573044" y="1481163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Формула" r:id="rId10" imgW="126725" imgH="177415" progId="Equation.3">
                  <p:embed/>
                </p:oleObj>
              </mc:Choice>
              <mc:Fallback>
                <p:oleObj name="Формула" r:id="rId10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044" y="1481163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75656" y="2547969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86174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46214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74206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10210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02198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382026" y="292132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30190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66194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58182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1866" y="292132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2178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573714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573714" y="52292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73714" y="45091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573714" y="486857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73714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573714" y="37890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73714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221786" y="4145459"/>
            <a:ext cx="2851823" cy="723117"/>
          </a:xfrm>
          <a:prstGeom prst="triangle">
            <a:avLst>
              <a:gd name="adj" fmla="val 12765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74803"/>
              </p:ext>
            </p:extLst>
          </p:nvPr>
        </p:nvGraphicFramePr>
        <p:xfrm>
          <a:off x="250825" y="3263900"/>
          <a:ext cx="300355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Формула" r:id="rId12" imgW="1054100" imgH="635000" progId="Equation.3">
                  <p:embed/>
                </p:oleObj>
              </mc:Choice>
              <mc:Fallback>
                <p:oleObj name="Формула" r:id="rId12" imgW="1054100" imgH="6350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263900"/>
                        <a:ext cx="300355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978869"/>
              </p:ext>
            </p:extLst>
          </p:nvPr>
        </p:nvGraphicFramePr>
        <p:xfrm>
          <a:off x="4891691" y="4325248"/>
          <a:ext cx="3429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Формула" r:id="rId14" imgW="126835" imgH="139518" progId="Equation.3">
                  <p:embed/>
                </p:oleObj>
              </mc:Choice>
              <mc:Fallback>
                <p:oleObj name="Формула" r:id="rId14" imgW="126835" imgH="139518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691" y="4325248"/>
                        <a:ext cx="3429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473488"/>
              </p:ext>
            </p:extLst>
          </p:nvPr>
        </p:nvGraphicFramePr>
        <p:xfrm>
          <a:off x="5299424" y="3557265"/>
          <a:ext cx="3429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Формула" r:id="rId15" imgW="126725" imgH="177415" progId="Equation.3">
                  <p:embed/>
                </p:oleObj>
              </mc:Choice>
              <mc:Fallback>
                <p:oleObj name="Формула" r:id="rId15" imgW="126725" imgH="177415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424" y="3557265"/>
                        <a:ext cx="3429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317808"/>
              </p:ext>
            </p:extLst>
          </p:nvPr>
        </p:nvGraphicFramePr>
        <p:xfrm>
          <a:off x="6661946" y="3633698"/>
          <a:ext cx="3603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Формула" r:id="rId17" imgW="114201" imgH="139579" progId="Equation.3">
                  <p:embed/>
                </p:oleObj>
              </mc:Choice>
              <mc:Fallback>
                <p:oleObj name="Формула" r:id="rId17" imgW="114201" imgH="139579" progId="Equation.3">
                  <p:embed/>
                  <p:pic>
                    <p:nvPicPr>
                      <p:cNvPr id="0" name="Объект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946" y="3633698"/>
                        <a:ext cx="3603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Прямая со стрелкой 56"/>
          <p:cNvCxnSpPr/>
          <p:nvPr/>
        </p:nvCxnSpPr>
        <p:spPr>
          <a:xfrm>
            <a:off x="5210175" y="4005064"/>
            <a:ext cx="383246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593421" y="4005064"/>
            <a:ext cx="250697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1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667" y="-99392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5.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изображена трапеция. Найдите её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5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1203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3728" y="27089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92080" y="4790513"/>
            <a:ext cx="972108" cy="538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00550" y="4790511"/>
            <a:ext cx="74741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20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11660" y="4790512"/>
            <a:ext cx="9001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" name="Трапеция 2"/>
          <p:cNvSpPr/>
          <p:nvPr/>
        </p:nvSpPr>
        <p:spPr>
          <a:xfrm>
            <a:off x="3131840" y="2348880"/>
            <a:ext cx="1800200" cy="1439576"/>
          </a:xfrm>
          <a:prstGeom prst="trapezoid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9587" y="2951736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697739" y="4634278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697739" y="3434431"/>
            <a:ext cx="0" cy="1439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952329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945380"/>
              </p:ext>
            </p:extLst>
          </p:nvPr>
        </p:nvGraphicFramePr>
        <p:xfrm>
          <a:off x="366713" y="1412875"/>
          <a:ext cx="480853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6" imgW="1574640" imgH="393480" progId="Equation.3">
                  <p:embed/>
                </p:oleObj>
              </mc:Choice>
              <mc:Fallback>
                <p:oleObj name="Формула" r:id="rId6" imgW="157464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1412875"/>
                        <a:ext cx="480853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1761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801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9793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797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7785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137899" y="29267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5777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1781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769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97739" y="29267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7659" y="293037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9587" y="307439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9587" y="523463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9587" y="451455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9587" y="487400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9587" y="415451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9587" y="379447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9587" y="343443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Трапеция 24"/>
          <p:cNvSpPr/>
          <p:nvPr/>
        </p:nvSpPr>
        <p:spPr>
          <a:xfrm>
            <a:off x="1337699" y="3434431"/>
            <a:ext cx="1800200" cy="1439576"/>
          </a:xfrm>
          <a:prstGeom prst="trapezoid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244110"/>
              </p:ext>
            </p:extLst>
          </p:nvPr>
        </p:nvGraphicFramePr>
        <p:xfrm>
          <a:off x="2140099" y="3074391"/>
          <a:ext cx="2873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Формула" r:id="rId8" imgW="126720" imgH="177480" progId="Equation.3">
                  <p:embed/>
                </p:oleObj>
              </mc:Choice>
              <mc:Fallback>
                <p:oleObj name="Формула" r:id="rId8" imgW="126720" imgH="177480" progId="Equation.3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099" y="3074391"/>
                        <a:ext cx="2873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640764"/>
              </p:ext>
            </p:extLst>
          </p:nvPr>
        </p:nvGraphicFramePr>
        <p:xfrm>
          <a:off x="2060888" y="4850303"/>
          <a:ext cx="3444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888" y="4850303"/>
                        <a:ext cx="34448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399072"/>
              </p:ext>
            </p:extLst>
          </p:nvPr>
        </p:nvGraphicFramePr>
        <p:xfrm>
          <a:off x="1697739" y="3993851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Формула" r:id="rId12" imgW="126725" imgH="177415" progId="Equation.3">
                  <p:embed/>
                </p:oleObj>
              </mc:Choice>
              <mc:Fallback>
                <p:oleObj name="Формула" r:id="rId12" imgW="126725" imgH="177415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739" y="3993851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00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510824" y="2921323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59096" y="3429000"/>
            <a:ext cx="360040" cy="1439576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18936" y="3429000"/>
            <a:ext cx="360040" cy="143957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664" y="-279412"/>
            <a:ext cx="7702624" cy="4536504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235100" y="3969343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Управляющая кнопка: назад 48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78591"/>
              </p:ext>
            </p:extLst>
          </p:nvPr>
        </p:nvGraphicFramePr>
        <p:xfrm>
          <a:off x="468313" y="1204913"/>
          <a:ext cx="23272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Формула" r:id="rId6" imgW="761760" imgH="393480" progId="Equation.3">
                  <p:embed/>
                </p:oleObj>
              </mc:Choice>
              <mc:Fallback>
                <p:oleObj name="Формула" r:id="rId6" imgW="76176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04913"/>
                        <a:ext cx="232727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463988" y="332656"/>
            <a:ext cx="4248472" cy="2484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832140" y="2063884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832140" y="840333"/>
            <a:ext cx="0" cy="1439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5202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35242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63234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99238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91226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7230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9218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5222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7210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83214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12060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463988" y="48029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463988" y="264053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63988" y="192045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463988" y="227990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63988" y="156041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463988" y="120037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463988" y="84033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Трапеция 29"/>
          <p:cNvSpPr/>
          <p:nvPr/>
        </p:nvSpPr>
        <p:spPr>
          <a:xfrm>
            <a:off x="5472100" y="840333"/>
            <a:ext cx="1800200" cy="1439576"/>
          </a:xfrm>
          <a:prstGeom prst="trapezoid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49381"/>
              </p:ext>
            </p:extLst>
          </p:nvPr>
        </p:nvGraphicFramePr>
        <p:xfrm>
          <a:off x="6274500" y="480293"/>
          <a:ext cx="2873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Формула" r:id="rId8" imgW="126720" imgH="177480" progId="Equation.3">
                  <p:embed/>
                </p:oleObj>
              </mc:Choice>
              <mc:Fallback>
                <p:oleObj name="Формула" r:id="rId8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4500" y="480293"/>
                        <a:ext cx="2873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966351"/>
              </p:ext>
            </p:extLst>
          </p:nvPr>
        </p:nvGraphicFramePr>
        <p:xfrm>
          <a:off x="6195289" y="2256205"/>
          <a:ext cx="3444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5289" y="2256205"/>
                        <a:ext cx="34448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716795"/>
              </p:ext>
            </p:extLst>
          </p:nvPr>
        </p:nvGraphicFramePr>
        <p:xfrm>
          <a:off x="5832140" y="1399753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Формула" r:id="rId12" imgW="126725" imgH="177415" progId="Equation.3">
                  <p:embed/>
                </p:oleObj>
              </mc:Choice>
              <mc:Fallback>
                <p:oleObj name="Формула" r:id="rId12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140" y="1399753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475656" y="2817273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79885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39925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67917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03921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95909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319136" y="292132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23901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59905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51893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878976" y="292132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158896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510824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10824" y="52292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10824" y="45091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510824" y="486857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10824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510824" y="37890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510824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Трапеция 54"/>
          <p:cNvSpPr/>
          <p:nvPr/>
        </p:nvSpPr>
        <p:spPr>
          <a:xfrm>
            <a:off x="5518936" y="3429000"/>
            <a:ext cx="1800200" cy="1439576"/>
          </a:xfrm>
          <a:prstGeom prst="trapezoid">
            <a:avLst/>
          </a:prstGeom>
          <a:solidFill>
            <a:srgbClr val="FFC00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878976" y="3429000"/>
            <a:ext cx="0" cy="14395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958382" y="3423860"/>
            <a:ext cx="0" cy="14395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265164"/>
              </p:ext>
            </p:extLst>
          </p:nvPr>
        </p:nvGraphicFramePr>
        <p:xfrm>
          <a:off x="22961" y="3474070"/>
          <a:ext cx="4487863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Формула" r:id="rId14" imgW="1574640" imgH="634680" progId="Equation.3">
                  <p:embed/>
                </p:oleObj>
              </mc:Choice>
              <mc:Fallback>
                <p:oleObj name="Формула" r:id="rId14" imgW="1574640" imgH="634680" progId="Equation.3">
                  <p:embed/>
                  <p:pic>
                    <p:nvPicPr>
                      <p:cNvPr id="0" name="Объект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61" y="3474070"/>
                        <a:ext cx="4487863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729192"/>
              </p:ext>
            </p:extLst>
          </p:nvPr>
        </p:nvGraphicFramePr>
        <p:xfrm>
          <a:off x="5129200" y="3826978"/>
          <a:ext cx="3429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Формула" r:id="rId16" imgW="126835" imgH="139518" progId="Equation.3">
                  <p:embed/>
                </p:oleObj>
              </mc:Choice>
              <mc:Fallback>
                <p:oleObj name="Формула" r:id="rId16" imgW="126835" imgH="139518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00" y="3826978"/>
                        <a:ext cx="3429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566264"/>
              </p:ext>
            </p:extLst>
          </p:nvPr>
        </p:nvGraphicFramePr>
        <p:xfrm>
          <a:off x="5547679" y="2949406"/>
          <a:ext cx="3429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Формула" r:id="rId17" imgW="126725" imgH="177415" progId="Equation.3">
                  <p:embed/>
                </p:oleObj>
              </mc:Choice>
              <mc:Fallback>
                <p:oleObj name="Формула" r:id="rId17" imgW="126725" imgH="177415" progId="Equation.3">
                  <p:embed/>
                  <p:pic>
                    <p:nvPicPr>
                      <p:cNvPr id="0" name="Объект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7679" y="2949406"/>
                        <a:ext cx="3429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838444"/>
              </p:ext>
            </p:extLst>
          </p:nvPr>
        </p:nvGraphicFramePr>
        <p:xfrm>
          <a:off x="6249031" y="2999998"/>
          <a:ext cx="3603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Формула" r:id="rId19" imgW="114201" imgH="139579" progId="Equation.3">
                  <p:embed/>
                </p:oleObj>
              </mc:Choice>
              <mc:Fallback>
                <p:oleObj name="Формула" r:id="rId19" imgW="114201" imgH="139579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031" y="2999998"/>
                        <a:ext cx="3603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Прямая со стрелкой 60"/>
          <p:cNvCxnSpPr/>
          <p:nvPr/>
        </p:nvCxnSpPr>
        <p:spPr>
          <a:xfrm>
            <a:off x="5507333" y="3349385"/>
            <a:ext cx="383246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6951381" y="3342888"/>
            <a:ext cx="383246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832140" y="3342888"/>
            <a:ext cx="111924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157084"/>
              </p:ext>
            </p:extLst>
          </p:nvPr>
        </p:nvGraphicFramePr>
        <p:xfrm>
          <a:off x="6998424" y="2924944"/>
          <a:ext cx="3762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Формула" r:id="rId21" imgW="139680" imgH="177480" progId="Equation.3">
                  <p:embed/>
                </p:oleObj>
              </mc:Choice>
              <mc:Fallback>
                <p:oleObj name="Формула" r:id="rId21" imgW="139680" imgH="17748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8424" y="2924944"/>
                        <a:ext cx="3762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8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667" y="-99392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изображена трапеция. Найдите её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844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3728" y="27089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38207" y="4790512"/>
            <a:ext cx="82953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48064" y="4790509"/>
            <a:ext cx="864096" cy="538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рапеция 4"/>
          <p:cNvSpPr/>
          <p:nvPr/>
        </p:nvSpPr>
        <p:spPr>
          <a:xfrm>
            <a:off x="2771800" y="3080087"/>
            <a:ext cx="2520280" cy="708369"/>
          </a:xfrm>
          <a:custGeom>
            <a:avLst/>
            <a:gdLst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2161180 w 2520280"/>
              <a:gd name="connsiteY2" fmla="*/ 0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807218 w 2520280"/>
              <a:gd name="connsiteY2" fmla="*/ 0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438509 w 2520280"/>
              <a:gd name="connsiteY2" fmla="*/ 14749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37865 h 737865"/>
              <a:gd name="connsiteX1" fmla="*/ 359100 w 2520280"/>
              <a:gd name="connsiteY1" fmla="*/ 14748 h 737865"/>
              <a:gd name="connsiteX2" fmla="*/ 1438509 w 2520280"/>
              <a:gd name="connsiteY2" fmla="*/ 0 h 737865"/>
              <a:gd name="connsiteX3" fmla="*/ 2520280 w 2520280"/>
              <a:gd name="connsiteY3" fmla="*/ 737865 h 737865"/>
              <a:gd name="connsiteX4" fmla="*/ 0 w 2520280"/>
              <a:gd name="connsiteY4" fmla="*/ 737865 h 737865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438509 w 2520280"/>
              <a:gd name="connsiteY2" fmla="*/ 14749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08369 h 708369"/>
              <a:gd name="connsiteX1" fmla="*/ 359100 w 2520280"/>
              <a:gd name="connsiteY1" fmla="*/ 0 h 708369"/>
              <a:gd name="connsiteX2" fmla="*/ 1438509 w 2520280"/>
              <a:gd name="connsiteY2" fmla="*/ 1 h 708369"/>
              <a:gd name="connsiteX3" fmla="*/ 2520280 w 2520280"/>
              <a:gd name="connsiteY3" fmla="*/ 708369 h 708369"/>
              <a:gd name="connsiteX4" fmla="*/ 0 w 2520280"/>
              <a:gd name="connsiteY4" fmla="*/ 708369 h 70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280" h="708369">
                <a:moveTo>
                  <a:pt x="0" y="708369"/>
                </a:moveTo>
                <a:lnTo>
                  <a:pt x="359100" y="0"/>
                </a:lnTo>
                <a:lnTo>
                  <a:pt x="1438509" y="1"/>
                </a:lnTo>
                <a:lnTo>
                  <a:pt x="2520280" y="708369"/>
                </a:lnTo>
                <a:lnTo>
                  <a:pt x="0" y="708369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382423" y="4790512"/>
            <a:ext cx="82953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101486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10109" y="4808994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25" idx="2"/>
          </p:cNvCxnSpPr>
          <p:nvPr/>
        </p:nvCxnSpPr>
        <p:spPr>
          <a:xfrm>
            <a:off x="2410109" y="4333129"/>
            <a:ext cx="1651" cy="7083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252028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657815"/>
              </p:ext>
            </p:extLst>
          </p:nvPr>
        </p:nvGraphicFramePr>
        <p:xfrm>
          <a:off x="251520" y="1412776"/>
          <a:ext cx="5040560" cy="1348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Формула" r:id="rId6" imgW="1650960" imgH="393480" progId="Equation.3">
                  <p:embed/>
                </p:oleObj>
              </mc:Choice>
              <mc:Fallback>
                <p:oleObj name="Формула" r:id="rId6" imgW="1650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1412776"/>
                        <a:ext cx="5040560" cy="1348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1156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196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9188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7180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131840" y="30942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5172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1176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91680" y="30942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30978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3528" y="324188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3528" y="540212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3528" y="468204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3528" y="504149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3528" y="432200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3528" y="396196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3528" y="360192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Трапеция 4"/>
          <p:cNvSpPr/>
          <p:nvPr/>
        </p:nvSpPr>
        <p:spPr>
          <a:xfrm>
            <a:off x="971600" y="4333128"/>
            <a:ext cx="2520280" cy="708369"/>
          </a:xfrm>
          <a:custGeom>
            <a:avLst/>
            <a:gdLst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2161180 w 2520280"/>
              <a:gd name="connsiteY2" fmla="*/ 0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807218 w 2520280"/>
              <a:gd name="connsiteY2" fmla="*/ 0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438509 w 2520280"/>
              <a:gd name="connsiteY2" fmla="*/ 14749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37865 h 737865"/>
              <a:gd name="connsiteX1" fmla="*/ 359100 w 2520280"/>
              <a:gd name="connsiteY1" fmla="*/ 14748 h 737865"/>
              <a:gd name="connsiteX2" fmla="*/ 1438509 w 2520280"/>
              <a:gd name="connsiteY2" fmla="*/ 0 h 737865"/>
              <a:gd name="connsiteX3" fmla="*/ 2520280 w 2520280"/>
              <a:gd name="connsiteY3" fmla="*/ 737865 h 737865"/>
              <a:gd name="connsiteX4" fmla="*/ 0 w 2520280"/>
              <a:gd name="connsiteY4" fmla="*/ 737865 h 737865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438509 w 2520280"/>
              <a:gd name="connsiteY2" fmla="*/ 14749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08369 h 708369"/>
              <a:gd name="connsiteX1" fmla="*/ 359100 w 2520280"/>
              <a:gd name="connsiteY1" fmla="*/ 0 h 708369"/>
              <a:gd name="connsiteX2" fmla="*/ 1438509 w 2520280"/>
              <a:gd name="connsiteY2" fmla="*/ 1 h 708369"/>
              <a:gd name="connsiteX3" fmla="*/ 2520280 w 2520280"/>
              <a:gd name="connsiteY3" fmla="*/ 708369 h 708369"/>
              <a:gd name="connsiteX4" fmla="*/ 0 w 2520280"/>
              <a:gd name="connsiteY4" fmla="*/ 708369 h 70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280" h="708369">
                <a:moveTo>
                  <a:pt x="0" y="708369"/>
                </a:moveTo>
                <a:lnTo>
                  <a:pt x="359100" y="0"/>
                </a:lnTo>
                <a:lnTo>
                  <a:pt x="1438509" y="1"/>
                </a:lnTo>
                <a:lnTo>
                  <a:pt x="2520280" y="708369"/>
                </a:lnTo>
                <a:lnTo>
                  <a:pt x="0" y="708369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2665"/>
              </p:ext>
            </p:extLst>
          </p:nvPr>
        </p:nvGraphicFramePr>
        <p:xfrm>
          <a:off x="2051720" y="4421691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Формула" r:id="rId8" imgW="126725" imgH="177415" progId="Equation.3">
                  <p:embed/>
                </p:oleObj>
              </mc:Choice>
              <mc:Fallback>
                <p:oleObj name="Формула" r:id="rId8" imgW="126725" imgH="177415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421691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447027"/>
              </p:ext>
            </p:extLst>
          </p:nvPr>
        </p:nvGraphicFramePr>
        <p:xfrm>
          <a:off x="1720340" y="5041497"/>
          <a:ext cx="3444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340" y="5041497"/>
                        <a:ext cx="34448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364886"/>
              </p:ext>
            </p:extLst>
          </p:nvPr>
        </p:nvGraphicFramePr>
        <p:xfrm>
          <a:off x="1763688" y="3884453"/>
          <a:ext cx="288032" cy="41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Формула" r:id="rId12" imgW="126720" imgH="177480" progId="Equation.3">
                  <p:embed/>
                </p:oleObj>
              </mc:Choice>
              <mc:Fallback>
                <p:oleObj name="Формула" r:id="rId12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63688" y="3884453"/>
                        <a:ext cx="288032" cy="416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06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4572000" y="2926754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696236" y="4161369"/>
            <a:ext cx="1044116" cy="705396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158396"/>
            <a:ext cx="360040" cy="708369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-531440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назад 43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35996" y="339898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22577" y="2066037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27" idx="2"/>
          </p:cNvCxnSpPr>
          <p:nvPr/>
        </p:nvCxnSpPr>
        <p:spPr>
          <a:xfrm>
            <a:off x="6622577" y="1571541"/>
            <a:ext cx="1651" cy="7083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82402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42442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70434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06438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98426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344308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26418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62422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54410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904148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184068" y="33627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535996" y="48029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35996" y="264053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35996" y="192045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35996" y="227990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35996" y="156041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35996" y="120037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35996" y="84033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рапеция 4"/>
          <p:cNvSpPr/>
          <p:nvPr/>
        </p:nvSpPr>
        <p:spPr>
          <a:xfrm>
            <a:off x="5184068" y="1571540"/>
            <a:ext cx="2520280" cy="708369"/>
          </a:xfrm>
          <a:custGeom>
            <a:avLst/>
            <a:gdLst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2161180 w 2520280"/>
              <a:gd name="connsiteY2" fmla="*/ 0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807218 w 2520280"/>
              <a:gd name="connsiteY2" fmla="*/ 0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438509 w 2520280"/>
              <a:gd name="connsiteY2" fmla="*/ 14749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37865 h 737865"/>
              <a:gd name="connsiteX1" fmla="*/ 359100 w 2520280"/>
              <a:gd name="connsiteY1" fmla="*/ 14748 h 737865"/>
              <a:gd name="connsiteX2" fmla="*/ 1438509 w 2520280"/>
              <a:gd name="connsiteY2" fmla="*/ 0 h 737865"/>
              <a:gd name="connsiteX3" fmla="*/ 2520280 w 2520280"/>
              <a:gd name="connsiteY3" fmla="*/ 737865 h 737865"/>
              <a:gd name="connsiteX4" fmla="*/ 0 w 2520280"/>
              <a:gd name="connsiteY4" fmla="*/ 737865 h 737865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438509 w 2520280"/>
              <a:gd name="connsiteY2" fmla="*/ 14749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08369 h 708369"/>
              <a:gd name="connsiteX1" fmla="*/ 359100 w 2520280"/>
              <a:gd name="connsiteY1" fmla="*/ 0 h 708369"/>
              <a:gd name="connsiteX2" fmla="*/ 1438509 w 2520280"/>
              <a:gd name="connsiteY2" fmla="*/ 1 h 708369"/>
              <a:gd name="connsiteX3" fmla="*/ 2520280 w 2520280"/>
              <a:gd name="connsiteY3" fmla="*/ 708369 h 708369"/>
              <a:gd name="connsiteX4" fmla="*/ 0 w 2520280"/>
              <a:gd name="connsiteY4" fmla="*/ 708369 h 70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280" h="708369">
                <a:moveTo>
                  <a:pt x="0" y="708369"/>
                </a:moveTo>
                <a:lnTo>
                  <a:pt x="359100" y="0"/>
                </a:lnTo>
                <a:lnTo>
                  <a:pt x="1438509" y="1"/>
                </a:lnTo>
                <a:lnTo>
                  <a:pt x="2520280" y="708369"/>
                </a:lnTo>
                <a:lnTo>
                  <a:pt x="0" y="708369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95217"/>
              </p:ext>
            </p:extLst>
          </p:nvPr>
        </p:nvGraphicFramePr>
        <p:xfrm>
          <a:off x="6264188" y="1660103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Формула" r:id="rId6" imgW="126725" imgH="177415" progId="Equation.3">
                  <p:embed/>
                </p:oleObj>
              </mc:Choice>
              <mc:Fallback>
                <p:oleObj name="Формула" r:id="rId6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188" y="1660103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330001"/>
              </p:ext>
            </p:extLst>
          </p:nvPr>
        </p:nvGraphicFramePr>
        <p:xfrm>
          <a:off x="5932808" y="2279909"/>
          <a:ext cx="3444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808" y="2279909"/>
                        <a:ext cx="34448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76372"/>
              </p:ext>
            </p:extLst>
          </p:nvPr>
        </p:nvGraphicFramePr>
        <p:xfrm>
          <a:off x="5976156" y="1122865"/>
          <a:ext cx="288032" cy="41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Формула" r:id="rId10" imgW="126720" imgH="177480" progId="Equation.3">
                  <p:embed/>
                </p:oleObj>
              </mc:Choice>
              <mc:Fallback>
                <p:oleObj name="Формула" r:id="rId10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76156" y="1122865"/>
                        <a:ext cx="288032" cy="416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78591"/>
              </p:ext>
            </p:extLst>
          </p:nvPr>
        </p:nvGraphicFramePr>
        <p:xfrm>
          <a:off x="467544" y="1205116"/>
          <a:ext cx="23272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Формула" r:id="rId12" imgW="761760" imgH="393480" progId="Equation.3">
                  <p:embed/>
                </p:oleObj>
              </mc:Choice>
              <mc:Fallback>
                <p:oleObj name="Формула" r:id="rId12" imgW="76176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05116"/>
                        <a:ext cx="232727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75656" y="2817273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86003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46043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74035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10039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02027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380312" y="291951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30019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66023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58011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291951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20072" y="29231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572000" y="306714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72000" y="522738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572000" y="450730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72000" y="486676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588054" y="416136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72000" y="378722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572000" y="342718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Трапеция 4"/>
          <p:cNvSpPr/>
          <p:nvPr/>
        </p:nvSpPr>
        <p:spPr>
          <a:xfrm>
            <a:off x="5220072" y="4158396"/>
            <a:ext cx="2520280" cy="708369"/>
          </a:xfrm>
          <a:custGeom>
            <a:avLst/>
            <a:gdLst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2161180 w 2520280"/>
              <a:gd name="connsiteY2" fmla="*/ 0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807218 w 2520280"/>
              <a:gd name="connsiteY2" fmla="*/ 0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438509 w 2520280"/>
              <a:gd name="connsiteY2" fmla="*/ 14749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37865 h 737865"/>
              <a:gd name="connsiteX1" fmla="*/ 359100 w 2520280"/>
              <a:gd name="connsiteY1" fmla="*/ 14748 h 737865"/>
              <a:gd name="connsiteX2" fmla="*/ 1438509 w 2520280"/>
              <a:gd name="connsiteY2" fmla="*/ 0 h 737865"/>
              <a:gd name="connsiteX3" fmla="*/ 2520280 w 2520280"/>
              <a:gd name="connsiteY3" fmla="*/ 737865 h 737865"/>
              <a:gd name="connsiteX4" fmla="*/ 0 w 2520280"/>
              <a:gd name="connsiteY4" fmla="*/ 737865 h 737865"/>
              <a:gd name="connsiteX0" fmla="*/ 0 w 2520280"/>
              <a:gd name="connsiteY0" fmla="*/ 723117 h 723117"/>
              <a:gd name="connsiteX1" fmla="*/ 359100 w 2520280"/>
              <a:gd name="connsiteY1" fmla="*/ 0 h 723117"/>
              <a:gd name="connsiteX2" fmla="*/ 1438509 w 2520280"/>
              <a:gd name="connsiteY2" fmla="*/ 14749 h 723117"/>
              <a:gd name="connsiteX3" fmla="*/ 2520280 w 2520280"/>
              <a:gd name="connsiteY3" fmla="*/ 723117 h 723117"/>
              <a:gd name="connsiteX4" fmla="*/ 0 w 2520280"/>
              <a:gd name="connsiteY4" fmla="*/ 723117 h 723117"/>
              <a:gd name="connsiteX0" fmla="*/ 0 w 2520280"/>
              <a:gd name="connsiteY0" fmla="*/ 708369 h 708369"/>
              <a:gd name="connsiteX1" fmla="*/ 359100 w 2520280"/>
              <a:gd name="connsiteY1" fmla="*/ 0 h 708369"/>
              <a:gd name="connsiteX2" fmla="*/ 1438509 w 2520280"/>
              <a:gd name="connsiteY2" fmla="*/ 1 h 708369"/>
              <a:gd name="connsiteX3" fmla="*/ 2520280 w 2520280"/>
              <a:gd name="connsiteY3" fmla="*/ 708369 h 708369"/>
              <a:gd name="connsiteX4" fmla="*/ 0 w 2520280"/>
              <a:gd name="connsiteY4" fmla="*/ 708369 h 70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280" h="708369">
                <a:moveTo>
                  <a:pt x="0" y="708369"/>
                </a:moveTo>
                <a:lnTo>
                  <a:pt x="359100" y="0"/>
                </a:lnTo>
                <a:lnTo>
                  <a:pt x="1438509" y="1"/>
                </a:lnTo>
                <a:lnTo>
                  <a:pt x="2520280" y="708369"/>
                </a:lnTo>
                <a:lnTo>
                  <a:pt x="0" y="708369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stCxn id="52" idx="1"/>
          </p:cNvCxnSpPr>
          <p:nvPr/>
        </p:nvCxnSpPr>
        <p:spPr>
          <a:xfrm>
            <a:off x="5579172" y="4158396"/>
            <a:ext cx="940" cy="70836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669430" y="4143648"/>
            <a:ext cx="940" cy="70836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265164"/>
              </p:ext>
            </p:extLst>
          </p:nvPr>
        </p:nvGraphicFramePr>
        <p:xfrm>
          <a:off x="22225" y="3473450"/>
          <a:ext cx="4487863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Формула" r:id="rId14" imgW="1574640" imgH="634680" progId="Equation.3">
                  <p:embed/>
                </p:oleObj>
              </mc:Choice>
              <mc:Fallback>
                <p:oleObj name="Формула" r:id="rId14" imgW="1574640" imgH="6346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3473450"/>
                        <a:ext cx="4487863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Прямая со стрелкой 56"/>
          <p:cNvCxnSpPr/>
          <p:nvPr/>
        </p:nvCxnSpPr>
        <p:spPr>
          <a:xfrm>
            <a:off x="5220072" y="4005064"/>
            <a:ext cx="361326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6647829" y="3990236"/>
            <a:ext cx="111924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576995" y="4005064"/>
            <a:ext cx="111924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974417"/>
              </p:ext>
            </p:extLst>
          </p:nvPr>
        </p:nvGraphicFramePr>
        <p:xfrm>
          <a:off x="4820151" y="4332298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Формула" r:id="rId16" imgW="126835" imgH="139518" progId="Equation.3">
                  <p:embed/>
                </p:oleObj>
              </mc:Choice>
              <mc:Fallback>
                <p:oleObj name="Формула" r:id="rId16" imgW="126835" imgH="139518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0151" y="4332298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122191"/>
              </p:ext>
            </p:extLst>
          </p:nvPr>
        </p:nvGraphicFramePr>
        <p:xfrm>
          <a:off x="5289658" y="3587552"/>
          <a:ext cx="2873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Формула" r:id="rId17" imgW="126720" imgH="177480" progId="Equation.3">
                  <p:embed/>
                </p:oleObj>
              </mc:Choice>
              <mc:Fallback>
                <p:oleObj name="Формула" r:id="rId17" imgW="126720" imgH="17748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658" y="3587552"/>
                        <a:ext cx="2873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372419"/>
              </p:ext>
            </p:extLst>
          </p:nvPr>
        </p:nvGraphicFramePr>
        <p:xfrm>
          <a:off x="6031046" y="3678039"/>
          <a:ext cx="2587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Формула" r:id="rId19" imgW="114120" imgH="139680" progId="Equation.3">
                  <p:embed/>
                </p:oleObj>
              </mc:Choice>
              <mc:Fallback>
                <p:oleObj name="Формула" r:id="rId19" imgW="114120" imgH="13968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046" y="3678039"/>
                        <a:ext cx="2587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089595"/>
              </p:ext>
            </p:extLst>
          </p:nvPr>
        </p:nvGraphicFramePr>
        <p:xfrm>
          <a:off x="7024688" y="3598863"/>
          <a:ext cx="3175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Формула" r:id="rId21" imgW="139680" imgH="177480" progId="Equation.3">
                  <p:embed/>
                </p:oleObj>
              </mc:Choice>
              <mc:Fallback>
                <p:oleObj name="Формула" r:id="rId21" imgW="139680" imgH="17748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3598863"/>
                        <a:ext cx="3175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5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184844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523131" y="2348880"/>
            <a:ext cx="2128989" cy="1439576"/>
          </a:xfrm>
          <a:prstGeom prst="triangle">
            <a:avLst>
              <a:gd name="adj" fmla="val 84166"/>
            </a:avLst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667" y="-99392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изображён треугольник. Найдите его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3728" y="27089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547664" y="4790512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63847" y="4790512"/>
            <a:ext cx="80409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 24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4068" y="4790512"/>
            <a:ext cx="108012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643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667" y="-99392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7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изображена трапеция. Найдите её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5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844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47143" y="273363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86898" y="4790512"/>
            <a:ext cx="9309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11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97163" y="4790511"/>
            <a:ext cx="81479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80842" y="4790512"/>
            <a:ext cx="86933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5,5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2771800" y="3085518"/>
            <a:ext cx="2880320" cy="702938"/>
          </a:xfrm>
          <a:custGeom>
            <a:avLst/>
            <a:gdLst>
              <a:gd name="connsiteX0" fmla="*/ 0 w 2880320"/>
              <a:gd name="connsiteY0" fmla="*/ 717686 h 717686"/>
              <a:gd name="connsiteX1" fmla="*/ 356403 w 2880320"/>
              <a:gd name="connsiteY1" fmla="*/ 0 h 717686"/>
              <a:gd name="connsiteX2" fmla="*/ 2523917 w 2880320"/>
              <a:gd name="connsiteY2" fmla="*/ 0 h 717686"/>
              <a:gd name="connsiteX3" fmla="*/ 2880320 w 2880320"/>
              <a:gd name="connsiteY3" fmla="*/ 717686 h 717686"/>
              <a:gd name="connsiteX4" fmla="*/ 0 w 2880320"/>
              <a:gd name="connsiteY4" fmla="*/ 717686 h 717686"/>
              <a:gd name="connsiteX0" fmla="*/ 0 w 2880320"/>
              <a:gd name="connsiteY0" fmla="*/ 732435 h 732435"/>
              <a:gd name="connsiteX1" fmla="*/ 356403 w 2880320"/>
              <a:gd name="connsiteY1" fmla="*/ 14749 h 732435"/>
              <a:gd name="connsiteX2" fmla="*/ 1462033 w 2880320"/>
              <a:gd name="connsiteY2" fmla="*/ 0 h 732435"/>
              <a:gd name="connsiteX3" fmla="*/ 2880320 w 2880320"/>
              <a:gd name="connsiteY3" fmla="*/ 732435 h 732435"/>
              <a:gd name="connsiteX4" fmla="*/ 0 w 2880320"/>
              <a:gd name="connsiteY4" fmla="*/ 732435 h 732435"/>
              <a:gd name="connsiteX0" fmla="*/ 0 w 2880320"/>
              <a:gd name="connsiteY0" fmla="*/ 717686 h 717686"/>
              <a:gd name="connsiteX1" fmla="*/ 356403 w 2880320"/>
              <a:gd name="connsiteY1" fmla="*/ 0 h 717686"/>
              <a:gd name="connsiteX2" fmla="*/ 1462033 w 2880320"/>
              <a:gd name="connsiteY2" fmla="*/ 14748 h 717686"/>
              <a:gd name="connsiteX3" fmla="*/ 2880320 w 2880320"/>
              <a:gd name="connsiteY3" fmla="*/ 717686 h 717686"/>
              <a:gd name="connsiteX4" fmla="*/ 0 w 2880320"/>
              <a:gd name="connsiteY4" fmla="*/ 717686 h 717686"/>
              <a:gd name="connsiteX0" fmla="*/ 0 w 2880320"/>
              <a:gd name="connsiteY0" fmla="*/ 702938 h 702938"/>
              <a:gd name="connsiteX1" fmla="*/ 356403 w 2880320"/>
              <a:gd name="connsiteY1" fmla="*/ 0 h 702938"/>
              <a:gd name="connsiteX2" fmla="*/ 1462033 w 2880320"/>
              <a:gd name="connsiteY2" fmla="*/ 0 h 702938"/>
              <a:gd name="connsiteX3" fmla="*/ 2880320 w 2880320"/>
              <a:gd name="connsiteY3" fmla="*/ 702938 h 702938"/>
              <a:gd name="connsiteX4" fmla="*/ 0 w 2880320"/>
              <a:gd name="connsiteY4" fmla="*/ 702938 h 7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702938">
                <a:moveTo>
                  <a:pt x="0" y="702938"/>
                </a:moveTo>
                <a:lnTo>
                  <a:pt x="356403" y="0"/>
                </a:lnTo>
                <a:lnTo>
                  <a:pt x="1462033" y="0"/>
                </a:lnTo>
                <a:lnTo>
                  <a:pt x="2880320" y="702938"/>
                </a:lnTo>
                <a:lnTo>
                  <a:pt x="0" y="70293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6137" y="3120197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640373" y="4844183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5" idx="2"/>
          </p:cNvCxnSpPr>
          <p:nvPr/>
        </p:nvCxnSpPr>
        <p:spPr>
          <a:xfrm>
            <a:off x="2626242" y="4357270"/>
            <a:ext cx="0" cy="7029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37626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508045"/>
              </p:ext>
            </p:extLst>
          </p:nvPr>
        </p:nvGraphicFramePr>
        <p:xfrm>
          <a:off x="269874" y="1412873"/>
          <a:ext cx="5683860" cy="1365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Формула" r:id="rId6" imgW="1638000" imgH="393480" progId="Equation.3">
                  <p:embed/>
                </p:oleObj>
              </mc:Choice>
              <mc:Fallback>
                <p:oleObj name="Формула" r:id="rId6" imgW="163800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4" y="1412873"/>
                        <a:ext cx="5683860" cy="1365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80416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0456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68448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4452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6440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24449" y="311295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4432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0436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2424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84289" y="311295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64209" y="31165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6137" y="326059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16137" y="542083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16137" y="470075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16137" y="506020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6137" y="434071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9552" y="400538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16137" y="362063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Трапеция 2"/>
          <p:cNvSpPr/>
          <p:nvPr/>
        </p:nvSpPr>
        <p:spPr>
          <a:xfrm>
            <a:off x="1164209" y="4357270"/>
            <a:ext cx="2880320" cy="702938"/>
          </a:xfrm>
          <a:custGeom>
            <a:avLst/>
            <a:gdLst>
              <a:gd name="connsiteX0" fmla="*/ 0 w 2880320"/>
              <a:gd name="connsiteY0" fmla="*/ 717686 h 717686"/>
              <a:gd name="connsiteX1" fmla="*/ 356403 w 2880320"/>
              <a:gd name="connsiteY1" fmla="*/ 0 h 717686"/>
              <a:gd name="connsiteX2" fmla="*/ 2523917 w 2880320"/>
              <a:gd name="connsiteY2" fmla="*/ 0 h 717686"/>
              <a:gd name="connsiteX3" fmla="*/ 2880320 w 2880320"/>
              <a:gd name="connsiteY3" fmla="*/ 717686 h 717686"/>
              <a:gd name="connsiteX4" fmla="*/ 0 w 2880320"/>
              <a:gd name="connsiteY4" fmla="*/ 717686 h 717686"/>
              <a:gd name="connsiteX0" fmla="*/ 0 w 2880320"/>
              <a:gd name="connsiteY0" fmla="*/ 732435 h 732435"/>
              <a:gd name="connsiteX1" fmla="*/ 356403 w 2880320"/>
              <a:gd name="connsiteY1" fmla="*/ 14749 h 732435"/>
              <a:gd name="connsiteX2" fmla="*/ 1462033 w 2880320"/>
              <a:gd name="connsiteY2" fmla="*/ 0 h 732435"/>
              <a:gd name="connsiteX3" fmla="*/ 2880320 w 2880320"/>
              <a:gd name="connsiteY3" fmla="*/ 732435 h 732435"/>
              <a:gd name="connsiteX4" fmla="*/ 0 w 2880320"/>
              <a:gd name="connsiteY4" fmla="*/ 732435 h 732435"/>
              <a:gd name="connsiteX0" fmla="*/ 0 w 2880320"/>
              <a:gd name="connsiteY0" fmla="*/ 717686 h 717686"/>
              <a:gd name="connsiteX1" fmla="*/ 356403 w 2880320"/>
              <a:gd name="connsiteY1" fmla="*/ 0 h 717686"/>
              <a:gd name="connsiteX2" fmla="*/ 1462033 w 2880320"/>
              <a:gd name="connsiteY2" fmla="*/ 14748 h 717686"/>
              <a:gd name="connsiteX3" fmla="*/ 2880320 w 2880320"/>
              <a:gd name="connsiteY3" fmla="*/ 717686 h 717686"/>
              <a:gd name="connsiteX4" fmla="*/ 0 w 2880320"/>
              <a:gd name="connsiteY4" fmla="*/ 717686 h 717686"/>
              <a:gd name="connsiteX0" fmla="*/ 0 w 2880320"/>
              <a:gd name="connsiteY0" fmla="*/ 702938 h 702938"/>
              <a:gd name="connsiteX1" fmla="*/ 356403 w 2880320"/>
              <a:gd name="connsiteY1" fmla="*/ 0 h 702938"/>
              <a:gd name="connsiteX2" fmla="*/ 1462033 w 2880320"/>
              <a:gd name="connsiteY2" fmla="*/ 0 h 702938"/>
              <a:gd name="connsiteX3" fmla="*/ 2880320 w 2880320"/>
              <a:gd name="connsiteY3" fmla="*/ 702938 h 702938"/>
              <a:gd name="connsiteX4" fmla="*/ 0 w 2880320"/>
              <a:gd name="connsiteY4" fmla="*/ 702938 h 7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702938">
                <a:moveTo>
                  <a:pt x="0" y="702938"/>
                </a:moveTo>
                <a:lnTo>
                  <a:pt x="356403" y="0"/>
                </a:lnTo>
                <a:lnTo>
                  <a:pt x="1462033" y="0"/>
                </a:lnTo>
                <a:lnTo>
                  <a:pt x="2880320" y="702938"/>
                </a:lnTo>
                <a:lnTo>
                  <a:pt x="0" y="70293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527237"/>
              </p:ext>
            </p:extLst>
          </p:nvPr>
        </p:nvGraphicFramePr>
        <p:xfrm>
          <a:off x="1899842" y="3962691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842" y="3962691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394993"/>
              </p:ext>
            </p:extLst>
          </p:nvPr>
        </p:nvGraphicFramePr>
        <p:xfrm>
          <a:off x="1948342" y="5037657"/>
          <a:ext cx="2873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Формула" r:id="rId10" imgW="126720" imgH="177480" progId="Equation.3">
                  <p:embed/>
                </p:oleObj>
              </mc:Choice>
              <mc:Fallback>
                <p:oleObj name="Формула" r:id="rId10" imgW="126720" imgH="17748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8342" y="5037657"/>
                        <a:ext cx="2873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9659"/>
              </p:ext>
            </p:extLst>
          </p:nvPr>
        </p:nvGraphicFramePr>
        <p:xfrm>
          <a:off x="2267285" y="4431495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Формула" r:id="rId12" imgW="126725" imgH="177415" progId="Equation.3">
                  <p:embed/>
                </p:oleObj>
              </mc:Choice>
              <mc:Fallback>
                <p:oleObj name="Формула" r:id="rId12" imgW="126725" imgH="177415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285" y="4431495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85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690847" y="292856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791668" y="4165638"/>
            <a:ext cx="1427571" cy="702938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338919" y="4165638"/>
            <a:ext cx="360040" cy="702938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зад 31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67432" y="311563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91668" y="2035549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27" idx="2"/>
          </p:cNvCxnSpPr>
          <p:nvPr/>
        </p:nvCxnSpPr>
        <p:spPr>
          <a:xfrm>
            <a:off x="6777537" y="1548636"/>
            <a:ext cx="0" cy="7029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5546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5586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3578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19582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1570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475744" y="30432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9562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5566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67554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35584" y="30432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15504" y="3079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67432" y="45195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67432" y="261219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67432" y="189211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67432" y="225157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67432" y="153207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90847" y="119675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67432" y="81199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рапеция 2"/>
          <p:cNvSpPr/>
          <p:nvPr/>
        </p:nvSpPr>
        <p:spPr>
          <a:xfrm>
            <a:off x="5315504" y="1548636"/>
            <a:ext cx="2880320" cy="702938"/>
          </a:xfrm>
          <a:custGeom>
            <a:avLst/>
            <a:gdLst>
              <a:gd name="connsiteX0" fmla="*/ 0 w 2880320"/>
              <a:gd name="connsiteY0" fmla="*/ 717686 h 717686"/>
              <a:gd name="connsiteX1" fmla="*/ 356403 w 2880320"/>
              <a:gd name="connsiteY1" fmla="*/ 0 h 717686"/>
              <a:gd name="connsiteX2" fmla="*/ 2523917 w 2880320"/>
              <a:gd name="connsiteY2" fmla="*/ 0 h 717686"/>
              <a:gd name="connsiteX3" fmla="*/ 2880320 w 2880320"/>
              <a:gd name="connsiteY3" fmla="*/ 717686 h 717686"/>
              <a:gd name="connsiteX4" fmla="*/ 0 w 2880320"/>
              <a:gd name="connsiteY4" fmla="*/ 717686 h 717686"/>
              <a:gd name="connsiteX0" fmla="*/ 0 w 2880320"/>
              <a:gd name="connsiteY0" fmla="*/ 732435 h 732435"/>
              <a:gd name="connsiteX1" fmla="*/ 356403 w 2880320"/>
              <a:gd name="connsiteY1" fmla="*/ 14749 h 732435"/>
              <a:gd name="connsiteX2" fmla="*/ 1462033 w 2880320"/>
              <a:gd name="connsiteY2" fmla="*/ 0 h 732435"/>
              <a:gd name="connsiteX3" fmla="*/ 2880320 w 2880320"/>
              <a:gd name="connsiteY3" fmla="*/ 732435 h 732435"/>
              <a:gd name="connsiteX4" fmla="*/ 0 w 2880320"/>
              <a:gd name="connsiteY4" fmla="*/ 732435 h 732435"/>
              <a:gd name="connsiteX0" fmla="*/ 0 w 2880320"/>
              <a:gd name="connsiteY0" fmla="*/ 717686 h 717686"/>
              <a:gd name="connsiteX1" fmla="*/ 356403 w 2880320"/>
              <a:gd name="connsiteY1" fmla="*/ 0 h 717686"/>
              <a:gd name="connsiteX2" fmla="*/ 1462033 w 2880320"/>
              <a:gd name="connsiteY2" fmla="*/ 14748 h 717686"/>
              <a:gd name="connsiteX3" fmla="*/ 2880320 w 2880320"/>
              <a:gd name="connsiteY3" fmla="*/ 717686 h 717686"/>
              <a:gd name="connsiteX4" fmla="*/ 0 w 2880320"/>
              <a:gd name="connsiteY4" fmla="*/ 717686 h 717686"/>
              <a:gd name="connsiteX0" fmla="*/ 0 w 2880320"/>
              <a:gd name="connsiteY0" fmla="*/ 702938 h 702938"/>
              <a:gd name="connsiteX1" fmla="*/ 356403 w 2880320"/>
              <a:gd name="connsiteY1" fmla="*/ 0 h 702938"/>
              <a:gd name="connsiteX2" fmla="*/ 1462033 w 2880320"/>
              <a:gd name="connsiteY2" fmla="*/ 0 h 702938"/>
              <a:gd name="connsiteX3" fmla="*/ 2880320 w 2880320"/>
              <a:gd name="connsiteY3" fmla="*/ 702938 h 702938"/>
              <a:gd name="connsiteX4" fmla="*/ 0 w 2880320"/>
              <a:gd name="connsiteY4" fmla="*/ 702938 h 7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702938">
                <a:moveTo>
                  <a:pt x="0" y="702938"/>
                </a:moveTo>
                <a:lnTo>
                  <a:pt x="356403" y="0"/>
                </a:lnTo>
                <a:lnTo>
                  <a:pt x="1462033" y="0"/>
                </a:lnTo>
                <a:lnTo>
                  <a:pt x="2880320" y="702938"/>
                </a:lnTo>
                <a:lnTo>
                  <a:pt x="0" y="70293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89054"/>
              </p:ext>
            </p:extLst>
          </p:nvPr>
        </p:nvGraphicFramePr>
        <p:xfrm>
          <a:off x="6051137" y="1154057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Формула" r:id="rId6" imgW="126835" imgH="139518" progId="Equation.3">
                  <p:embed/>
                </p:oleObj>
              </mc:Choice>
              <mc:Fallback>
                <p:oleObj name="Формула" r:id="rId6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137" y="1154057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950367"/>
              </p:ext>
            </p:extLst>
          </p:nvPr>
        </p:nvGraphicFramePr>
        <p:xfrm>
          <a:off x="6099637" y="2229023"/>
          <a:ext cx="2873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Формула" r:id="rId8" imgW="126720" imgH="177480" progId="Equation.3">
                  <p:embed/>
                </p:oleObj>
              </mc:Choice>
              <mc:Fallback>
                <p:oleObj name="Формула" r:id="rId8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637" y="2229023"/>
                        <a:ext cx="2873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86034"/>
              </p:ext>
            </p:extLst>
          </p:nvPr>
        </p:nvGraphicFramePr>
        <p:xfrm>
          <a:off x="6418580" y="1622861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Формула" r:id="rId10" imgW="126725" imgH="177415" progId="Equation.3">
                  <p:embed/>
                </p:oleObj>
              </mc:Choice>
              <mc:Fallback>
                <p:oleObj name="Формула" r:id="rId10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580" y="1622861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78591"/>
              </p:ext>
            </p:extLst>
          </p:nvPr>
        </p:nvGraphicFramePr>
        <p:xfrm>
          <a:off x="468313" y="1204913"/>
          <a:ext cx="23272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Формула" r:id="rId12" imgW="761760" imgH="393480" progId="Equation.3">
                  <p:embed/>
                </p:oleObj>
              </mc:Choice>
              <mc:Fallback>
                <p:oleObj name="Формула" r:id="rId12" imgW="76176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04913"/>
                        <a:ext cx="232727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75656" y="2817273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265164"/>
              </p:ext>
            </p:extLst>
          </p:nvPr>
        </p:nvGraphicFramePr>
        <p:xfrm>
          <a:off x="22225" y="3473450"/>
          <a:ext cx="4487863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Формула" r:id="rId14" imgW="1574117" imgH="634725" progId="Equation.3">
                  <p:embed/>
                </p:oleObj>
              </mc:Choice>
              <mc:Fallback>
                <p:oleObj name="Формула" r:id="rId14" imgW="1574117" imgH="634725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3473450"/>
                        <a:ext cx="4487863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>
            <a:off x="497887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57927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85919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21923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13911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499159" y="292132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41903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77907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69895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58999" y="292132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338919" y="292494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690847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690847" y="52292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690847" y="45091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690847" y="486857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690847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714262" y="381375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690847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Трапеция 2"/>
          <p:cNvSpPr/>
          <p:nvPr/>
        </p:nvSpPr>
        <p:spPr>
          <a:xfrm>
            <a:off x="5338919" y="4165638"/>
            <a:ext cx="2880320" cy="702938"/>
          </a:xfrm>
          <a:custGeom>
            <a:avLst/>
            <a:gdLst>
              <a:gd name="connsiteX0" fmla="*/ 0 w 2880320"/>
              <a:gd name="connsiteY0" fmla="*/ 717686 h 717686"/>
              <a:gd name="connsiteX1" fmla="*/ 356403 w 2880320"/>
              <a:gd name="connsiteY1" fmla="*/ 0 h 717686"/>
              <a:gd name="connsiteX2" fmla="*/ 2523917 w 2880320"/>
              <a:gd name="connsiteY2" fmla="*/ 0 h 717686"/>
              <a:gd name="connsiteX3" fmla="*/ 2880320 w 2880320"/>
              <a:gd name="connsiteY3" fmla="*/ 717686 h 717686"/>
              <a:gd name="connsiteX4" fmla="*/ 0 w 2880320"/>
              <a:gd name="connsiteY4" fmla="*/ 717686 h 717686"/>
              <a:gd name="connsiteX0" fmla="*/ 0 w 2880320"/>
              <a:gd name="connsiteY0" fmla="*/ 732435 h 732435"/>
              <a:gd name="connsiteX1" fmla="*/ 356403 w 2880320"/>
              <a:gd name="connsiteY1" fmla="*/ 14749 h 732435"/>
              <a:gd name="connsiteX2" fmla="*/ 1462033 w 2880320"/>
              <a:gd name="connsiteY2" fmla="*/ 0 h 732435"/>
              <a:gd name="connsiteX3" fmla="*/ 2880320 w 2880320"/>
              <a:gd name="connsiteY3" fmla="*/ 732435 h 732435"/>
              <a:gd name="connsiteX4" fmla="*/ 0 w 2880320"/>
              <a:gd name="connsiteY4" fmla="*/ 732435 h 732435"/>
              <a:gd name="connsiteX0" fmla="*/ 0 w 2880320"/>
              <a:gd name="connsiteY0" fmla="*/ 717686 h 717686"/>
              <a:gd name="connsiteX1" fmla="*/ 356403 w 2880320"/>
              <a:gd name="connsiteY1" fmla="*/ 0 h 717686"/>
              <a:gd name="connsiteX2" fmla="*/ 1462033 w 2880320"/>
              <a:gd name="connsiteY2" fmla="*/ 14748 h 717686"/>
              <a:gd name="connsiteX3" fmla="*/ 2880320 w 2880320"/>
              <a:gd name="connsiteY3" fmla="*/ 717686 h 717686"/>
              <a:gd name="connsiteX4" fmla="*/ 0 w 2880320"/>
              <a:gd name="connsiteY4" fmla="*/ 717686 h 717686"/>
              <a:gd name="connsiteX0" fmla="*/ 0 w 2880320"/>
              <a:gd name="connsiteY0" fmla="*/ 702938 h 702938"/>
              <a:gd name="connsiteX1" fmla="*/ 356403 w 2880320"/>
              <a:gd name="connsiteY1" fmla="*/ 0 h 702938"/>
              <a:gd name="connsiteX2" fmla="*/ 1462033 w 2880320"/>
              <a:gd name="connsiteY2" fmla="*/ 0 h 702938"/>
              <a:gd name="connsiteX3" fmla="*/ 2880320 w 2880320"/>
              <a:gd name="connsiteY3" fmla="*/ 702938 h 702938"/>
              <a:gd name="connsiteX4" fmla="*/ 0 w 2880320"/>
              <a:gd name="connsiteY4" fmla="*/ 702938 h 70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702938">
                <a:moveTo>
                  <a:pt x="0" y="702938"/>
                </a:moveTo>
                <a:lnTo>
                  <a:pt x="356403" y="0"/>
                </a:lnTo>
                <a:lnTo>
                  <a:pt x="1462033" y="0"/>
                </a:lnTo>
                <a:lnTo>
                  <a:pt x="2880320" y="702938"/>
                </a:lnTo>
                <a:lnTo>
                  <a:pt x="0" y="702938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52" idx="1"/>
          </p:cNvCxnSpPr>
          <p:nvPr/>
        </p:nvCxnSpPr>
        <p:spPr>
          <a:xfrm>
            <a:off x="5695322" y="4165638"/>
            <a:ext cx="0" cy="7029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777537" y="4165638"/>
            <a:ext cx="0" cy="7029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779079" y="4013156"/>
            <a:ext cx="144016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675544" y="4014750"/>
            <a:ext cx="111924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338276" y="4005064"/>
            <a:ext cx="361326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Объект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473474"/>
              </p:ext>
            </p:extLst>
          </p:nvPr>
        </p:nvGraphicFramePr>
        <p:xfrm>
          <a:off x="4971016" y="4327351"/>
          <a:ext cx="3444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Формула" r:id="rId16" imgW="126835" imgH="139518" progId="Equation.3">
                  <p:embed/>
                </p:oleObj>
              </mc:Choice>
              <mc:Fallback>
                <p:oleObj name="Формула" r:id="rId16" imgW="126835" imgH="139518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1016" y="4327351"/>
                        <a:ext cx="34448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84829"/>
              </p:ext>
            </p:extLst>
          </p:nvPr>
        </p:nvGraphicFramePr>
        <p:xfrm>
          <a:off x="5338919" y="3587551"/>
          <a:ext cx="2873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Формула" r:id="rId17" imgW="126725" imgH="177415" progId="Equation.3">
                  <p:embed/>
                </p:oleObj>
              </mc:Choice>
              <mc:Fallback>
                <p:oleObj name="Формула" r:id="rId17" imgW="126725" imgH="177415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919" y="3587551"/>
                        <a:ext cx="28733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10265"/>
              </p:ext>
            </p:extLst>
          </p:nvPr>
        </p:nvGraphicFramePr>
        <p:xfrm>
          <a:off x="6136862" y="3652150"/>
          <a:ext cx="2587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Формула" r:id="rId18" imgW="114120" imgH="139680" progId="Equation.3">
                  <p:embed/>
                </p:oleObj>
              </mc:Choice>
              <mc:Fallback>
                <p:oleObj name="Формула" r:id="rId18" imgW="114120" imgH="13968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6862" y="3652150"/>
                        <a:ext cx="2587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66060"/>
              </p:ext>
            </p:extLst>
          </p:nvPr>
        </p:nvGraphicFramePr>
        <p:xfrm>
          <a:off x="7426317" y="3587552"/>
          <a:ext cx="3175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Формула" r:id="rId20" imgW="139680" imgH="177480" progId="Equation.3">
                  <p:embed/>
                </p:oleObj>
              </mc:Choice>
              <mc:Fallback>
                <p:oleObj name="Формула" r:id="rId20" imgW="139680" imgH="177480" progId="Equation.3">
                  <p:embed/>
                  <p:pic>
                    <p:nvPicPr>
                      <p:cNvPr id="0" name="Объект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6317" y="3587552"/>
                        <a:ext cx="3175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12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667" y="-99392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изображена трапеция. Найдите её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844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47143" y="273363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54469" y="4790512"/>
            <a:ext cx="69267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24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15398" y="4790512"/>
            <a:ext cx="89656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 6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69190" y="4790511"/>
            <a:ext cx="100301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32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рапеция 4"/>
          <p:cNvSpPr/>
          <p:nvPr/>
        </p:nvSpPr>
        <p:spPr>
          <a:xfrm>
            <a:off x="2411760" y="2348880"/>
            <a:ext cx="2880320" cy="1439576"/>
          </a:xfrm>
          <a:custGeom>
            <a:avLst/>
            <a:gdLst>
              <a:gd name="connsiteX0" fmla="*/ 0 w 2880320"/>
              <a:gd name="connsiteY0" fmla="*/ 1439576 h 1439576"/>
              <a:gd name="connsiteX1" fmla="*/ 345153 w 2880320"/>
              <a:gd name="connsiteY1" fmla="*/ 0 h 1439576"/>
              <a:gd name="connsiteX2" fmla="*/ 2535167 w 2880320"/>
              <a:gd name="connsiteY2" fmla="*/ 0 h 1439576"/>
              <a:gd name="connsiteX3" fmla="*/ 2880320 w 2880320"/>
              <a:gd name="connsiteY3" fmla="*/ 1439576 h 1439576"/>
              <a:gd name="connsiteX4" fmla="*/ 0 w 2880320"/>
              <a:gd name="connsiteY4" fmla="*/ 1439576 h 1439576"/>
              <a:gd name="connsiteX0" fmla="*/ 0 w 2880320"/>
              <a:gd name="connsiteY0" fmla="*/ 1454324 h 1454324"/>
              <a:gd name="connsiteX1" fmla="*/ 1097321 w 2880320"/>
              <a:gd name="connsiteY1" fmla="*/ 0 h 1454324"/>
              <a:gd name="connsiteX2" fmla="*/ 2535167 w 2880320"/>
              <a:gd name="connsiteY2" fmla="*/ 14748 h 1454324"/>
              <a:gd name="connsiteX3" fmla="*/ 2880320 w 2880320"/>
              <a:gd name="connsiteY3" fmla="*/ 1454324 h 1454324"/>
              <a:gd name="connsiteX4" fmla="*/ 0 w 2880320"/>
              <a:gd name="connsiteY4" fmla="*/ 1454324 h 1454324"/>
              <a:gd name="connsiteX0" fmla="*/ 0 w 2880320"/>
              <a:gd name="connsiteY0" fmla="*/ 1439576 h 1439576"/>
              <a:gd name="connsiteX1" fmla="*/ 1097321 w 2880320"/>
              <a:gd name="connsiteY1" fmla="*/ 1 h 1439576"/>
              <a:gd name="connsiteX2" fmla="*/ 2535167 w 2880320"/>
              <a:gd name="connsiteY2" fmla="*/ 0 h 1439576"/>
              <a:gd name="connsiteX3" fmla="*/ 2880320 w 2880320"/>
              <a:gd name="connsiteY3" fmla="*/ 1439576 h 1439576"/>
              <a:gd name="connsiteX4" fmla="*/ 0 w 2880320"/>
              <a:gd name="connsiteY4" fmla="*/ 1439576 h 14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1439576">
                <a:moveTo>
                  <a:pt x="0" y="1439576"/>
                </a:moveTo>
                <a:lnTo>
                  <a:pt x="1097321" y="1"/>
                </a:lnTo>
                <a:lnTo>
                  <a:pt x="2535167" y="0"/>
                </a:lnTo>
                <a:lnTo>
                  <a:pt x="2880320" y="1439576"/>
                </a:lnTo>
                <a:lnTo>
                  <a:pt x="0" y="1439576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0734" y="3407907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997354" y="5131893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4" idx="1"/>
          </p:cNvCxnSpPr>
          <p:nvPr/>
        </p:nvCxnSpPr>
        <p:spPr>
          <a:xfrm>
            <a:off x="1986087" y="3908343"/>
            <a:ext cx="0" cy="1439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872209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8876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8916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6908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2912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4900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09046" y="34006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2892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8896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0884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68886" y="340066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48806" y="340428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00734" y="354830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0734" y="570854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0734" y="498846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0734" y="534791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0734" y="462842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24149" y="429309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0734" y="390834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Трапеция 4"/>
          <p:cNvSpPr/>
          <p:nvPr/>
        </p:nvSpPr>
        <p:spPr>
          <a:xfrm>
            <a:off x="888766" y="3908342"/>
            <a:ext cx="2880320" cy="1439576"/>
          </a:xfrm>
          <a:custGeom>
            <a:avLst/>
            <a:gdLst>
              <a:gd name="connsiteX0" fmla="*/ 0 w 2880320"/>
              <a:gd name="connsiteY0" fmla="*/ 1439576 h 1439576"/>
              <a:gd name="connsiteX1" fmla="*/ 345153 w 2880320"/>
              <a:gd name="connsiteY1" fmla="*/ 0 h 1439576"/>
              <a:gd name="connsiteX2" fmla="*/ 2535167 w 2880320"/>
              <a:gd name="connsiteY2" fmla="*/ 0 h 1439576"/>
              <a:gd name="connsiteX3" fmla="*/ 2880320 w 2880320"/>
              <a:gd name="connsiteY3" fmla="*/ 1439576 h 1439576"/>
              <a:gd name="connsiteX4" fmla="*/ 0 w 2880320"/>
              <a:gd name="connsiteY4" fmla="*/ 1439576 h 1439576"/>
              <a:gd name="connsiteX0" fmla="*/ 0 w 2880320"/>
              <a:gd name="connsiteY0" fmla="*/ 1454324 h 1454324"/>
              <a:gd name="connsiteX1" fmla="*/ 1097321 w 2880320"/>
              <a:gd name="connsiteY1" fmla="*/ 0 h 1454324"/>
              <a:gd name="connsiteX2" fmla="*/ 2535167 w 2880320"/>
              <a:gd name="connsiteY2" fmla="*/ 14748 h 1454324"/>
              <a:gd name="connsiteX3" fmla="*/ 2880320 w 2880320"/>
              <a:gd name="connsiteY3" fmla="*/ 1454324 h 1454324"/>
              <a:gd name="connsiteX4" fmla="*/ 0 w 2880320"/>
              <a:gd name="connsiteY4" fmla="*/ 1454324 h 1454324"/>
              <a:gd name="connsiteX0" fmla="*/ 0 w 2880320"/>
              <a:gd name="connsiteY0" fmla="*/ 1439576 h 1439576"/>
              <a:gd name="connsiteX1" fmla="*/ 1097321 w 2880320"/>
              <a:gd name="connsiteY1" fmla="*/ 1 h 1439576"/>
              <a:gd name="connsiteX2" fmla="*/ 2535167 w 2880320"/>
              <a:gd name="connsiteY2" fmla="*/ 0 h 1439576"/>
              <a:gd name="connsiteX3" fmla="*/ 2880320 w 2880320"/>
              <a:gd name="connsiteY3" fmla="*/ 1439576 h 1439576"/>
              <a:gd name="connsiteX4" fmla="*/ 0 w 2880320"/>
              <a:gd name="connsiteY4" fmla="*/ 1439576 h 14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1439576">
                <a:moveTo>
                  <a:pt x="0" y="1439576"/>
                </a:moveTo>
                <a:lnTo>
                  <a:pt x="1097321" y="1"/>
                </a:lnTo>
                <a:lnTo>
                  <a:pt x="2535167" y="0"/>
                </a:lnTo>
                <a:lnTo>
                  <a:pt x="2880320" y="1439576"/>
                </a:lnTo>
                <a:lnTo>
                  <a:pt x="0" y="1439576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670540"/>
              </p:ext>
            </p:extLst>
          </p:nvPr>
        </p:nvGraphicFramePr>
        <p:xfrm>
          <a:off x="212725" y="1412875"/>
          <a:ext cx="5119688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Формула" r:id="rId6" imgW="1676160" imgH="393480" progId="Equation.3">
                  <p:embed/>
                </p:oleObj>
              </mc:Choice>
              <mc:Fallback>
                <p:oleObj name="Формула" r:id="rId6" imgW="167616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412875"/>
                        <a:ext cx="5119688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281112"/>
              </p:ext>
            </p:extLst>
          </p:nvPr>
        </p:nvGraphicFramePr>
        <p:xfrm>
          <a:off x="2344479" y="3580848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479" y="3580848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199344"/>
              </p:ext>
            </p:extLst>
          </p:nvPr>
        </p:nvGraphicFramePr>
        <p:xfrm>
          <a:off x="2358088" y="5303127"/>
          <a:ext cx="2873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Формула" r:id="rId10" imgW="126725" imgH="177415" progId="Equation.3">
                  <p:embed/>
                </p:oleObj>
              </mc:Choice>
              <mc:Fallback>
                <p:oleObj name="Формула" r:id="rId10" imgW="126725" imgH="177415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8088" y="5303127"/>
                        <a:ext cx="2873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19665"/>
              </p:ext>
            </p:extLst>
          </p:nvPr>
        </p:nvGraphicFramePr>
        <p:xfrm>
          <a:off x="1997354" y="4369882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Формула" r:id="rId12" imgW="126725" imgH="177415" progId="Equation.3">
                  <p:embed/>
                </p:oleObj>
              </mc:Choice>
              <mc:Fallback>
                <p:oleObj name="Формула" r:id="rId12" imgW="126725" imgH="177415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354" y="4369882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2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572000" y="2934858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380312" y="3435293"/>
            <a:ext cx="360040" cy="1439576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60031" y="3435293"/>
            <a:ext cx="1085173" cy="143957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назад 40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78591"/>
              </p:ext>
            </p:extLst>
          </p:nvPr>
        </p:nvGraphicFramePr>
        <p:xfrm>
          <a:off x="468313" y="1204913"/>
          <a:ext cx="23272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Формула" r:id="rId6" imgW="761669" imgH="393529" progId="Equation.3">
                  <p:embed/>
                </p:oleObj>
              </mc:Choice>
              <mc:Fallback>
                <p:oleObj name="Формула" r:id="rId6" imgW="761669" imgH="393529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04913"/>
                        <a:ext cx="232727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56" y="2817273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265164"/>
              </p:ext>
            </p:extLst>
          </p:nvPr>
        </p:nvGraphicFramePr>
        <p:xfrm>
          <a:off x="22225" y="3473450"/>
          <a:ext cx="4487863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Формула" r:id="rId8" imgW="1574117" imgH="634725" progId="Equation.3">
                  <p:embed/>
                </p:oleObj>
              </mc:Choice>
              <mc:Fallback>
                <p:oleObj name="Формула" r:id="rId8" imgW="1574117" imgH="63472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3473450"/>
                        <a:ext cx="4487863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548585" y="373937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45205" y="2097923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9" idx="1"/>
          </p:cNvCxnSpPr>
          <p:nvPr/>
        </p:nvCxnSpPr>
        <p:spPr>
          <a:xfrm>
            <a:off x="5933938" y="874373"/>
            <a:ext cx="0" cy="1439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3661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43701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71693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07697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99685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356897" y="36669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27677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63681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5669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916737" y="36669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196657" y="3703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48585" y="51433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48585" y="267457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48585" y="195449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48585" y="231394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48585" y="159445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0" y="125912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48585" y="87437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Трапеция 4"/>
          <p:cNvSpPr/>
          <p:nvPr/>
        </p:nvSpPr>
        <p:spPr>
          <a:xfrm>
            <a:off x="4836617" y="874372"/>
            <a:ext cx="2880320" cy="1439576"/>
          </a:xfrm>
          <a:custGeom>
            <a:avLst/>
            <a:gdLst>
              <a:gd name="connsiteX0" fmla="*/ 0 w 2880320"/>
              <a:gd name="connsiteY0" fmla="*/ 1439576 h 1439576"/>
              <a:gd name="connsiteX1" fmla="*/ 345153 w 2880320"/>
              <a:gd name="connsiteY1" fmla="*/ 0 h 1439576"/>
              <a:gd name="connsiteX2" fmla="*/ 2535167 w 2880320"/>
              <a:gd name="connsiteY2" fmla="*/ 0 h 1439576"/>
              <a:gd name="connsiteX3" fmla="*/ 2880320 w 2880320"/>
              <a:gd name="connsiteY3" fmla="*/ 1439576 h 1439576"/>
              <a:gd name="connsiteX4" fmla="*/ 0 w 2880320"/>
              <a:gd name="connsiteY4" fmla="*/ 1439576 h 1439576"/>
              <a:gd name="connsiteX0" fmla="*/ 0 w 2880320"/>
              <a:gd name="connsiteY0" fmla="*/ 1454324 h 1454324"/>
              <a:gd name="connsiteX1" fmla="*/ 1097321 w 2880320"/>
              <a:gd name="connsiteY1" fmla="*/ 0 h 1454324"/>
              <a:gd name="connsiteX2" fmla="*/ 2535167 w 2880320"/>
              <a:gd name="connsiteY2" fmla="*/ 14748 h 1454324"/>
              <a:gd name="connsiteX3" fmla="*/ 2880320 w 2880320"/>
              <a:gd name="connsiteY3" fmla="*/ 1454324 h 1454324"/>
              <a:gd name="connsiteX4" fmla="*/ 0 w 2880320"/>
              <a:gd name="connsiteY4" fmla="*/ 1454324 h 1454324"/>
              <a:gd name="connsiteX0" fmla="*/ 0 w 2880320"/>
              <a:gd name="connsiteY0" fmla="*/ 1439576 h 1439576"/>
              <a:gd name="connsiteX1" fmla="*/ 1097321 w 2880320"/>
              <a:gd name="connsiteY1" fmla="*/ 1 h 1439576"/>
              <a:gd name="connsiteX2" fmla="*/ 2535167 w 2880320"/>
              <a:gd name="connsiteY2" fmla="*/ 0 h 1439576"/>
              <a:gd name="connsiteX3" fmla="*/ 2880320 w 2880320"/>
              <a:gd name="connsiteY3" fmla="*/ 1439576 h 1439576"/>
              <a:gd name="connsiteX4" fmla="*/ 0 w 2880320"/>
              <a:gd name="connsiteY4" fmla="*/ 1439576 h 14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1439576">
                <a:moveTo>
                  <a:pt x="0" y="1439576"/>
                </a:moveTo>
                <a:lnTo>
                  <a:pt x="1097321" y="1"/>
                </a:lnTo>
                <a:lnTo>
                  <a:pt x="2535167" y="0"/>
                </a:lnTo>
                <a:lnTo>
                  <a:pt x="2880320" y="1439576"/>
                </a:lnTo>
                <a:lnTo>
                  <a:pt x="0" y="1439576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032043"/>
              </p:ext>
            </p:extLst>
          </p:nvPr>
        </p:nvGraphicFramePr>
        <p:xfrm>
          <a:off x="6292330" y="546878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2330" y="546878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389072"/>
              </p:ext>
            </p:extLst>
          </p:nvPr>
        </p:nvGraphicFramePr>
        <p:xfrm>
          <a:off x="6305939" y="2269157"/>
          <a:ext cx="2873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Формула" r:id="rId12" imgW="126725" imgH="177415" progId="Equation.3">
                  <p:embed/>
                </p:oleObj>
              </mc:Choice>
              <mc:Fallback>
                <p:oleObj name="Формула" r:id="rId12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939" y="2269157"/>
                        <a:ext cx="2873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581252"/>
              </p:ext>
            </p:extLst>
          </p:nvPr>
        </p:nvGraphicFramePr>
        <p:xfrm>
          <a:off x="5945205" y="1335912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Формула" r:id="rId14" imgW="126725" imgH="177415" progId="Equation.3">
                  <p:embed/>
                </p:oleObj>
              </mc:Choice>
              <mc:Fallback>
                <p:oleObj name="Формула" r:id="rId14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205" y="1335912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>
            <a:off x="486003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46043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74035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10039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02027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380312" y="29276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30019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66023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58011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940152" y="292761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220072" y="2931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72000" y="307525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572000" y="523549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72000" y="451541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572000" y="487486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72000" y="415537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548585" y="382004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72000" y="343529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Трапеция 4"/>
          <p:cNvSpPr/>
          <p:nvPr/>
        </p:nvSpPr>
        <p:spPr>
          <a:xfrm>
            <a:off x="4860032" y="3435293"/>
            <a:ext cx="2880320" cy="1439576"/>
          </a:xfrm>
          <a:custGeom>
            <a:avLst/>
            <a:gdLst>
              <a:gd name="connsiteX0" fmla="*/ 0 w 2880320"/>
              <a:gd name="connsiteY0" fmla="*/ 1439576 h 1439576"/>
              <a:gd name="connsiteX1" fmla="*/ 345153 w 2880320"/>
              <a:gd name="connsiteY1" fmla="*/ 0 h 1439576"/>
              <a:gd name="connsiteX2" fmla="*/ 2535167 w 2880320"/>
              <a:gd name="connsiteY2" fmla="*/ 0 h 1439576"/>
              <a:gd name="connsiteX3" fmla="*/ 2880320 w 2880320"/>
              <a:gd name="connsiteY3" fmla="*/ 1439576 h 1439576"/>
              <a:gd name="connsiteX4" fmla="*/ 0 w 2880320"/>
              <a:gd name="connsiteY4" fmla="*/ 1439576 h 1439576"/>
              <a:gd name="connsiteX0" fmla="*/ 0 w 2880320"/>
              <a:gd name="connsiteY0" fmla="*/ 1454324 h 1454324"/>
              <a:gd name="connsiteX1" fmla="*/ 1097321 w 2880320"/>
              <a:gd name="connsiteY1" fmla="*/ 0 h 1454324"/>
              <a:gd name="connsiteX2" fmla="*/ 2535167 w 2880320"/>
              <a:gd name="connsiteY2" fmla="*/ 14748 h 1454324"/>
              <a:gd name="connsiteX3" fmla="*/ 2880320 w 2880320"/>
              <a:gd name="connsiteY3" fmla="*/ 1454324 h 1454324"/>
              <a:gd name="connsiteX4" fmla="*/ 0 w 2880320"/>
              <a:gd name="connsiteY4" fmla="*/ 1454324 h 1454324"/>
              <a:gd name="connsiteX0" fmla="*/ 0 w 2880320"/>
              <a:gd name="connsiteY0" fmla="*/ 1439576 h 1439576"/>
              <a:gd name="connsiteX1" fmla="*/ 1097321 w 2880320"/>
              <a:gd name="connsiteY1" fmla="*/ 1 h 1439576"/>
              <a:gd name="connsiteX2" fmla="*/ 2535167 w 2880320"/>
              <a:gd name="connsiteY2" fmla="*/ 0 h 1439576"/>
              <a:gd name="connsiteX3" fmla="*/ 2880320 w 2880320"/>
              <a:gd name="connsiteY3" fmla="*/ 1439576 h 1439576"/>
              <a:gd name="connsiteX4" fmla="*/ 0 w 2880320"/>
              <a:gd name="connsiteY4" fmla="*/ 1439576 h 14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0" h="1439576">
                <a:moveTo>
                  <a:pt x="0" y="1439576"/>
                </a:moveTo>
                <a:lnTo>
                  <a:pt x="1097321" y="1"/>
                </a:lnTo>
                <a:lnTo>
                  <a:pt x="2535167" y="0"/>
                </a:lnTo>
                <a:lnTo>
                  <a:pt x="2880320" y="1439576"/>
                </a:lnTo>
                <a:lnTo>
                  <a:pt x="0" y="1439576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>
            <a:stCxn id="53" idx="1"/>
          </p:cNvCxnSpPr>
          <p:nvPr/>
        </p:nvCxnSpPr>
        <p:spPr>
          <a:xfrm>
            <a:off x="5957353" y="3435294"/>
            <a:ext cx="0" cy="143957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380312" y="3437395"/>
            <a:ext cx="0" cy="143957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167442"/>
              </p:ext>
            </p:extLst>
          </p:nvPr>
        </p:nvGraphicFramePr>
        <p:xfrm>
          <a:off x="7781096" y="3820047"/>
          <a:ext cx="3444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Формула" r:id="rId16" imgW="126835" imgH="139518" progId="Equation.3">
                  <p:embed/>
                </p:oleObj>
              </mc:Choice>
              <mc:Fallback>
                <p:oleObj name="Формула" r:id="rId16" imgW="126835" imgH="139518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1096" y="3820047"/>
                        <a:ext cx="34448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55296"/>
              </p:ext>
            </p:extLst>
          </p:nvPr>
        </p:nvGraphicFramePr>
        <p:xfrm>
          <a:off x="5278068" y="2987729"/>
          <a:ext cx="28733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Формула" r:id="rId17" imgW="126725" imgH="177415" progId="Equation.3">
                  <p:embed/>
                </p:oleObj>
              </mc:Choice>
              <mc:Fallback>
                <p:oleObj name="Формула" r:id="rId17" imgW="126725" imgH="177415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068" y="2987729"/>
                        <a:ext cx="287338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22334"/>
              </p:ext>
            </p:extLst>
          </p:nvPr>
        </p:nvGraphicFramePr>
        <p:xfrm>
          <a:off x="6423025" y="3035300"/>
          <a:ext cx="2587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Формула" r:id="rId18" imgW="114120" imgH="139680" progId="Equation.3">
                  <p:embed/>
                </p:oleObj>
              </mc:Choice>
              <mc:Fallback>
                <p:oleObj name="Формула" r:id="rId18" imgW="114120" imgH="13968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3035300"/>
                        <a:ext cx="2587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430713"/>
              </p:ext>
            </p:extLst>
          </p:nvPr>
        </p:nvGraphicFramePr>
        <p:xfrm>
          <a:off x="7402513" y="3006725"/>
          <a:ext cx="3159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Формула" r:id="rId20" imgW="139680" imgH="177480" progId="Equation.3">
                  <p:embed/>
                </p:oleObj>
              </mc:Choice>
              <mc:Fallback>
                <p:oleObj name="Формула" r:id="rId20" imgW="139680" imgH="17748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3006725"/>
                        <a:ext cx="315912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Прямая со стрелкой 62"/>
          <p:cNvCxnSpPr/>
          <p:nvPr/>
        </p:nvCxnSpPr>
        <p:spPr>
          <a:xfrm>
            <a:off x="7362056" y="3355882"/>
            <a:ext cx="396552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957353" y="3355882"/>
            <a:ext cx="144016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860031" y="3355882"/>
            <a:ext cx="1097322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298" y="0"/>
            <a:ext cx="8008413" cy="208823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изображён параллелограмм. Найдите его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13547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2143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2143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214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229095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45119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73111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409057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37107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3728" y="303575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65099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9872" y="4790512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01795" y="4790511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84054" y="4790512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3139107" y="3372887"/>
            <a:ext cx="2512681" cy="372978"/>
          </a:xfrm>
          <a:custGeom>
            <a:avLst/>
            <a:gdLst>
              <a:gd name="connsiteX0" fmla="*/ 0 w 2070230"/>
              <a:gd name="connsiteY0" fmla="*/ 358230 h 358230"/>
              <a:gd name="connsiteX1" fmla="*/ 699738 w 2070230"/>
              <a:gd name="connsiteY1" fmla="*/ 0 h 358230"/>
              <a:gd name="connsiteX2" fmla="*/ 2070230 w 2070230"/>
              <a:gd name="connsiteY2" fmla="*/ 0 h 358230"/>
              <a:gd name="connsiteX3" fmla="*/ 1370492 w 2070230"/>
              <a:gd name="connsiteY3" fmla="*/ 358230 h 358230"/>
              <a:gd name="connsiteX4" fmla="*/ 0 w 2070230"/>
              <a:gd name="connsiteY4" fmla="*/ 358230 h 358230"/>
              <a:gd name="connsiteX0" fmla="*/ 0 w 2143972"/>
              <a:gd name="connsiteY0" fmla="*/ 372978 h 372978"/>
              <a:gd name="connsiteX1" fmla="*/ 773480 w 2143972"/>
              <a:gd name="connsiteY1" fmla="*/ 0 h 372978"/>
              <a:gd name="connsiteX2" fmla="*/ 2143972 w 2143972"/>
              <a:gd name="connsiteY2" fmla="*/ 0 h 372978"/>
              <a:gd name="connsiteX3" fmla="*/ 1444234 w 2143972"/>
              <a:gd name="connsiteY3" fmla="*/ 358230 h 372978"/>
              <a:gd name="connsiteX4" fmla="*/ 0 w 2143972"/>
              <a:gd name="connsiteY4" fmla="*/ 372978 h 372978"/>
              <a:gd name="connsiteX0" fmla="*/ 0 w 2143972"/>
              <a:gd name="connsiteY0" fmla="*/ 372978 h 372978"/>
              <a:gd name="connsiteX1" fmla="*/ 773480 w 2143972"/>
              <a:gd name="connsiteY1" fmla="*/ 0 h 372978"/>
              <a:gd name="connsiteX2" fmla="*/ 2143972 w 2143972"/>
              <a:gd name="connsiteY2" fmla="*/ 0 h 372978"/>
              <a:gd name="connsiteX3" fmla="*/ 1444234 w 2143972"/>
              <a:gd name="connsiteY3" fmla="*/ 372978 h 372978"/>
              <a:gd name="connsiteX4" fmla="*/ 0 w 2143972"/>
              <a:gd name="connsiteY4" fmla="*/ 372978 h 372978"/>
              <a:gd name="connsiteX0" fmla="*/ 0 w 2512681"/>
              <a:gd name="connsiteY0" fmla="*/ 372978 h 372978"/>
              <a:gd name="connsiteX1" fmla="*/ 773480 w 2512681"/>
              <a:gd name="connsiteY1" fmla="*/ 0 h 372978"/>
              <a:gd name="connsiteX2" fmla="*/ 2512681 w 2512681"/>
              <a:gd name="connsiteY2" fmla="*/ 0 h 372978"/>
              <a:gd name="connsiteX3" fmla="*/ 1444234 w 2512681"/>
              <a:gd name="connsiteY3" fmla="*/ 372978 h 372978"/>
              <a:gd name="connsiteX4" fmla="*/ 0 w 2512681"/>
              <a:gd name="connsiteY4" fmla="*/ 372978 h 372978"/>
              <a:gd name="connsiteX0" fmla="*/ 0 w 2512681"/>
              <a:gd name="connsiteY0" fmla="*/ 372978 h 372978"/>
              <a:gd name="connsiteX1" fmla="*/ 1112693 w 2512681"/>
              <a:gd name="connsiteY1" fmla="*/ 0 h 372978"/>
              <a:gd name="connsiteX2" fmla="*/ 2512681 w 2512681"/>
              <a:gd name="connsiteY2" fmla="*/ 0 h 372978"/>
              <a:gd name="connsiteX3" fmla="*/ 1444234 w 2512681"/>
              <a:gd name="connsiteY3" fmla="*/ 372978 h 372978"/>
              <a:gd name="connsiteX4" fmla="*/ 0 w 2512681"/>
              <a:gd name="connsiteY4" fmla="*/ 372978 h 37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2681" h="372978">
                <a:moveTo>
                  <a:pt x="0" y="372978"/>
                </a:moveTo>
                <a:lnTo>
                  <a:pt x="1112693" y="0"/>
                </a:lnTo>
                <a:lnTo>
                  <a:pt x="2512681" y="0"/>
                </a:lnTo>
                <a:lnTo>
                  <a:pt x="1444234" y="372978"/>
                </a:lnTo>
                <a:lnTo>
                  <a:pt x="0" y="37297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926" y="321559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435158" y="4599440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435158" y="4467755"/>
            <a:ext cx="0" cy="3582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52028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3495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3535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1527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7531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9519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55238" y="322344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7511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3515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5503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15078" y="322344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94998" y="322706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6926" y="337107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6926" y="553131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46926" y="481123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6926" y="517069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6926" y="445119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6926" y="411587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6926" y="373111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 2"/>
          <p:cNvSpPr/>
          <p:nvPr/>
        </p:nvSpPr>
        <p:spPr>
          <a:xfrm>
            <a:off x="1362305" y="4453007"/>
            <a:ext cx="2512681" cy="372978"/>
          </a:xfrm>
          <a:custGeom>
            <a:avLst/>
            <a:gdLst>
              <a:gd name="connsiteX0" fmla="*/ 0 w 2070230"/>
              <a:gd name="connsiteY0" fmla="*/ 358230 h 358230"/>
              <a:gd name="connsiteX1" fmla="*/ 699738 w 2070230"/>
              <a:gd name="connsiteY1" fmla="*/ 0 h 358230"/>
              <a:gd name="connsiteX2" fmla="*/ 2070230 w 2070230"/>
              <a:gd name="connsiteY2" fmla="*/ 0 h 358230"/>
              <a:gd name="connsiteX3" fmla="*/ 1370492 w 2070230"/>
              <a:gd name="connsiteY3" fmla="*/ 358230 h 358230"/>
              <a:gd name="connsiteX4" fmla="*/ 0 w 2070230"/>
              <a:gd name="connsiteY4" fmla="*/ 358230 h 358230"/>
              <a:gd name="connsiteX0" fmla="*/ 0 w 2143972"/>
              <a:gd name="connsiteY0" fmla="*/ 372978 h 372978"/>
              <a:gd name="connsiteX1" fmla="*/ 773480 w 2143972"/>
              <a:gd name="connsiteY1" fmla="*/ 0 h 372978"/>
              <a:gd name="connsiteX2" fmla="*/ 2143972 w 2143972"/>
              <a:gd name="connsiteY2" fmla="*/ 0 h 372978"/>
              <a:gd name="connsiteX3" fmla="*/ 1444234 w 2143972"/>
              <a:gd name="connsiteY3" fmla="*/ 358230 h 372978"/>
              <a:gd name="connsiteX4" fmla="*/ 0 w 2143972"/>
              <a:gd name="connsiteY4" fmla="*/ 372978 h 372978"/>
              <a:gd name="connsiteX0" fmla="*/ 0 w 2143972"/>
              <a:gd name="connsiteY0" fmla="*/ 372978 h 372978"/>
              <a:gd name="connsiteX1" fmla="*/ 773480 w 2143972"/>
              <a:gd name="connsiteY1" fmla="*/ 0 h 372978"/>
              <a:gd name="connsiteX2" fmla="*/ 2143972 w 2143972"/>
              <a:gd name="connsiteY2" fmla="*/ 0 h 372978"/>
              <a:gd name="connsiteX3" fmla="*/ 1444234 w 2143972"/>
              <a:gd name="connsiteY3" fmla="*/ 372978 h 372978"/>
              <a:gd name="connsiteX4" fmla="*/ 0 w 2143972"/>
              <a:gd name="connsiteY4" fmla="*/ 372978 h 372978"/>
              <a:gd name="connsiteX0" fmla="*/ 0 w 2512681"/>
              <a:gd name="connsiteY0" fmla="*/ 372978 h 372978"/>
              <a:gd name="connsiteX1" fmla="*/ 773480 w 2512681"/>
              <a:gd name="connsiteY1" fmla="*/ 0 h 372978"/>
              <a:gd name="connsiteX2" fmla="*/ 2512681 w 2512681"/>
              <a:gd name="connsiteY2" fmla="*/ 0 h 372978"/>
              <a:gd name="connsiteX3" fmla="*/ 1444234 w 2512681"/>
              <a:gd name="connsiteY3" fmla="*/ 372978 h 372978"/>
              <a:gd name="connsiteX4" fmla="*/ 0 w 2512681"/>
              <a:gd name="connsiteY4" fmla="*/ 372978 h 372978"/>
              <a:gd name="connsiteX0" fmla="*/ 0 w 2512681"/>
              <a:gd name="connsiteY0" fmla="*/ 372978 h 372978"/>
              <a:gd name="connsiteX1" fmla="*/ 1112693 w 2512681"/>
              <a:gd name="connsiteY1" fmla="*/ 0 h 372978"/>
              <a:gd name="connsiteX2" fmla="*/ 2512681 w 2512681"/>
              <a:gd name="connsiteY2" fmla="*/ 0 h 372978"/>
              <a:gd name="connsiteX3" fmla="*/ 1444234 w 2512681"/>
              <a:gd name="connsiteY3" fmla="*/ 372978 h 372978"/>
              <a:gd name="connsiteX4" fmla="*/ 0 w 2512681"/>
              <a:gd name="connsiteY4" fmla="*/ 372978 h 37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2681" h="372978">
                <a:moveTo>
                  <a:pt x="0" y="372978"/>
                </a:moveTo>
                <a:lnTo>
                  <a:pt x="1112693" y="0"/>
                </a:lnTo>
                <a:lnTo>
                  <a:pt x="2512681" y="0"/>
                </a:lnTo>
                <a:lnTo>
                  <a:pt x="1444234" y="372978"/>
                </a:lnTo>
                <a:lnTo>
                  <a:pt x="0" y="37297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525634"/>
              </p:ext>
            </p:extLst>
          </p:nvPr>
        </p:nvGraphicFramePr>
        <p:xfrm>
          <a:off x="346926" y="1628800"/>
          <a:ext cx="3140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Формула" r:id="rId6" imgW="1028520" imgH="177480" progId="Equation.3">
                  <p:embed/>
                </p:oleObj>
              </mc:Choice>
              <mc:Fallback>
                <p:oleObj name="Формула" r:id="rId6" imgW="1028520" imgH="177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926" y="1628800"/>
                        <a:ext cx="31400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972715"/>
              </p:ext>
            </p:extLst>
          </p:nvPr>
        </p:nvGraphicFramePr>
        <p:xfrm>
          <a:off x="2075118" y="4379146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Формула" r:id="rId8" imgW="126725" imgH="177415" progId="Equation.3">
                  <p:embed/>
                </p:oleObj>
              </mc:Choice>
              <mc:Fallback>
                <p:oleObj name="Формула" r:id="rId8" imgW="126725" imgH="177415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5118" y="4379146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32467"/>
              </p:ext>
            </p:extLst>
          </p:nvPr>
        </p:nvGraphicFramePr>
        <p:xfrm>
          <a:off x="2283835" y="4807155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3835" y="4807155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1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назад 40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289427"/>
              </p:ext>
            </p:extLst>
          </p:nvPr>
        </p:nvGraphicFramePr>
        <p:xfrm>
          <a:off x="827584" y="1628800"/>
          <a:ext cx="1355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Формула" r:id="rId6" imgW="444240" imgH="177480" progId="Equation.3">
                  <p:embed/>
                </p:oleObj>
              </mc:Choice>
              <mc:Fallback>
                <p:oleObj name="Формула" r:id="rId6" imgW="444240" imgH="177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28800"/>
                        <a:ext cx="1355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4322" y="404664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62554" y="1788509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762554" y="1656824"/>
            <a:ext cx="0" cy="3582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6235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56275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84267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20271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12259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482634" y="41250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40251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76255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8243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42474" y="41250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22394" y="41613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74322" y="56014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74322" y="272038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4322" y="200030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74322" y="235976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74322" y="164026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74322" y="13049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4322" y="92018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араллелограмм 2"/>
          <p:cNvSpPr/>
          <p:nvPr/>
        </p:nvSpPr>
        <p:spPr>
          <a:xfrm>
            <a:off x="5689701" y="1642076"/>
            <a:ext cx="2512681" cy="372978"/>
          </a:xfrm>
          <a:custGeom>
            <a:avLst/>
            <a:gdLst>
              <a:gd name="connsiteX0" fmla="*/ 0 w 2070230"/>
              <a:gd name="connsiteY0" fmla="*/ 358230 h 358230"/>
              <a:gd name="connsiteX1" fmla="*/ 699738 w 2070230"/>
              <a:gd name="connsiteY1" fmla="*/ 0 h 358230"/>
              <a:gd name="connsiteX2" fmla="*/ 2070230 w 2070230"/>
              <a:gd name="connsiteY2" fmla="*/ 0 h 358230"/>
              <a:gd name="connsiteX3" fmla="*/ 1370492 w 2070230"/>
              <a:gd name="connsiteY3" fmla="*/ 358230 h 358230"/>
              <a:gd name="connsiteX4" fmla="*/ 0 w 2070230"/>
              <a:gd name="connsiteY4" fmla="*/ 358230 h 358230"/>
              <a:gd name="connsiteX0" fmla="*/ 0 w 2143972"/>
              <a:gd name="connsiteY0" fmla="*/ 372978 h 372978"/>
              <a:gd name="connsiteX1" fmla="*/ 773480 w 2143972"/>
              <a:gd name="connsiteY1" fmla="*/ 0 h 372978"/>
              <a:gd name="connsiteX2" fmla="*/ 2143972 w 2143972"/>
              <a:gd name="connsiteY2" fmla="*/ 0 h 372978"/>
              <a:gd name="connsiteX3" fmla="*/ 1444234 w 2143972"/>
              <a:gd name="connsiteY3" fmla="*/ 358230 h 372978"/>
              <a:gd name="connsiteX4" fmla="*/ 0 w 2143972"/>
              <a:gd name="connsiteY4" fmla="*/ 372978 h 372978"/>
              <a:gd name="connsiteX0" fmla="*/ 0 w 2143972"/>
              <a:gd name="connsiteY0" fmla="*/ 372978 h 372978"/>
              <a:gd name="connsiteX1" fmla="*/ 773480 w 2143972"/>
              <a:gd name="connsiteY1" fmla="*/ 0 h 372978"/>
              <a:gd name="connsiteX2" fmla="*/ 2143972 w 2143972"/>
              <a:gd name="connsiteY2" fmla="*/ 0 h 372978"/>
              <a:gd name="connsiteX3" fmla="*/ 1444234 w 2143972"/>
              <a:gd name="connsiteY3" fmla="*/ 372978 h 372978"/>
              <a:gd name="connsiteX4" fmla="*/ 0 w 2143972"/>
              <a:gd name="connsiteY4" fmla="*/ 372978 h 372978"/>
              <a:gd name="connsiteX0" fmla="*/ 0 w 2512681"/>
              <a:gd name="connsiteY0" fmla="*/ 372978 h 372978"/>
              <a:gd name="connsiteX1" fmla="*/ 773480 w 2512681"/>
              <a:gd name="connsiteY1" fmla="*/ 0 h 372978"/>
              <a:gd name="connsiteX2" fmla="*/ 2512681 w 2512681"/>
              <a:gd name="connsiteY2" fmla="*/ 0 h 372978"/>
              <a:gd name="connsiteX3" fmla="*/ 1444234 w 2512681"/>
              <a:gd name="connsiteY3" fmla="*/ 372978 h 372978"/>
              <a:gd name="connsiteX4" fmla="*/ 0 w 2512681"/>
              <a:gd name="connsiteY4" fmla="*/ 372978 h 372978"/>
              <a:gd name="connsiteX0" fmla="*/ 0 w 2512681"/>
              <a:gd name="connsiteY0" fmla="*/ 372978 h 372978"/>
              <a:gd name="connsiteX1" fmla="*/ 1112693 w 2512681"/>
              <a:gd name="connsiteY1" fmla="*/ 0 h 372978"/>
              <a:gd name="connsiteX2" fmla="*/ 2512681 w 2512681"/>
              <a:gd name="connsiteY2" fmla="*/ 0 h 372978"/>
              <a:gd name="connsiteX3" fmla="*/ 1444234 w 2512681"/>
              <a:gd name="connsiteY3" fmla="*/ 372978 h 372978"/>
              <a:gd name="connsiteX4" fmla="*/ 0 w 2512681"/>
              <a:gd name="connsiteY4" fmla="*/ 372978 h 37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2681" h="372978">
                <a:moveTo>
                  <a:pt x="0" y="372978"/>
                </a:moveTo>
                <a:lnTo>
                  <a:pt x="1112693" y="0"/>
                </a:lnTo>
                <a:lnTo>
                  <a:pt x="2512681" y="0"/>
                </a:lnTo>
                <a:lnTo>
                  <a:pt x="1444234" y="372978"/>
                </a:lnTo>
                <a:lnTo>
                  <a:pt x="0" y="372978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946677"/>
              </p:ext>
            </p:extLst>
          </p:nvPr>
        </p:nvGraphicFramePr>
        <p:xfrm>
          <a:off x="6402514" y="1568215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Формула" r:id="rId8" imgW="126725" imgH="177415" progId="Equation.3">
                  <p:embed/>
                </p:oleObj>
              </mc:Choice>
              <mc:Fallback>
                <p:oleObj name="Формула" r:id="rId8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514" y="1568215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633902"/>
              </p:ext>
            </p:extLst>
          </p:nvPr>
        </p:nvGraphicFramePr>
        <p:xfrm>
          <a:off x="6611231" y="1996224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231" y="1996224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03648" y="2580010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74322" y="2944794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96235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56275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84267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20271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12259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482634" y="295263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40251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76255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68243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42474" y="295263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322394" y="29562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674322" y="310027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674322" y="526051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674322" y="454043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674322" y="489989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674322" y="418039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74322" y="384507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674322" y="346031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рапеция 4"/>
          <p:cNvSpPr/>
          <p:nvPr/>
        </p:nvSpPr>
        <p:spPr>
          <a:xfrm>
            <a:off x="5682434" y="4180396"/>
            <a:ext cx="1440160" cy="360039"/>
          </a:xfrm>
          <a:custGeom>
            <a:avLst/>
            <a:gdLst>
              <a:gd name="connsiteX0" fmla="*/ 0 w 1440160"/>
              <a:gd name="connsiteY0" fmla="*/ 360040 h 360040"/>
              <a:gd name="connsiteX1" fmla="*/ 90010 w 1440160"/>
              <a:gd name="connsiteY1" fmla="*/ 0 h 360040"/>
              <a:gd name="connsiteX2" fmla="*/ 1350150 w 1440160"/>
              <a:gd name="connsiteY2" fmla="*/ 0 h 360040"/>
              <a:gd name="connsiteX3" fmla="*/ 1440160 w 1440160"/>
              <a:gd name="connsiteY3" fmla="*/ 360040 h 360040"/>
              <a:gd name="connsiteX4" fmla="*/ 0 w 1440160"/>
              <a:gd name="connsiteY4" fmla="*/ 360040 h 360040"/>
              <a:gd name="connsiteX0" fmla="*/ 0 w 1440160"/>
              <a:gd name="connsiteY0" fmla="*/ 374788 h 374788"/>
              <a:gd name="connsiteX1" fmla="*/ 90010 w 1440160"/>
              <a:gd name="connsiteY1" fmla="*/ 14748 h 374788"/>
              <a:gd name="connsiteX2" fmla="*/ 1438641 w 1440160"/>
              <a:gd name="connsiteY2" fmla="*/ 0 h 374788"/>
              <a:gd name="connsiteX3" fmla="*/ 1440160 w 1440160"/>
              <a:gd name="connsiteY3" fmla="*/ 374788 h 374788"/>
              <a:gd name="connsiteX4" fmla="*/ 0 w 1440160"/>
              <a:gd name="connsiteY4" fmla="*/ 374788 h 374788"/>
              <a:gd name="connsiteX0" fmla="*/ 0 w 1440160"/>
              <a:gd name="connsiteY0" fmla="*/ 374789 h 374789"/>
              <a:gd name="connsiteX1" fmla="*/ 1063404 w 1440160"/>
              <a:gd name="connsiteY1" fmla="*/ 0 h 374789"/>
              <a:gd name="connsiteX2" fmla="*/ 1438641 w 1440160"/>
              <a:gd name="connsiteY2" fmla="*/ 1 h 374789"/>
              <a:gd name="connsiteX3" fmla="*/ 1440160 w 1440160"/>
              <a:gd name="connsiteY3" fmla="*/ 374789 h 374789"/>
              <a:gd name="connsiteX4" fmla="*/ 0 w 1440160"/>
              <a:gd name="connsiteY4" fmla="*/ 374789 h 374789"/>
              <a:gd name="connsiteX0" fmla="*/ 0 w 1440160"/>
              <a:gd name="connsiteY0" fmla="*/ 374789 h 374789"/>
              <a:gd name="connsiteX1" fmla="*/ 1107649 w 1440160"/>
              <a:gd name="connsiteY1" fmla="*/ 0 h 374789"/>
              <a:gd name="connsiteX2" fmla="*/ 1438641 w 1440160"/>
              <a:gd name="connsiteY2" fmla="*/ 1 h 374789"/>
              <a:gd name="connsiteX3" fmla="*/ 1440160 w 1440160"/>
              <a:gd name="connsiteY3" fmla="*/ 374789 h 374789"/>
              <a:gd name="connsiteX4" fmla="*/ 0 w 1440160"/>
              <a:gd name="connsiteY4" fmla="*/ 374789 h 37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160" h="374789">
                <a:moveTo>
                  <a:pt x="0" y="374789"/>
                </a:moveTo>
                <a:lnTo>
                  <a:pt x="1107649" y="0"/>
                </a:lnTo>
                <a:lnTo>
                  <a:pt x="1438641" y="1"/>
                </a:lnTo>
                <a:cubicBezTo>
                  <a:pt x="1439147" y="124930"/>
                  <a:pt x="1439654" y="249860"/>
                  <a:pt x="1440160" y="374789"/>
                </a:cubicBezTo>
                <a:lnTo>
                  <a:pt x="0" y="374789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ый треугольник 53"/>
          <p:cNvSpPr/>
          <p:nvPr/>
        </p:nvSpPr>
        <p:spPr>
          <a:xfrm rot="10800000" flipH="1">
            <a:off x="7122594" y="4180396"/>
            <a:ext cx="1080120" cy="363661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ый треугольник 54"/>
          <p:cNvSpPr/>
          <p:nvPr/>
        </p:nvSpPr>
        <p:spPr>
          <a:xfrm rot="10800000" flipH="1">
            <a:off x="5689701" y="4180395"/>
            <a:ext cx="1072853" cy="350384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763690"/>
              </p:ext>
            </p:extLst>
          </p:nvPr>
        </p:nvGraphicFramePr>
        <p:xfrm>
          <a:off x="6027713" y="4604542"/>
          <a:ext cx="34448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Формула" r:id="rId12" imgW="126835" imgH="139518" progId="Equation.3">
                  <p:embed/>
                </p:oleObj>
              </mc:Choice>
              <mc:Fallback>
                <p:oleObj name="Формула" r:id="rId12" imgW="126835" imgH="139518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13" y="4604542"/>
                        <a:ext cx="344487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280721"/>
              </p:ext>
            </p:extLst>
          </p:nvPr>
        </p:nvGraphicFramePr>
        <p:xfrm>
          <a:off x="5006975" y="4132263"/>
          <a:ext cx="3444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Формула" r:id="rId13" imgW="126720" imgH="177480" progId="Equation.3">
                  <p:embed/>
                </p:oleObj>
              </mc:Choice>
              <mc:Fallback>
                <p:oleObj name="Формула" r:id="rId13" imgW="126720" imgH="17748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4132263"/>
                        <a:ext cx="34448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23528" y="3118619"/>
            <a:ext cx="410445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Нажми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кнопку и рассмотри, как можно преобразовать фигуру.</a:t>
            </a: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endParaRPr lang="ru-RU" sz="2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8100372" y="3194121"/>
            <a:ext cx="720080" cy="6509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01514"/>
              </p:ext>
            </p:extLst>
          </p:nvPr>
        </p:nvGraphicFramePr>
        <p:xfrm>
          <a:off x="5738787" y="4037111"/>
          <a:ext cx="1266825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Формула" r:id="rId15" imgW="444240" imgH="431640" progId="Equation.3">
                  <p:embed/>
                </p:oleObj>
              </mc:Choice>
              <mc:Fallback>
                <p:oleObj name="Формула" r:id="rId15" imgW="444240" imgH="4316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787" y="4037111"/>
                        <a:ext cx="1266825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531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654" y="-99392"/>
            <a:ext cx="8008413" cy="22723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10.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изображён параллелограмм. Найдите его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180150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217290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217290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217652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232054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48078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76070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412016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40066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47143" y="306533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68058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60230" y="4790512"/>
            <a:ext cx="85153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73789" y="4790512"/>
            <a:ext cx="79758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19122" y="4790512"/>
            <a:ext cx="10332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3131840" y="2680585"/>
            <a:ext cx="1800200" cy="1439576"/>
          </a:xfrm>
          <a:prstGeom prst="parallelogram">
            <a:avLst>
              <a:gd name="adj" fmla="val 5061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3243" y="-153343"/>
            <a:ext cx="7848872" cy="3024336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63189" y="2335566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95122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Равнобедренный треугольник 41"/>
          <p:cNvSpPr/>
          <p:nvPr/>
        </p:nvSpPr>
        <p:spPr>
          <a:xfrm>
            <a:off x="2062592" y="2836001"/>
            <a:ext cx="2128989" cy="1439576"/>
          </a:xfrm>
          <a:prstGeom prst="triangle">
            <a:avLst>
              <a:gd name="adj" fmla="val 84166"/>
            </a:avLst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55162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83154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19158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11146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471501" y="23283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39138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75142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67130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031341" y="23283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311261" y="233194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63189" y="247596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63189" y="463620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63189" y="391612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63189" y="427557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63189" y="357435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63189" y="319604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63189" y="283600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91855"/>
              </p:ext>
            </p:extLst>
          </p:nvPr>
        </p:nvGraphicFramePr>
        <p:xfrm>
          <a:off x="585788" y="836613"/>
          <a:ext cx="400843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6" imgW="1384200" imgH="393480" progId="Equation.3">
                  <p:embed/>
                </p:oleObj>
              </mc:Choice>
              <mc:Fallback>
                <p:oleObj name="Формула" r:id="rId6" imgW="1384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5788" y="836613"/>
                        <a:ext cx="4008437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единительная линия 7"/>
          <p:cNvCxnSpPr>
            <a:stCxn id="42" idx="0"/>
            <a:endCxn id="42" idx="3"/>
          </p:cNvCxnSpPr>
          <p:nvPr/>
        </p:nvCxnSpPr>
        <p:spPr>
          <a:xfrm>
            <a:off x="3854477" y="2836001"/>
            <a:ext cx="0" cy="1439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961564"/>
              </p:ext>
            </p:extLst>
          </p:nvPr>
        </p:nvGraphicFramePr>
        <p:xfrm>
          <a:off x="3083718" y="4275577"/>
          <a:ext cx="343024" cy="363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Формула" r:id="rId8" imgW="126720" imgH="139680" progId="Equation.3">
                  <p:embed/>
                </p:oleObj>
              </mc:Choice>
              <mc:Fallback>
                <p:oleObj name="Формула" r:id="rId8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83718" y="4275577"/>
                        <a:ext cx="343024" cy="363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3661313" y="4059552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682200"/>
              </p:ext>
            </p:extLst>
          </p:nvPr>
        </p:nvGraphicFramePr>
        <p:xfrm>
          <a:off x="3456772" y="3396557"/>
          <a:ext cx="343024" cy="520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10" imgW="126720" imgH="177480" progId="Equation.3">
                  <p:embed/>
                </p:oleObj>
              </mc:Choice>
              <mc:Fallback>
                <p:oleObj name="Формула" r:id="rId10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56772" y="3396557"/>
                        <a:ext cx="343024" cy="520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260562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051720" y="4972516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051720" y="3760997"/>
            <a:ext cx="0" cy="1439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3024336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128446"/>
              </p:ext>
            </p:extLst>
          </p:nvPr>
        </p:nvGraphicFramePr>
        <p:xfrm>
          <a:off x="231775" y="1628775"/>
          <a:ext cx="33734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Формула" r:id="rId6" imgW="1104840" imgH="177480" progId="Equation.3">
                  <p:embed/>
                </p:oleObj>
              </mc:Choice>
              <mc:Fallback>
                <p:oleObj name="Формула" r:id="rId6" imgW="1104840" imgH="177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628775"/>
                        <a:ext cx="33734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1156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196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9188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7180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131840" y="3253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05172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1176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3164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91680" y="3253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325694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3528" y="340095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3528" y="556119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3528" y="484111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3528" y="520057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3528" y="448107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6943" y="414575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3528" y="376099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 24"/>
          <p:cNvSpPr/>
          <p:nvPr/>
        </p:nvSpPr>
        <p:spPr>
          <a:xfrm>
            <a:off x="1331640" y="3760997"/>
            <a:ext cx="1800200" cy="1439576"/>
          </a:xfrm>
          <a:prstGeom prst="parallelogram">
            <a:avLst>
              <a:gd name="adj" fmla="val 5061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019451"/>
              </p:ext>
            </p:extLst>
          </p:nvPr>
        </p:nvGraphicFramePr>
        <p:xfrm>
          <a:off x="1778622" y="5200569"/>
          <a:ext cx="344991" cy="379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622" y="5200569"/>
                        <a:ext cx="344991" cy="379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13000"/>
              </p:ext>
            </p:extLst>
          </p:nvPr>
        </p:nvGraphicFramePr>
        <p:xfrm>
          <a:off x="1691680" y="4340826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Формула" r:id="rId10" imgW="126725" imgH="177415" progId="Equation.3">
                  <p:embed/>
                </p:oleObj>
              </mc:Choice>
              <mc:Fallback>
                <p:oleObj name="Формула" r:id="rId10" imgW="126725" imgH="177415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340826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3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595418" y="2925236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848385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32361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618833" y="381042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747" y="116633"/>
            <a:ext cx="7772400" cy="3168352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Управляющая кнопка: назад 44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071996"/>
              </p:ext>
            </p:extLst>
          </p:nvPr>
        </p:nvGraphicFramePr>
        <p:xfrm>
          <a:off x="827584" y="1628800"/>
          <a:ext cx="1355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Формула" r:id="rId6" imgW="444240" imgH="177480" progId="Equation.3">
                  <p:embed/>
                </p:oleObj>
              </mc:Choice>
              <mc:Fallback>
                <p:oleObj name="Формула" r:id="rId6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28800"/>
                        <a:ext cx="1355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580010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95418" y="404663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23610" y="2116617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323610" y="905098"/>
            <a:ext cx="0" cy="1439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8345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48385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76377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12381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04369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403730" y="39742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2361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68365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60353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963570" y="39742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243490" y="4010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95418" y="54505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95418" y="270529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95418" y="198521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95418" y="234467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95418" y="162517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618833" y="128985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595418" y="90509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араллелограмм 31"/>
          <p:cNvSpPr/>
          <p:nvPr/>
        </p:nvSpPr>
        <p:spPr>
          <a:xfrm>
            <a:off x="5603530" y="905098"/>
            <a:ext cx="1800200" cy="1439576"/>
          </a:xfrm>
          <a:prstGeom prst="parallelogram">
            <a:avLst>
              <a:gd name="adj" fmla="val 5061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270081"/>
              </p:ext>
            </p:extLst>
          </p:nvPr>
        </p:nvGraphicFramePr>
        <p:xfrm>
          <a:off x="6050512" y="2344670"/>
          <a:ext cx="344991" cy="379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0512" y="2344670"/>
                        <a:ext cx="344991" cy="379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389271"/>
              </p:ext>
            </p:extLst>
          </p:nvPr>
        </p:nvGraphicFramePr>
        <p:xfrm>
          <a:off x="5963570" y="1484927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Формула" r:id="rId10" imgW="126725" imgH="177415" progId="Equation.3">
                  <p:embed/>
                </p:oleObj>
              </mc:Choice>
              <mc:Fallback>
                <p:oleObj name="Формула" r:id="rId10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570" y="1484927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>
            <a:off x="488345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76377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12381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04369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403730" y="29179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68365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60353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963570" y="29179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243490" y="292161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95418" y="306563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595418" y="522587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95418" y="450579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595418" y="486524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595418" y="414575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595418" y="342567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ый треугольник 2"/>
          <p:cNvSpPr/>
          <p:nvPr/>
        </p:nvSpPr>
        <p:spPr>
          <a:xfrm flipH="1">
            <a:off x="5652120" y="3422342"/>
            <a:ext cx="671490" cy="1439576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 flipV="1">
            <a:off x="6323610" y="3422341"/>
            <a:ext cx="1080120" cy="1439575"/>
          </a:xfrm>
          <a:custGeom>
            <a:avLst/>
            <a:gdLst>
              <a:gd name="connsiteX0" fmla="*/ 0 w 1440160"/>
              <a:gd name="connsiteY0" fmla="*/ 1436247 h 1436247"/>
              <a:gd name="connsiteX1" fmla="*/ 359062 w 1440160"/>
              <a:gd name="connsiteY1" fmla="*/ 0 h 1436247"/>
              <a:gd name="connsiteX2" fmla="*/ 1081098 w 1440160"/>
              <a:gd name="connsiteY2" fmla="*/ 0 h 1436247"/>
              <a:gd name="connsiteX3" fmla="*/ 1440160 w 1440160"/>
              <a:gd name="connsiteY3" fmla="*/ 1436247 h 1436247"/>
              <a:gd name="connsiteX4" fmla="*/ 0 w 1440160"/>
              <a:gd name="connsiteY4" fmla="*/ 1436247 h 1436247"/>
              <a:gd name="connsiteX0" fmla="*/ 0 w 1440160"/>
              <a:gd name="connsiteY0" fmla="*/ 1450996 h 1450996"/>
              <a:gd name="connsiteX1" fmla="*/ 5101 w 1440160"/>
              <a:gd name="connsiteY1" fmla="*/ 0 h 1450996"/>
              <a:gd name="connsiteX2" fmla="*/ 1081098 w 1440160"/>
              <a:gd name="connsiteY2" fmla="*/ 14749 h 1450996"/>
              <a:gd name="connsiteX3" fmla="*/ 1440160 w 1440160"/>
              <a:gd name="connsiteY3" fmla="*/ 1450996 h 1450996"/>
              <a:gd name="connsiteX4" fmla="*/ 0 w 1440160"/>
              <a:gd name="connsiteY4" fmla="*/ 1450996 h 1450996"/>
              <a:gd name="connsiteX0" fmla="*/ 0 w 1440160"/>
              <a:gd name="connsiteY0" fmla="*/ 1450996 h 1450996"/>
              <a:gd name="connsiteX1" fmla="*/ 5101 w 1440160"/>
              <a:gd name="connsiteY1" fmla="*/ 0 h 1450996"/>
              <a:gd name="connsiteX2" fmla="*/ 697640 w 1440160"/>
              <a:gd name="connsiteY2" fmla="*/ 0 h 1450996"/>
              <a:gd name="connsiteX3" fmla="*/ 1440160 w 1440160"/>
              <a:gd name="connsiteY3" fmla="*/ 1450996 h 1450996"/>
              <a:gd name="connsiteX4" fmla="*/ 0 w 1440160"/>
              <a:gd name="connsiteY4" fmla="*/ 1450996 h 1450996"/>
              <a:gd name="connsiteX0" fmla="*/ 0 w 1440160"/>
              <a:gd name="connsiteY0" fmla="*/ 1450996 h 1450996"/>
              <a:gd name="connsiteX1" fmla="*/ 5101 w 1440160"/>
              <a:gd name="connsiteY1" fmla="*/ 0 h 1450996"/>
              <a:gd name="connsiteX2" fmla="*/ 442001 w 1440160"/>
              <a:gd name="connsiteY2" fmla="*/ 0 h 1450996"/>
              <a:gd name="connsiteX3" fmla="*/ 1440160 w 1440160"/>
              <a:gd name="connsiteY3" fmla="*/ 1450996 h 1450996"/>
              <a:gd name="connsiteX4" fmla="*/ 0 w 1440160"/>
              <a:gd name="connsiteY4" fmla="*/ 1450996 h 1450996"/>
              <a:gd name="connsiteX0" fmla="*/ 0 w 1440160"/>
              <a:gd name="connsiteY0" fmla="*/ 1450996 h 1450996"/>
              <a:gd name="connsiteX1" fmla="*/ 5101 w 1440160"/>
              <a:gd name="connsiteY1" fmla="*/ 0 h 1450996"/>
              <a:gd name="connsiteX2" fmla="*/ 540324 w 1440160"/>
              <a:gd name="connsiteY2" fmla="*/ 0 h 1450996"/>
              <a:gd name="connsiteX3" fmla="*/ 1440160 w 1440160"/>
              <a:gd name="connsiteY3" fmla="*/ 1450996 h 1450996"/>
              <a:gd name="connsiteX4" fmla="*/ 0 w 1440160"/>
              <a:gd name="connsiteY4" fmla="*/ 1450996 h 145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160" h="1450996">
                <a:moveTo>
                  <a:pt x="0" y="1450996"/>
                </a:moveTo>
                <a:cubicBezTo>
                  <a:pt x="1700" y="967331"/>
                  <a:pt x="3401" y="483665"/>
                  <a:pt x="5101" y="0"/>
                </a:cubicBezTo>
                <a:lnTo>
                  <a:pt x="540324" y="0"/>
                </a:lnTo>
                <a:lnTo>
                  <a:pt x="1440160" y="1450996"/>
                </a:lnTo>
                <a:lnTo>
                  <a:pt x="0" y="1450996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ый треугольник 59"/>
          <p:cNvSpPr/>
          <p:nvPr/>
        </p:nvSpPr>
        <p:spPr>
          <a:xfrm flipH="1">
            <a:off x="6719654" y="3422342"/>
            <a:ext cx="684076" cy="1439576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804577"/>
              </p:ext>
            </p:extLst>
          </p:nvPr>
        </p:nvGraphicFramePr>
        <p:xfrm>
          <a:off x="6599524" y="4861916"/>
          <a:ext cx="346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Формула" r:id="rId12" imgW="126720" imgH="139680" progId="Equation.3">
                  <p:embed/>
                </p:oleObj>
              </mc:Choice>
              <mc:Fallback>
                <p:oleObj name="Формула" r:id="rId12" imgW="126720" imgH="139680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524" y="4861916"/>
                        <a:ext cx="346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605679"/>
              </p:ext>
            </p:extLst>
          </p:nvPr>
        </p:nvGraphicFramePr>
        <p:xfrm>
          <a:off x="7441133" y="3967261"/>
          <a:ext cx="3460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Формула" r:id="rId14" imgW="126720" imgH="177480" progId="Equation.3">
                  <p:embed/>
                </p:oleObj>
              </mc:Choice>
              <mc:Fallback>
                <p:oleObj name="Формула" r:id="rId14" imgW="126720" imgH="177480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1133" y="3967261"/>
                        <a:ext cx="3460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23528" y="3118619"/>
            <a:ext cx="410445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Нажми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кнопку и рассмотри, как можно преобразовать фигуру.</a:t>
            </a: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endParaRPr lang="ru-RU" sz="2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082156" y="3159476"/>
            <a:ext cx="720080" cy="6509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747700"/>
              </p:ext>
            </p:extLst>
          </p:nvPr>
        </p:nvGraphicFramePr>
        <p:xfrm>
          <a:off x="6136905" y="3817758"/>
          <a:ext cx="1266825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Формула" r:id="rId16" imgW="444240" imgH="431640" progId="Equation.3">
                  <p:embed/>
                </p:oleObj>
              </mc:Choice>
              <mc:Fallback>
                <p:oleObj name="Формула" r:id="rId16" imgW="444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6905" y="3817758"/>
                        <a:ext cx="1266825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39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655" y="188640"/>
            <a:ext cx="7972366" cy="181359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11.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изображён параллелограмм. Найдите его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5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01977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20125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201253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201615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216017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32041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60033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95978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24029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47143" y="290496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52021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86898" y="4790512"/>
            <a:ext cx="93091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51444" y="4790512"/>
            <a:ext cx="8605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80842" y="4790512"/>
            <a:ext cx="86933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24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3131840" y="2904964"/>
            <a:ext cx="2520280" cy="695366"/>
          </a:xfrm>
          <a:prstGeom prst="parallelogram">
            <a:avLst>
              <a:gd name="adj" fmla="val 54693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3548" y="3176479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85103" y="4548092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5103" y="4045690"/>
            <a:ext cx="0" cy="6953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872209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228184" y="4061668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618978"/>
              </p:ext>
            </p:extLst>
          </p:nvPr>
        </p:nvGraphicFramePr>
        <p:xfrm>
          <a:off x="212725" y="1628775"/>
          <a:ext cx="3411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Формула" r:id="rId6" imgW="1117440" imgH="177480" progId="Equation.3">
                  <p:embed/>
                </p:oleObj>
              </mc:Choice>
              <mc:Fallback>
                <p:oleObj name="Формула" r:id="rId6" imgW="1117440" imgH="177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628775"/>
                        <a:ext cx="3411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79158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9198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7190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3194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95182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11860" y="3169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3174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9178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1166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71700" y="316923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51620" y="317285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3548" y="331687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3548" y="547711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3548" y="475703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3548" y="511649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3548" y="439699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26963" y="406166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3548" y="367691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араллелограмм 25"/>
          <p:cNvSpPr/>
          <p:nvPr/>
        </p:nvSpPr>
        <p:spPr>
          <a:xfrm>
            <a:off x="1511660" y="4061668"/>
            <a:ext cx="2520280" cy="695366"/>
          </a:xfrm>
          <a:prstGeom prst="parallelogram">
            <a:avLst>
              <a:gd name="adj" fmla="val 54693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786120"/>
              </p:ext>
            </p:extLst>
          </p:nvPr>
        </p:nvGraphicFramePr>
        <p:xfrm>
          <a:off x="1613554" y="4287742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Формула" r:id="rId8" imgW="126725" imgH="177415" progId="Equation.3">
                  <p:embed/>
                </p:oleObj>
              </mc:Choice>
              <mc:Fallback>
                <p:oleObj name="Формула" r:id="rId8" imgW="126725" imgH="177415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554" y="4287742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058122"/>
              </p:ext>
            </p:extLst>
          </p:nvPr>
        </p:nvGraphicFramePr>
        <p:xfrm>
          <a:off x="2281709" y="4769579"/>
          <a:ext cx="346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709" y="4769579"/>
                        <a:ext cx="3460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2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572000" y="2909263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5940152" y="290202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315416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назад 33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047098"/>
              </p:ext>
            </p:extLst>
          </p:nvPr>
        </p:nvGraphicFramePr>
        <p:xfrm>
          <a:off x="827584" y="1628800"/>
          <a:ext cx="1355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Формула" r:id="rId6" imgW="444240" imgH="177480" progId="Equation.3">
                  <p:embed/>
                </p:oleObj>
              </mc:Choice>
              <mc:Fallback>
                <p:oleObj name="Формула" r:id="rId6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28800"/>
                        <a:ext cx="1355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580010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05990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53555" y="1677603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953555" y="1175201"/>
            <a:ext cx="0" cy="6953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86003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46043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74035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10039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02027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380312" y="2987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0019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6023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58011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40152" y="2987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20072" y="30236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72000" y="44638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260662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72000" y="188654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0" y="224600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72000" y="152650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95415" y="119117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572000" y="80642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араллелограмм 30"/>
          <p:cNvSpPr/>
          <p:nvPr/>
        </p:nvSpPr>
        <p:spPr>
          <a:xfrm>
            <a:off x="5580112" y="1191179"/>
            <a:ext cx="2520280" cy="695366"/>
          </a:xfrm>
          <a:prstGeom prst="parallelogram">
            <a:avLst>
              <a:gd name="adj" fmla="val 54693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69872"/>
              </p:ext>
            </p:extLst>
          </p:nvPr>
        </p:nvGraphicFramePr>
        <p:xfrm>
          <a:off x="5682006" y="1417253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Формула" r:id="rId8" imgW="126725" imgH="177415" progId="Equation.3">
                  <p:embed/>
                </p:oleObj>
              </mc:Choice>
              <mc:Fallback>
                <p:oleObj name="Формула" r:id="rId8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2006" y="1417253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10876"/>
              </p:ext>
            </p:extLst>
          </p:nvPr>
        </p:nvGraphicFramePr>
        <p:xfrm>
          <a:off x="6350161" y="1899090"/>
          <a:ext cx="346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161" y="1899090"/>
                        <a:ext cx="3460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>
            <a:off x="486003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46043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74035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10039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02027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380312" y="290202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30019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66023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58011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220072" y="290564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572000" y="304965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72000" y="520989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572000" y="448981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72000" y="484927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572000" y="412977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595415" y="379445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572000" y="340969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ый треугольник 2"/>
          <p:cNvSpPr/>
          <p:nvPr/>
        </p:nvSpPr>
        <p:spPr>
          <a:xfrm flipH="1">
            <a:off x="5600062" y="3794452"/>
            <a:ext cx="340090" cy="695366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5940152" y="3794682"/>
            <a:ext cx="2148634" cy="695366"/>
          </a:xfrm>
          <a:custGeom>
            <a:avLst/>
            <a:gdLst>
              <a:gd name="connsiteX0" fmla="*/ 0 w 2160240"/>
              <a:gd name="connsiteY0" fmla="*/ 695366 h 695366"/>
              <a:gd name="connsiteX1" fmla="*/ 11606 w 2160240"/>
              <a:gd name="connsiteY1" fmla="*/ 0 h 695366"/>
              <a:gd name="connsiteX2" fmla="*/ 2148634 w 2160240"/>
              <a:gd name="connsiteY2" fmla="*/ 0 h 695366"/>
              <a:gd name="connsiteX3" fmla="*/ 2160240 w 2160240"/>
              <a:gd name="connsiteY3" fmla="*/ 695366 h 695366"/>
              <a:gd name="connsiteX4" fmla="*/ 0 w 2160240"/>
              <a:gd name="connsiteY4" fmla="*/ 695366 h 695366"/>
              <a:gd name="connsiteX0" fmla="*/ 0 w 2148634"/>
              <a:gd name="connsiteY0" fmla="*/ 695366 h 695366"/>
              <a:gd name="connsiteX1" fmla="*/ 11606 w 2148634"/>
              <a:gd name="connsiteY1" fmla="*/ 0 h 695366"/>
              <a:gd name="connsiteX2" fmla="*/ 2148634 w 2148634"/>
              <a:gd name="connsiteY2" fmla="*/ 0 h 695366"/>
              <a:gd name="connsiteX3" fmla="*/ 1806279 w 2148634"/>
              <a:gd name="connsiteY3" fmla="*/ 695366 h 695366"/>
              <a:gd name="connsiteX4" fmla="*/ 0 w 2148634"/>
              <a:gd name="connsiteY4" fmla="*/ 695366 h 69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8634" h="695366">
                <a:moveTo>
                  <a:pt x="0" y="695366"/>
                </a:moveTo>
                <a:lnTo>
                  <a:pt x="11606" y="0"/>
                </a:lnTo>
                <a:lnTo>
                  <a:pt x="2148634" y="0"/>
                </a:lnTo>
                <a:lnTo>
                  <a:pt x="1806279" y="695366"/>
                </a:lnTo>
                <a:lnTo>
                  <a:pt x="0" y="695366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ый треугольник 58"/>
          <p:cNvSpPr/>
          <p:nvPr/>
        </p:nvSpPr>
        <p:spPr>
          <a:xfrm flipH="1">
            <a:off x="7740352" y="3794682"/>
            <a:ext cx="360040" cy="695366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108048"/>
              </p:ext>
            </p:extLst>
          </p:nvPr>
        </p:nvGraphicFramePr>
        <p:xfrm>
          <a:off x="6300192" y="3785992"/>
          <a:ext cx="1266825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Формула" r:id="rId12" imgW="444240" imgH="431640" progId="Equation.3">
                  <p:embed/>
                </p:oleObj>
              </mc:Choice>
              <mc:Fallback>
                <p:oleObj name="Формула" r:id="rId12" imgW="444240" imgH="43164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3785992"/>
                        <a:ext cx="1266825" cy="14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95238"/>
              </p:ext>
            </p:extLst>
          </p:nvPr>
        </p:nvGraphicFramePr>
        <p:xfrm>
          <a:off x="6696236" y="4489818"/>
          <a:ext cx="346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Формула" r:id="rId14" imgW="126835" imgH="139518" progId="Equation.3">
                  <p:embed/>
                </p:oleObj>
              </mc:Choice>
              <mc:Fallback>
                <p:oleObj name="Формула" r:id="rId14" imgW="126835" imgH="139518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236" y="4489818"/>
                        <a:ext cx="3460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548288"/>
              </p:ext>
            </p:extLst>
          </p:nvPr>
        </p:nvGraphicFramePr>
        <p:xfrm>
          <a:off x="8126413" y="3925888"/>
          <a:ext cx="3460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Формула" r:id="rId15" imgW="126720" imgH="177480" progId="Equation.3">
                  <p:embed/>
                </p:oleObj>
              </mc:Choice>
              <mc:Fallback>
                <p:oleObj name="Формула" r:id="rId15" imgW="126720" imgH="177480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6413" y="3925888"/>
                        <a:ext cx="34607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23528" y="3118619"/>
            <a:ext cx="410445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Нажми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кнопку и рассмотри, как можно преобразовать фигуру.</a:t>
            </a: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endParaRPr lang="ru-RU" sz="2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920372" y="3075763"/>
            <a:ext cx="720080" cy="6509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30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5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654" y="-99392"/>
            <a:ext cx="7987787" cy="25922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12.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изображён параллелограмм. Найдите его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029332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202209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202209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20257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216972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32996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60988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96934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24984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47143" y="291452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52976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5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387186" y="4790512"/>
            <a:ext cx="68075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47664" y="4790511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7,5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3131840" y="2914521"/>
            <a:ext cx="2520280" cy="1054822"/>
          </a:xfrm>
          <a:prstGeom prst="parallelogram">
            <a:avLst>
              <a:gd name="adj" fmla="val 7114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292080" y="4790510"/>
            <a:ext cx="68075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437394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123728" y="5161380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123728" y="4322583"/>
            <a:ext cx="0" cy="10548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592287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022074"/>
              </p:ext>
            </p:extLst>
          </p:nvPr>
        </p:nvGraphicFramePr>
        <p:xfrm>
          <a:off x="250825" y="1628775"/>
          <a:ext cx="3333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Формула" r:id="rId6" imgW="1091880" imgH="177480" progId="Equation.3">
                  <p:embed/>
                </p:oleObj>
              </mc:Choice>
              <mc:Fallback>
                <p:oleObj name="Формула" r:id="rId6" imgW="1091880" imgH="177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628775"/>
                        <a:ext cx="33337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8356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396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6388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392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4380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03848" y="343015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2372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8376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0364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63688" y="343015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43608" y="34337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5536" y="357778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5536" y="573802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5536" y="501794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95536" y="537740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5536" y="465790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18951" y="432258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5536" y="393782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 24"/>
          <p:cNvSpPr/>
          <p:nvPr/>
        </p:nvSpPr>
        <p:spPr>
          <a:xfrm>
            <a:off x="1403648" y="4322583"/>
            <a:ext cx="2520280" cy="1054822"/>
          </a:xfrm>
          <a:prstGeom prst="parallelogram">
            <a:avLst>
              <a:gd name="adj" fmla="val 7114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901903"/>
              </p:ext>
            </p:extLst>
          </p:nvPr>
        </p:nvGraphicFramePr>
        <p:xfrm>
          <a:off x="2196173" y="5377405"/>
          <a:ext cx="3825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73" y="5377405"/>
                        <a:ext cx="3825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930031"/>
              </p:ext>
            </p:extLst>
          </p:nvPr>
        </p:nvGraphicFramePr>
        <p:xfrm>
          <a:off x="1763688" y="4640680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Формула" r:id="rId10" imgW="126725" imgH="177415" progId="Equation.3">
                  <p:embed/>
                </p:oleObj>
              </mc:Choice>
              <mc:Fallback>
                <p:oleObj name="Формула" r:id="rId10" imgW="126725" imgH="177415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640680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43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4499992" y="2880353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622818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429268"/>
              </p:ext>
            </p:extLst>
          </p:nvPr>
        </p:nvGraphicFramePr>
        <p:xfrm>
          <a:off x="827584" y="1628800"/>
          <a:ext cx="1355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Формула" r:id="rId6" imgW="444240" imgH="177480" progId="Equation.3">
                  <p:embed/>
                </p:oleObj>
              </mc:Choice>
              <mc:Fallback>
                <p:oleObj name="Формула" r:id="rId6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28800"/>
                        <a:ext cx="1355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580010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264269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1988255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228184" y="1149458"/>
            <a:ext cx="0" cy="10548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8802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38842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6834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02838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94826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308304" y="25702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2818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8822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50810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868144" y="25702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148064" y="260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499992" y="40466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99992" y="256490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499992" y="184482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99992" y="22042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499992" y="148478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23407" y="114945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499992" y="76470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араллелограмм 30"/>
          <p:cNvSpPr/>
          <p:nvPr/>
        </p:nvSpPr>
        <p:spPr>
          <a:xfrm>
            <a:off x="5508104" y="1149458"/>
            <a:ext cx="2520280" cy="1054822"/>
          </a:xfrm>
          <a:prstGeom prst="parallelogram">
            <a:avLst>
              <a:gd name="adj" fmla="val 7114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458632"/>
              </p:ext>
            </p:extLst>
          </p:nvPr>
        </p:nvGraphicFramePr>
        <p:xfrm>
          <a:off x="6300629" y="2204280"/>
          <a:ext cx="3825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Формула" r:id="rId8" imgW="126835" imgH="139518" progId="Equation.3">
                  <p:embed/>
                </p:oleObj>
              </mc:Choice>
              <mc:Fallback>
                <p:oleObj name="Формула" r:id="rId8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629" y="2204280"/>
                        <a:ext cx="3825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290558"/>
              </p:ext>
            </p:extLst>
          </p:nvPr>
        </p:nvGraphicFramePr>
        <p:xfrm>
          <a:off x="5868144" y="1467555"/>
          <a:ext cx="344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Формула" r:id="rId10" imgW="126725" imgH="177415" progId="Equation.3">
                  <p:embed/>
                </p:oleObj>
              </mc:Choice>
              <mc:Fallback>
                <p:oleObj name="Формула" r:id="rId10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1467555"/>
                        <a:ext cx="3444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>
            <a:off x="478802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38842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66834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02838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94826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308304" y="28731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58822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50810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868144" y="287311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148064" y="287673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499992" y="302074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499992" y="518098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499992" y="446090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499992" y="482036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499992" y="410086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523407" y="376554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499992" y="338078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ый треугольник 57"/>
          <p:cNvSpPr/>
          <p:nvPr/>
        </p:nvSpPr>
        <p:spPr>
          <a:xfrm flipH="1">
            <a:off x="5495512" y="3765542"/>
            <a:ext cx="732669" cy="1054822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Трапеция 58"/>
          <p:cNvSpPr/>
          <p:nvPr/>
        </p:nvSpPr>
        <p:spPr>
          <a:xfrm>
            <a:off x="6232569" y="3765542"/>
            <a:ext cx="1808870" cy="1054822"/>
          </a:xfrm>
          <a:custGeom>
            <a:avLst/>
            <a:gdLst>
              <a:gd name="connsiteX0" fmla="*/ 0 w 1440160"/>
              <a:gd name="connsiteY0" fmla="*/ 1054822 h 1054822"/>
              <a:gd name="connsiteX1" fmla="*/ 0 w 1440160"/>
              <a:gd name="connsiteY1" fmla="*/ 0 h 1054822"/>
              <a:gd name="connsiteX2" fmla="*/ 1440160 w 1440160"/>
              <a:gd name="connsiteY2" fmla="*/ 0 h 1054822"/>
              <a:gd name="connsiteX3" fmla="*/ 1440160 w 1440160"/>
              <a:gd name="connsiteY3" fmla="*/ 1054822 h 1054822"/>
              <a:gd name="connsiteX4" fmla="*/ 0 w 1440160"/>
              <a:gd name="connsiteY4" fmla="*/ 1054822 h 1054822"/>
              <a:gd name="connsiteX0" fmla="*/ 0 w 1808870"/>
              <a:gd name="connsiteY0" fmla="*/ 1054822 h 1054822"/>
              <a:gd name="connsiteX1" fmla="*/ 0 w 1808870"/>
              <a:gd name="connsiteY1" fmla="*/ 0 h 1054822"/>
              <a:gd name="connsiteX2" fmla="*/ 1808870 w 1808870"/>
              <a:gd name="connsiteY2" fmla="*/ 0 h 1054822"/>
              <a:gd name="connsiteX3" fmla="*/ 1440160 w 1808870"/>
              <a:gd name="connsiteY3" fmla="*/ 1054822 h 1054822"/>
              <a:gd name="connsiteX4" fmla="*/ 0 w 1808870"/>
              <a:gd name="connsiteY4" fmla="*/ 1054822 h 1054822"/>
              <a:gd name="connsiteX0" fmla="*/ 0 w 1808870"/>
              <a:gd name="connsiteY0" fmla="*/ 1054822 h 1054822"/>
              <a:gd name="connsiteX1" fmla="*/ 0 w 1808870"/>
              <a:gd name="connsiteY1" fmla="*/ 0 h 1054822"/>
              <a:gd name="connsiteX2" fmla="*/ 1808870 w 1808870"/>
              <a:gd name="connsiteY2" fmla="*/ 0 h 1054822"/>
              <a:gd name="connsiteX3" fmla="*/ 1100947 w 1808870"/>
              <a:gd name="connsiteY3" fmla="*/ 1040073 h 1054822"/>
              <a:gd name="connsiteX4" fmla="*/ 0 w 1808870"/>
              <a:gd name="connsiteY4" fmla="*/ 1054822 h 1054822"/>
              <a:gd name="connsiteX0" fmla="*/ 0 w 1808870"/>
              <a:gd name="connsiteY0" fmla="*/ 1054822 h 1054822"/>
              <a:gd name="connsiteX1" fmla="*/ 0 w 1808870"/>
              <a:gd name="connsiteY1" fmla="*/ 0 h 1054822"/>
              <a:gd name="connsiteX2" fmla="*/ 1808870 w 1808870"/>
              <a:gd name="connsiteY2" fmla="*/ 0 h 1054822"/>
              <a:gd name="connsiteX3" fmla="*/ 1100947 w 1808870"/>
              <a:gd name="connsiteY3" fmla="*/ 1054822 h 1054822"/>
              <a:gd name="connsiteX4" fmla="*/ 0 w 1808870"/>
              <a:gd name="connsiteY4" fmla="*/ 1054822 h 105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8870" h="1054822">
                <a:moveTo>
                  <a:pt x="0" y="1054822"/>
                </a:moveTo>
                <a:lnTo>
                  <a:pt x="0" y="0"/>
                </a:lnTo>
                <a:lnTo>
                  <a:pt x="1808870" y="0"/>
                </a:lnTo>
                <a:lnTo>
                  <a:pt x="1100947" y="1054822"/>
                </a:lnTo>
                <a:lnTo>
                  <a:pt x="0" y="1054822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ый треугольник 59"/>
          <p:cNvSpPr/>
          <p:nvPr/>
        </p:nvSpPr>
        <p:spPr>
          <a:xfrm flipH="1">
            <a:off x="7308770" y="3765325"/>
            <a:ext cx="732669" cy="1054822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935607"/>
              </p:ext>
            </p:extLst>
          </p:nvPr>
        </p:nvGraphicFramePr>
        <p:xfrm>
          <a:off x="6565677" y="4826957"/>
          <a:ext cx="3825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Формула" r:id="rId12" imgW="126835" imgH="139518" progId="Equation.3">
                  <p:embed/>
                </p:oleObj>
              </mc:Choice>
              <mc:Fallback>
                <p:oleObj name="Формула" r:id="rId12" imgW="126835" imgH="139518" progId="Equation.3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677" y="4826957"/>
                        <a:ext cx="382587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685490"/>
              </p:ext>
            </p:extLst>
          </p:nvPr>
        </p:nvGraphicFramePr>
        <p:xfrm>
          <a:off x="8040688" y="4059238"/>
          <a:ext cx="3825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Формула" r:id="rId13" imgW="126720" imgH="177480" progId="Equation.3">
                  <p:embed/>
                </p:oleObj>
              </mc:Choice>
              <mc:Fallback>
                <p:oleObj name="Формула" r:id="rId13" imgW="126720" imgH="177480" progId="Equation.3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4059238"/>
                        <a:ext cx="3825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323528" y="3118619"/>
            <a:ext cx="410445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Нажми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кнопку и рассмотри, как можно преобразовать фигуру.</a:t>
            </a: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endParaRPr lang="ru-RU" sz="2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675084" y="3020748"/>
            <a:ext cx="720080" cy="6509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929278"/>
              </p:ext>
            </p:extLst>
          </p:nvPr>
        </p:nvGraphicFramePr>
        <p:xfrm>
          <a:off x="6400253" y="4034220"/>
          <a:ext cx="1266825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Формула" r:id="rId15" imgW="444240" imgH="431640" progId="Equation.3">
                  <p:embed/>
                </p:oleObj>
              </mc:Choice>
              <mc:Fallback>
                <p:oleObj name="Формула" r:id="rId15" imgW="444240" imgH="43164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253" y="4034220"/>
                        <a:ext cx="1266825" cy="14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9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812" y="18176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13.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 изображена фигура. Найдите её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5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844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47143" y="273363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220072" y="4790512"/>
            <a:ext cx="10441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66418" y="4790512"/>
            <a:ext cx="82268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52955" y="4790511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15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91880" y="2348880"/>
            <a:ext cx="0" cy="18002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491880" y="2348880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851920" y="2348880"/>
            <a:ext cx="0" cy="38475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51920" y="2733634"/>
            <a:ext cx="7200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72000" y="2733634"/>
            <a:ext cx="0" cy="33532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851920" y="3068960"/>
            <a:ext cx="720080" cy="181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851920" y="3068960"/>
            <a:ext cx="0" cy="7194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851920" y="3806760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211960" y="3429000"/>
            <a:ext cx="0" cy="3594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211960" y="3429000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572000" y="3429000"/>
            <a:ext cx="0" cy="72008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491880" y="4149080"/>
            <a:ext cx="10801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4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87220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клетка с размером 1 </a:t>
            </a:r>
            <a:r>
              <a:rPr lang="el-GR" sz="2900" dirty="0">
                <a:latin typeface="Arial" pitchFamily="34" charset="0"/>
                <a:cs typeface="Arial" pitchFamily="34" charset="0"/>
              </a:rPr>
              <a:t>ͯ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1, то площадь одного квадратика равна 1, значит площадь данной </a:t>
            </a:r>
            <a:r>
              <a:rPr lang="ru-RU" sz="2900">
                <a:latin typeface="Arial" pitchFamily="34" charset="0"/>
                <a:cs typeface="Arial" pitchFamily="34" charset="0"/>
              </a:rPr>
              <a:t>фигуры  </a:t>
            </a:r>
            <a:r>
              <a:rPr lang="ru-RU" sz="2900" smtClean="0">
                <a:latin typeface="Arial" pitchFamily="34" charset="0"/>
                <a:cs typeface="Arial" pitchFamily="34" charset="0"/>
              </a:rPr>
              <a:t>10.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87724" y="2457102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7575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97615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25607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61611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3599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96036" y="24498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1591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7595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9583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55876" y="24498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35796" y="245348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087724" y="259749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87724" y="475773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087724" y="403765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087724" y="439711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87724" y="367761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11139" y="334229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87724" y="295753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095836" y="2957537"/>
            <a:ext cx="360040" cy="1800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455876" y="3342291"/>
            <a:ext cx="720080" cy="33170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456876" y="4397114"/>
            <a:ext cx="720080" cy="36062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816916" y="4037657"/>
            <a:ext cx="359040" cy="3883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355976" y="2878967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47264" y="3379402"/>
            <a:ext cx="337104" cy="1439576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724128" y="3379402"/>
            <a:ext cx="1800200" cy="143957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988424" cy="2636911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64400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24440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52432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88436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80424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164288" y="2871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08416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44420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36408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724128" y="2871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004048" y="287534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355976" y="301936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4355976" y="517960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4355976" y="445952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355976" y="481897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55976" y="409948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355976" y="373944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355976" y="337940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Управляющая кнопка: назад 2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710766"/>
              </p:ext>
            </p:extLst>
          </p:nvPr>
        </p:nvGraphicFramePr>
        <p:xfrm>
          <a:off x="536575" y="836613"/>
          <a:ext cx="15827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Формула" r:id="rId6" imgW="545760" imgH="393480" progId="Equation.3">
                  <p:embed/>
                </p:oleObj>
              </mc:Choice>
              <mc:Fallback>
                <p:oleObj name="Формула" r:id="rId6" imgW="545760" imgH="3934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836613"/>
                        <a:ext cx="158273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4355976" y="247334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64400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Равнобедренный треугольник 45"/>
          <p:cNvSpPr/>
          <p:nvPr/>
        </p:nvSpPr>
        <p:spPr>
          <a:xfrm>
            <a:off x="5755379" y="747769"/>
            <a:ext cx="2128989" cy="1439576"/>
          </a:xfrm>
          <a:prstGeom prst="triangle">
            <a:avLst>
              <a:gd name="adj" fmla="val 84166"/>
            </a:avLst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824440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52432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88436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80424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164288" y="24009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08416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44420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36408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724128" y="24009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004048" y="2437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355976" y="38772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355976" y="254796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355976" y="182788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355976" y="218734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355976" y="148612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355976" y="110780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355976" y="74776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46" idx="0"/>
            <a:endCxn id="46" idx="3"/>
          </p:cNvCxnSpPr>
          <p:nvPr/>
        </p:nvCxnSpPr>
        <p:spPr>
          <a:xfrm>
            <a:off x="7547264" y="747769"/>
            <a:ext cx="0" cy="1439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965690"/>
              </p:ext>
            </p:extLst>
          </p:nvPr>
        </p:nvGraphicFramePr>
        <p:xfrm>
          <a:off x="6776505" y="2187345"/>
          <a:ext cx="343024" cy="363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Формула" r:id="rId8" imgW="126720" imgH="139680" progId="Equation.3">
                  <p:embed/>
                </p:oleObj>
              </mc:Choice>
              <mc:Fallback>
                <p:oleObj name="Формула" r:id="rId8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76505" y="2187345"/>
                        <a:ext cx="343024" cy="363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Прямоугольник 65"/>
          <p:cNvSpPr/>
          <p:nvPr/>
        </p:nvSpPr>
        <p:spPr>
          <a:xfrm>
            <a:off x="7354100" y="1971320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053819"/>
              </p:ext>
            </p:extLst>
          </p:nvPr>
        </p:nvGraphicFramePr>
        <p:xfrm>
          <a:off x="7149559" y="1308325"/>
          <a:ext cx="343024" cy="520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Формула" r:id="rId10" imgW="126720" imgH="177480" progId="Equation.3">
                  <p:embed/>
                </p:oleObj>
              </mc:Choice>
              <mc:Fallback>
                <p:oleObj name="Формула" r:id="rId10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49559" y="1308325"/>
                        <a:ext cx="343024" cy="520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Равнобедренный треугольник 33"/>
          <p:cNvSpPr/>
          <p:nvPr/>
        </p:nvSpPr>
        <p:spPr>
          <a:xfrm>
            <a:off x="5755379" y="3379402"/>
            <a:ext cx="2128989" cy="1439576"/>
          </a:xfrm>
          <a:prstGeom prst="triangle">
            <a:avLst>
              <a:gd name="adj" fmla="val 84166"/>
            </a:avLst>
          </a:prstGeom>
          <a:solidFill>
            <a:srgbClr val="FFC000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34" idx="0"/>
            <a:endCxn id="34" idx="3"/>
          </p:cNvCxnSpPr>
          <p:nvPr/>
        </p:nvCxnSpPr>
        <p:spPr>
          <a:xfrm>
            <a:off x="7547264" y="3379402"/>
            <a:ext cx="0" cy="14395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75656" y="2547969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74803"/>
              </p:ext>
            </p:extLst>
          </p:nvPr>
        </p:nvGraphicFramePr>
        <p:xfrm>
          <a:off x="251520" y="3263900"/>
          <a:ext cx="3002855" cy="207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Формула" r:id="rId12" imgW="1054080" imgH="634680" progId="Equation.3">
                  <p:embed/>
                </p:oleObj>
              </mc:Choice>
              <mc:Fallback>
                <p:oleObj name="Формула" r:id="rId12" imgW="105408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1520" y="3263900"/>
                        <a:ext cx="3002855" cy="207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208125"/>
              </p:ext>
            </p:extLst>
          </p:nvPr>
        </p:nvGraphicFramePr>
        <p:xfrm>
          <a:off x="5364785" y="4095861"/>
          <a:ext cx="3429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Формула" r:id="rId14" imgW="126720" imgH="139680" progId="Equation.3">
                  <p:embed/>
                </p:oleObj>
              </mc:Choice>
              <mc:Fallback>
                <p:oleObj name="Формула" r:id="rId14" imgW="126720" imgH="13968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785" y="4095861"/>
                        <a:ext cx="3429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718205"/>
              </p:ext>
            </p:extLst>
          </p:nvPr>
        </p:nvGraphicFramePr>
        <p:xfrm>
          <a:off x="6476973" y="2875346"/>
          <a:ext cx="3429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Формула" r:id="rId16" imgW="126720" imgH="177480" progId="Equation.3">
                  <p:embed/>
                </p:oleObj>
              </mc:Choice>
              <mc:Fallback>
                <p:oleObj name="Формула" r:id="rId16" imgW="126720" imgH="17748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6973" y="2875346"/>
                        <a:ext cx="3429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918741"/>
              </p:ext>
            </p:extLst>
          </p:nvPr>
        </p:nvGraphicFramePr>
        <p:xfrm>
          <a:off x="7547264" y="2954405"/>
          <a:ext cx="360041" cy="42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Формула" r:id="rId18" imgW="114120" imgH="139680" progId="Equation.3">
                  <p:embed/>
                </p:oleObj>
              </mc:Choice>
              <mc:Fallback>
                <p:oleObj name="Формула" r:id="rId18" imgW="114120" imgH="13968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7264" y="2954405"/>
                        <a:ext cx="360041" cy="42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Прямая со стрелкой 81"/>
          <p:cNvCxnSpPr/>
          <p:nvPr/>
        </p:nvCxnSpPr>
        <p:spPr>
          <a:xfrm>
            <a:off x="5724128" y="3284984"/>
            <a:ext cx="180020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7547264" y="3284984"/>
            <a:ext cx="33710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4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04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клетка с размером 1 </a:t>
            </a:r>
            <a:r>
              <a:rPr lang="el-GR" sz="2900" dirty="0">
                <a:latin typeface="Arial" pitchFamily="34" charset="0"/>
                <a:cs typeface="Arial" pitchFamily="34" charset="0"/>
              </a:rPr>
              <a:t>ͯ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1, то площадь одного квадратика равна1. Таким образом, достаточно посчитать из скольких квадратиков состоит фигура.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назад 38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812" y="106666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14.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изображена фигура. Найдите её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34966" y="2048346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229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233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0331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6335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8323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43278" y="204110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6315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231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4307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03118" y="204110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8303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34966" y="218874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34966" y="434898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34966" y="362890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34966" y="398835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34966" y="326886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58381" y="293353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34966" y="254878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47664" y="4790512"/>
            <a:ext cx="6107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18233" y="4790510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83868" y="4790511"/>
            <a:ext cx="69531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4,5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63158" y="2548781"/>
            <a:ext cx="7200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583238" y="2548781"/>
            <a:ext cx="0" cy="72189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583238" y="3270671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943278" y="3270671"/>
            <a:ext cx="0" cy="71768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863158" y="2548781"/>
            <a:ext cx="0" cy="38475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863158" y="2933535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223198" y="2933535"/>
            <a:ext cx="0" cy="69597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503118" y="3628901"/>
            <a:ext cx="7200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503118" y="3628901"/>
            <a:ext cx="0" cy="3594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503118" y="3988357"/>
            <a:ext cx="14401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0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3384376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клетка с размером 1 </a:t>
            </a:r>
            <a:r>
              <a:rPr lang="el-GR" sz="2900" dirty="0">
                <a:latin typeface="Arial" pitchFamily="34" charset="0"/>
                <a:cs typeface="Arial" pitchFamily="34" charset="0"/>
              </a:rPr>
              <a:t>ͯ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1, то площадь одного квадратика равна 1, значит площадь данной фигуры  9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34966" y="2643118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2299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2339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0331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66335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8323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43278" y="26358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6315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2319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14307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03118" y="263587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83038" y="2639497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34966" y="278351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34966" y="494375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34966" y="422367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34966" y="458312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34966" y="386363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58381" y="352830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34966" y="314355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503118" y="4223673"/>
            <a:ext cx="1440160" cy="3594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23198" y="3865443"/>
            <a:ext cx="720080" cy="35823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223198" y="3143553"/>
            <a:ext cx="360040" cy="71645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863158" y="3143553"/>
            <a:ext cx="360040" cy="3847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2526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клетка с размером 1 </a:t>
            </a:r>
            <a:r>
              <a:rPr lang="el-GR" sz="2900" dirty="0">
                <a:latin typeface="Arial" pitchFamily="34" charset="0"/>
                <a:cs typeface="Arial" pitchFamily="34" charset="0"/>
              </a:rPr>
              <a:t>ͯ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1, то площадь одного квадратика равна1. Таким образом, достаточно посчитать из скольких квадратиков состоит фигура.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287603" y="371283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Управляющая кнопка: назад 48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812" y="106666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15.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изображена фигура. Найдите её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2422998" y="4663770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636692" y="4663770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34966" y="2048346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229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233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0331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6335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8323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43278" y="204110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6315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231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4307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03118" y="204110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8303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34966" y="218874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34966" y="434898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34966" y="362890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34966" y="398835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34966" y="326886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58381" y="293353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34966" y="254878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5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47664" y="4790512"/>
            <a:ext cx="6107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11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18233" y="4790510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83868" y="4790511"/>
            <a:ext cx="69531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5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,5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143078" y="2548781"/>
            <a:ext cx="14401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143078" y="2548781"/>
            <a:ext cx="0" cy="14395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583238" y="2548781"/>
            <a:ext cx="0" cy="38475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03118" y="2933535"/>
            <a:ext cx="10801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503118" y="2933535"/>
            <a:ext cx="0" cy="6953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503118" y="3628901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863158" y="3270671"/>
            <a:ext cx="0" cy="35823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863158" y="3270671"/>
            <a:ext cx="7200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583238" y="3270671"/>
            <a:ext cx="0" cy="35823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223198" y="3628901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223198" y="3628901"/>
            <a:ext cx="0" cy="3594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143078" y="3988357"/>
            <a:ext cx="10801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1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95232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клетка с размером 1 </a:t>
            </a:r>
            <a:r>
              <a:rPr lang="el-GR" sz="2900" dirty="0">
                <a:latin typeface="Arial" pitchFamily="34" charset="0"/>
                <a:cs typeface="Arial" pitchFamily="34" charset="0"/>
              </a:rPr>
              <a:t>ͯ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1, то площадь одного квадратика равна 1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, значит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площадь данной фигуры 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11.</a:t>
            </a: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79881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6774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6814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4806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0810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2798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8024" y="27915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0790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6794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8782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347864" y="279157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27784" y="279519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79712" y="293921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979712" y="509945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979712" y="437937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79712" y="473882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79712" y="401933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03127" y="3684004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79712" y="329925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987824" y="4379370"/>
            <a:ext cx="1080120" cy="3594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707904" y="4021140"/>
            <a:ext cx="720080" cy="35823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987824" y="3299250"/>
            <a:ext cx="360040" cy="10801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347864" y="3299250"/>
            <a:ext cx="1080120" cy="3847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клетка с размером 1 </a:t>
            </a:r>
            <a:r>
              <a:rPr lang="el-GR" sz="2900" dirty="0">
                <a:latin typeface="Arial" pitchFamily="34" charset="0"/>
                <a:cs typeface="Arial" pitchFamily="34" charset="0"/>
              </a:rPr>
              <a:t>ͯ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1, то площадь одного квадратика равна1. Таким образом, достаточно посчитать из скольких квадратиков состоит фигура.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287603" y="371283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812" y="106666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16.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изображена фигура. Найдите её площадь.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2422998" y="4663770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636692" y="4663770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34966" y="2048346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229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233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0331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6335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8323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43278" y="204110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6315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2319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4307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03118" y="204110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83038" y="204472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34966" y="218874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34966" y="434898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34966" y="362890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34966" y="398835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34966" y="326886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58381" y="293353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34966" y="2548781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47664" y="4790512"/>
            <a:ext cx="6107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18233" y="4790510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83868" y="4790511"/>
            <a:ext cx="69531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503118" y="2548781"/>
            <a:ext cx="7200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223198" y="2548781"/>
            <a:ext cx="0" cy="38475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223198" y="2933535"/>
            <a:ext cx="7200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943278" y="2933535"/>
            <a:ext cx="0" cy="10548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503118" y="2548781"/>
            <a:ext cx="0" cy="72189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503118" y="3270671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863158" y="3270671"/>
            <a:ext cx="0" cy="35823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863158" y="3628901"/>
            <a:ext cx="7200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583238" y="3628901"/>
            <a:ext cx="0" cy="3594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583238" y="3988357"/>
            <a:ext cx="36004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7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59228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Так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как клетка с размером 1 </a:t>
            </a:r>
            <a:r>
              <a:rPr lang="el-GR" sz="2900" dirty="0">
                <a:latin typeface="Arial" pitchFamily="34" charset="0"/>
                <a:cs typeface="Arial" pitchFamily="34" charset="0"/>
              </a:rPr>
              <a:t>ͯ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1, то площадь одного квадратика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равна 1, значит площадь данной фигуры  10.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32352" y="3060364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2038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62078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90070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6074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8062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40664" y="305312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6054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82058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4046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00504" y="305312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380424" y="305674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32352" y="320075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32352" y="536099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32352" y="464091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32352" y="500037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32352" y="428087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55767" y="394555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32352" y="356079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100504" y="3560799"/>
            <a:ext cx="720080" cy="71645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60544" y="3945553"/>
            <a:ext cx="1080120" cy="6953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180624" y="4640919"/>
            <a:ext cx="360040" cy="3594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5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8819" y="453234"/>
            <a:ext cx="7772400" cy="3528909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Так как клетка с размером 1 </a:t>
            </a:r>
            <a:r>
              <a:rPr lang="el-GR" sz="29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1, то площадь одного квадратика равна1. Таким образом, достаточно посчитать из скольких квадратиков состоит фигура.  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287603" y="371283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667" y="-99392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 изображён треугольник. Найдите его площадь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844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3728" y="27089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5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284287" y="479051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3,5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>
            <a:hlinkClick r:id="rId6" action="ppaction://hlinksldjump"/>
          </p:cNvPr>
          <p:cNvSpPr txBox="1"/>
          <p:nvPr/>
        </p:nvSpPr>
        <p:spPr>
          <a:xfrm>
            <a:off x="1580349" y="4790512"/>
            <a:ext cx="831411" cy="538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131840" y="2348880"/>
            <a:ext cx="1080120" cy="1439576"/>
          </a:xfrm>
          <a:prstGeom prst="triangle">
            <a:avLst>
              <a:gd name="adj" fmla="val 65857"/>
            </a:avLst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hlinkClick r:id="rId6" action="ppaction://hlinksldjump"/>
          </p:cNvPr>
          <p:cNvSpPr txBox="1"/>
          <p:nvPr/>
        </p:nvSpPr>
        <p:spPr>
          <a:xfrm>
            <a:off x="3330654" y="4790511"/>
            <a:ext cx="831411" cy="538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7198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4896544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Литература: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ткрытый банк ОГЭ математика.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сылки на используемые ресурсы: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u="sng" dirty="0">
                <a:latin typeface="Arial" pitchFamily="34" charset="0"/>
                <a:cs typeface="Arial" pitchFamily="34" charset="0"/>
                <a:hlinkClick r:id="rId4"/>
              </a:rPr>
              <a:t>http://atotarho12.narod.ru/clipart/z/znak/znak10.png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latin typeface="Arial" pitchFamily="34" charset="0"/>
                <a:cs typeface="Arial" pitchFamily="34" charset="0"/>
              </a:rPr>
            </a:br>
            <a:r>
              <a:rPr lang="ru-RU" sz="2900" u="sng" dirty="0">
                <a:latin typeface="Arial" pitchFamily="34" charset="0"/>
                <a:cs typeface="Arial" pitchFamily="34" charset="0"/>
                <a:hlinkClick r:id="rId5"/>
              </a:rPr>
              <a:t>http://atotarho12.narod.ru/clipart/k/knig/kniga252.png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endshow" highlightClick="1"/>
          </p:cNvPr>
          <p:cNvSpPr/>
          <p:nvPr/>
        </p:nvSpPr>
        <p:spPr>
          <a:xfrm>
            <a:off x="7596336" y="5877272"/>
            <a:ext cx="1152128" cy="792088"/>
          </a:xfrm>
          <a:prstGeom prst="actionButtonHom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5078" y="2567941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143250" y="4275577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5" idx="0"/>
            <a:endCxn id="25" idx="3"/>
          </p:cNvCxnSpPr>
          <p:nvPr/>
        </p:nvCxnSpPr>
        <p:spPr>
          <a:xfrm>
            <a:off x="2314525" y="3068376"/>
            <a:ext cx="0" cy="1439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062664" cy="2304257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Верно.</a:t>
            </a:r>
            <a: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046529"/>
              </p:ext>
            </p:extLst>
          </p:nvPr>
        </p:nvGraphicFramePr>
        <p:xfrm>
          <a:off x="544513" y="981075"/>
          <a:ext cx="38242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6" imgW="1320480" imgH="393480" progId="Equation.3">
                  <p:embed/>
                </p:oleObj>
              </mc:Choice>
              <mc:Fallback>
                <p:oleObj name="Формула" r:id="rId6" imgW="1320480" imgH="3934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981075"/>
                        <a:ext cx="3824287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88311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8351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6343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2347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4335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03390" y="256069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2327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8331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0319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63230" y="256069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243150" y="256432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95078" y="270833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5078" y="486857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95078" y="414849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95078" y="450795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507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95078" y="342841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5078" y="306837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>
            <a:off x="1603190" y="3068376"/>
            <a:ext cx="1080120" cy="1439576"/>
          </a:xfrm>
          <a:prstGeom prst="triangle">
            <a:avLst>
              <a:gd name="adj" fmla="val 65857"/>
            </a:avLst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23157"/>
              </p:ext>
            </p:extLst>
          </p:nvPr>
        </p:nvGraphicFramePr>
        <p:xfrm>
          <a:off x="1991926" y="4491602"/>
          <a:ext cx="3444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8" imgW="126720" imgH="139680" progId="Equation.3">
                  <p:embed/>
                </p:oleObj>
              </mc:Choice>
              <mc:Fallback>
                <p:oleObj name="Формула" r:id="rId8" imgW="126720" imgH="13968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926" y="4491602"/>
                        <a:ext cx="34448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88708"/>
              </p:ext>
            </p:extLst>
          </p:nvPr>
        </p:nvGraphicFramePr>
        <p:xfrm>
          <a:off x="1991927" y="3627796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10" imgW="126720" imgH="177480" progId="Equation.3">
                  <p:embed/>
                </p:oleObj>
              </mc:Choice>
              <mc:Fallback>
                <p:oleObj name="Формула" r:id="rId10" imgW="126720" imgH="17748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927" y="3627796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4675219" y="2927981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403411" y="3428416"/>
            <a:ext cx="360040" cy="1439576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683331" y="3428416"/>
            <a:ext cx="720080" cy="143957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062664" cy="306896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336277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49111" y="2043913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27" idx="0"/>
            <a:endCxn id="27" idx="3"/>
          </p:cNvCxnSpPr>
          <p:nvPr/>
        </p:nvCxnSpPr>
        <p:spPr>
          <a:xfrm>
            <a:off x="6363455" y="836712"/>
            <a:ext cx="0" cy="1439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3244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1236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17240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09228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452320" y="32903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7220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3224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65212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12160" y="329035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92080" y="332656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44008" y="47667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44008" y="263691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44008" y="191683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44008" y="2276288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44008" y="155679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644008" y="119675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44008" y="83671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авнобедренный треугольник 26"/>
          <p:cNvSpPr/>
          <p:nvPr/>
        </p:nvSpPr>
        <p:spPr>
          <a:xfrm>
            <a:off x="5652120" y="836712"/>
            <a:ext cx="1080120" cy="1439576"/>
          </a:xfrm>
          <a:prstGeom prst="triangle">
            <a:avLst>
              <a:gd name="adj" fmla="val 65857"/>
            </a:avLst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843613"/>
              </p:ext>
            </p:extLst>
          </p:nvPr>
        </p:nvGraphicFramePr>
        <p:xfrm>
          <a:off x="6040856" y="2259938"/>
          <a:ext cx="3444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Формула" r:id="rId6" imgW="126720" imgH="139680" progId="Equation.3">
                  <p:embed/>
                </p:oleObj>
              </mc:Choice>
              <mc:Fallback>
                <p:oleObj name="Формула" r:id="rId6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856" y="2259938"/>
                        <a:ext cx="34448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759627"/>
              </p:ext>
            </p:extLst>
          </p:nvPr>
        </p:nvGraphicFramePr>
        <p:xfrm>
          <a:off x="6040857" y="1396132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Формула" r:id="rId8" imgW="126720" imgH="177480" progId="Equation.3">
                  <p:embed/>
                </p:oleObj>
              </mc:Choice>
              <mc:Fallback>
                <p:oleObj name="Формула" r:id="rId8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857" y="1396132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404444"/>
              </p:ext>
            </p:extLst>
          </p:nvPr>
        </p:nvGraphicFramePr>
        <p:xfrm>
          <a:off x="536575" y="836613"/>
          <a:ext cx="15827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Формула" r:id="rId10" imgW="545760" imgH="393480" progId="Equation.3">
                  <p:embed/>
                </p:oleObj>
              </mc:Choice>
              <mc:Fallback>
                <p:oleObj name="Формула" r:id="rId10" imgW="545760" imgH="393480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836613"/>
                        <a:ext cx="158273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75656" y="2547969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96325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56365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84357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20361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12349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483531" y="292073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40341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76345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68333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043371" y="2920739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323291" y="292436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675219" y="306837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675219" y="522861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675219" y="450853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675219" y="4867992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675219" y="414849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675219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75219" y="342841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683331" y="3428416"/>
            <a:ext cx="1080120" cy="1439576"/>
          </a:xfrm>
          <a:prstGeom prst="triangle">
            <a:avLst>
              <a:gd name="adj" fmla="val 65857"/>
            </a:avLst>
          </a:prstGeom>
          <a:solidFill>
            <a:srgbClr val="FFC000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stCxn id="51" idx="0"/>
            <a:endCxn id="51" idx="3"/>
          </p:cNvCxnSpPr>
          <p:nvPr/>
        </p:nvCxnSpPr>
        <p:spPr>
          <a:xfrm>
            <a:off x="6394666" y="3428416"/>
            <a:ext cx="0" cy="14395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74803"/>
              </p:ext>
            </p:extLst>
          </p:nvPr>
        </p:nvGraphicFramePr>
        <p:xfrm>
          <a:off x="250825" y="3263900"/>
          <a:ext cx="300355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Формула" r:id="rId12" imgW="1054080" imgH="634680" progId="Equation.3">
                  <p:embed/>
                </p:oleObj>
              </mc:Choice>
              <mc:Fallback>
                <p:oleObj name="Формула" r:id="rId12" imgW="1054080" imgH="63468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263900"/>
                        <a:ext cx="300355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208125"/>
              </p:ext>
            </p:extLst>
          </p:nvPr>
        </p:nvGraphicFramePr>
        <p:xfrm>
          <a:off x="5364163" y="4095750"/>
          <a:ext cx="3429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Формула" r:id="rId14" imgW="126835" imgH="139518" progId="Equation.3">
                  <p:embed/>
                </p:oleObj>
              </mc:Choice>
              <mc:Fallback>
                <p:oleObj name="Формула" r:id="rId14" imgW="126835" imgH="139518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095750"/>
                        <a:ext cx="3429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90124"/>
              </p:ext>
            </p:extLst>
          </p:nvPr>
        </p:nvGraphicFramePr>
        <p:xfrm>
          <a:off x="5806211" y="2895289"/>
          <a:ext cx="3429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Формула" r:id="rId15" imgW="126720" imgH="177480" progId="Equation.3">
                  <p:embed/>
                </p:oleObj>
              </mc:Choice>
              <mc:Fallback>
                <p:oleObj name="Формула" r:id="rId15" imgW="126720" imgH="177480" progId="Equation.3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211" y="2895289"/>
                        <a:ext cx="3429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241231"/>
              </p:ext>
            </p:extLst>
          </p:nvPr>
        </p:nvGraphicFramePr>
        <p:xfrm>
          <a:off x="6439093" y="2927981"/>
          <a:ext cx="3603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Формула" r:id="rId17" imgW="114120" imgH="139680" progId="Equation.3">
                  <p:embed/>
                </p:oleObj>
              </mc:Choice>
              <mc:Fallback>
                <p:oleObj name="Формула" r:id="rId17" imgW="114120" imgH="13968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9093" y="2927981"/>
                        <a:ext cx="3603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Прямая со стрелкой 60"/>
          <p:cNvCxnSpPr/>
          <p:nvPr/>
        </p:nvCxnSpPr>
        <p:spPr>
          <a:xfrm>
            <a:off x="6403411" y="3284984"/>
            <a:ext cx="33710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5652120" y="3284984"/>
            <a:ext cx="75129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6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667" y="-99392"/>
            <a:ext cx="7772400" cy="18448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3. На клетчатой бумаге с размером клетки  1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ͯ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изображён треугольник. Найдите его площадь..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54465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2411760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8445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117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121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3204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1196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84120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71800" y="1844824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198884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3728" y="41490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42900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23728" y="3788456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23728" y="306896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3728" y="270892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348880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>
            <a:hlinkClick r:id="rId5" action="ppaction://hlinksldjump"/>
          </p:cNvPr>
          <p:cNvSpPr/>
          <p:nvPr/>
        </p:nvSpPr>
        <p:spPr>
          <a:xfrm>
            <a:off x="4247964" y="4663773"/>
            <a:ext cx="864096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75857" y="4790513"/>
            <a:ext cx="72007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 12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92080" y="4790512"/>
            <a:ext cx="9001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 5,5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6388" y="4790511"/>
            <a:ext cx="6973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 24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771800" y="2708920"/>
            <a:ext cx="2880320" cy="1079536"/>
          </a:xfrm>
          <a:prstGeom prst="triangle">
            <a:avLst>
              <a:gd name="adj" fmla="val 2593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4572000" y="2832352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940152" y="3692827"/>
            <a:ext cx="2160240" cy="1079536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3692827"/>
            <a:ext cx="709224" cy="107953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2448271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Неверно.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5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4932040" y="5445224"/>
            <a:ext cx="1440160" cy="792088"/>
          </a:xfrm>
          <a:prstGeom prst="actionButtonBackPrevious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03669"/>
              </p:ext>
            </p:extLst>
          </p:nvPr>
        </p:nvGraphicFramePr>
        <p:xfrm>
          <a:off x="536575" y="836613"/>
          <a:ext cx="15827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Формула" r:id="rId6" imgW="545760" imgH="393480" progId="Equation.3">
                  <p:embed/>
                </p:oleObj>
              </mc:Choice>
              <mc:Fallback>
                <p:oleObj name="Формула" r:id="rId6" imgW="545760" imgH="39348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836613"/>
                        <a:ext cx="158273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0" y="275034"/>
            <a:ext cx="4248472" cy="2444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29296" y="1997680"/>
            <a:ext cx="193164" cy="2160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33173" y="1147151"/>
            <a:ext cx="0" cy="10795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6003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46043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74035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10039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02027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80312" y="26779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30019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6023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8011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40152" y="267792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20072" y="271413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41542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72000" y="257566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72000" y="185558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572000" y="2215045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149554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72000" y="113550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0" y="775469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Равнобедренный треугольник 27"/>
          <p:cNvSpPr/>
          <p:nvPr/>
        </p:nvSpPr>
        <p:spPr>
          <a:xfrm>
            <a:off x="5220072" y="1135509"/>
            <a:ext cx="2880320" cy="1079536"/>
          </a:xfrm>
          <a:prstGeom prst="triangle">
            <a:avLst>
              <a:gd name="adj" fmla="val 2593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322053"/>
              </p:ext>
            </p:extLst>
          </p:nvPr>
        </p:nvGraphicFramePr>
        <p:xfrm>
          <a:off x="5955705" y="1394097"/>
          <a:ext cx="344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Формула" r:id="rId8" imgW="126725" imgH="177415" progId="Equation.3">
                  <p:embed/>
                </p:oleObj>
              </mc:Choice>
              <mc:Fallback>
                <p:oleObj name="Формула" r:id="rId8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5705" y="1394097"/>
                        <a:ext cx="3444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985720"/>
              </p:ext>
            </p:extLst>
          </p:nvPr>
        </p:nvGraphicFramePr>
        <p:xfrm>
          <a:off x="6281567" y="2226687"/>
          <a:ext cx="3444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Формула" r:id="rId10" imgW="126835" imgH="139518" progId="Equation.3">
                  <p:embed/>
                </p:oleObj>
              </mc:Choice>
              <mc:Fallback>
                <p:oleObj name="Формула" r:id="rId10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567" y="2226687"/>
                        <a:ext cx="3444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75656" y="2547969"/>
            <a:ext cx="13681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86003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46043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74035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10039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02027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380312" y="282511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30019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66023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58011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2825110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20072" y="2828731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572000" y="297274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572000" y="513298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72000" y="441290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572000" y="4772363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72000" y="405286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572000" y="369282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572000" y="3332787"/>
            <a:ext cx="42484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>
            <a:off x="5220072" y="3692827"/>
            <a:ext cx="2880320" cy="1079536"/>
          </a:xfrm>
          <a:prstGeom prst="triangle">
            <a:avLst>
              <a:gd name="adj" fmla="val 25934"/>
            </a:avLst>
          </a:prstGeom>
          <a:solidFill>
            <a:srgbClr val="FFC00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51" idx="0"/>
            <a:endCxn id="51" idx="3"/>
          </p:cNvCxnSpPr>
          <p:nvPr/>
        </p:nvCxnSpPr>
        <p:spPr>
          <a:xfrm>
            <a:off x="5967054" y="3692827"/>
            <a:ext cx="0" cy="107953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74803"/>
              </p:ext>
            </p:extLst>
          </p:nvPr>
        </p:nvGraphicFramePr>
        <p:xfrm>
          <a:off x="250825" y="3263900"/>
          <a:ext cx="300355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Формула" r:id="rId12" imgW="1054100" imgH="635000" progId="Equation.3">
                  <p:embed/>
                </p:oleObj>
              </mc:Choice>
              <mc:Fallback>
                <p:oleObj name="Формула" r:id="rId12" imgW="1054100" imgH="635000" progId="Equation.3">
                  <p:embed/>
                  <p:pic>
                    <p:nvPicPr>
                      <p:cNvPr id="0" name="Объект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263900"/>
                        <a:ext cx="300355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57171"/>
              </p:ext>
            </p:extLst>
          </p:nvPr>
        </p:nvGraphicFramePr>
        <p:xfrm>
          <a:off x="4877172" y="4054677"/>
          <a:ext cx="3429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Формула" r:id="rId14" imgW="126835" imgH="139518" progId="Equation.3">
                  <p:embed/>
                </p:oleObj>
              </mc:Choice>
              <mc:Fallback>
                <p:oleObj name="Формула" r:id="rId14" imgW="126835" imgH="139518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172" y="4054677"/>
                        <a:ext cx="3429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433816"/>
              </p:ext>
            </p:extLst>
          </p:nvPr>
        </p:nvGraphicFramePr>
        <p:xfrm>
          <a:off x="5526998" y="3109466"/>
          <a:ext cx="3429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Формула" r:id="rId15" imgW="126725" imgH="177415" progId="Equation.3">
                  <p:embed/>
                </p:oleObj>
              </mc:Choice>
              <mc:Fallback>
                <p:oleObj name="Формула" r:id="rId15" imgW="126725" imgH="177415" progId="Equation.3">
                  <p:embed/>
                  <p:pic>
                    <p:nvPicPr>
                      <p:cNvPr id="0" name="Объект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998" y="3109466"/>
                        <a:ext cx="3429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494017"/>
              </p:ext>
            </p:extLst>
          </p:nvPr>
        </p:nvGraphicFramePr>
        <p:xfrm>
          <a:off x="6983945" y="3196145"/>
          <a:ext cx="3603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Формула" r:id="rId17" imgW="114201" imgH="139579" progId="Equation.3">
                  <p:embed/>
                </p:oleObj>
              </mc:Choice>
              <mc:Fallback>
                <p:oleObj name="Формула" r:id="rId17" imgW="114201" imgH="139579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945" y="3196145"/>
                        <a:ext cx="3603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Прямая со стрелкой 61"/>
          <p:cNvCxnSpPr/>
          <p:nvPr/>
        </p:nvCxnSpPr>
        <p:spPr>
          <a:xfrm>
            <a:off x="5209462" y="3573016"/>
            <a:ext cx="75129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5933173" y="3569110"/>
            <a:ext cx="2167219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7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477</Words>
  <Application>Microsoft Office PowerPoint</Application>
  <PresentationFormat>Экран (4:3)</PresentationFormat>
  <Paragraphs>116</Paragraphs>
  <Slides>50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3" baseType="lpstr">
      <vt:lpstr>Тема Office</vt:lpstr>
      <vt:lpstr>Формула</vt:lpstr>
      <vt:lpstr>Microsoft Equation 3.0</vt:lpstr>
      <vt:lpstr>ОГЭ.  Геометрия на клетчатой бумаге.  Площадь.</vt:lpstr>
      <vt:lpstr>1. На клетчатой бумаге с размером клетки  1 ͯ 1 изображён треугольник. Найдите его площадь.</vt:lpstr>
      <vt:lpstr>Верно.    </vt:lpstr>
      <vt:lpstr>Неверно.   </vt:lpstr>
      <vt:lpstr>2. На клетчатой бумаге с размером клетки  1 ͯ 1 изображён треугольник. Найдите его площадь</vt:lpstr>
      <vt:lpstr>Верно.   </vt:lpstr>
      <vt:lpstr>Неверно.    </vt:lpstr>
      <vt:lpstr>3. На клетчатой бумаге с размером клетки  1 ͯ 1 изображён треугольник. Найдите его площадь..</vt:lpstr>
      <vt:lpstr>Неверно.   </vt:lpstr>
      <vt:lpstr>Верно.  </vt:lpstr>
      <vt:lpstr>4. На клетчатой бумаге с размером клетки  1 ͯ 1 изображён треугольник. Найдите его площадь.</vt:lpstr>
      <vt:lpstr>Верно.   </vt:lpstr>
      <vt:lpstr>Неверно.   </vt:lpstr>
      <vt:lpstr>5. На клетчатой бумаге с размером клетки  1 ͯ 1 изображена трапеция. Найдите её площадь.</vt:lpstr>
      <vt:lpstr>Верно.    </vt:lpstr>
      <vt:lpstr>Неверно.     </vt:lpstr>
      <vt:lpstr>6. На клетчатой бумаге с размером клетки  1 ͯ 1 изображена трапеция. Найдите её площадь.</vt:lpstr>
      <vt:lpstr>Верно.  </vt:lpstr>
      <vt:lpstr>Неверно.  </vt:lpstr>
      <vt:lpstr>7. На клетчатой бумаге с размером клетки  1 ͯ 1 изображена трапеция. Найдите её площадь.</vt:lpstr>
      <vt:lpstr>Верно.  </vt:lpstr>
      <vt:lpstr>Неверно.  </vt:lpstr>
      <vt:lpstr>8. На клетчатой бумаге с размером клетки  1 ͯ 1 изображена трапеция. Найдите её площадь.</vt:lpstr>
      <vt:lpstr>Верно. </vt:lpstr>
      <vt:lpstr>Неверно.  </vt:lpstr>
      <vt:lpstr>9. На клетчатой бумаге с размером клетки  1 ͯ 1 изображён параллелограмм. Найдите его площадь.</vt:lpstr>
      <vt:lpstr>Верно.  </vt:lpstr>
      <vt:lpstr>Неверно.  </vt:lpstr>
      <vt:lpstr>10. На клетчатой бумаге с размером клетки  1 ͯ 1 изображён параллелограмм. Найдите его площадь.</vt:lpstr>
      <vt:lpstr>Верно.   </vt:lpstr>
      <vt:lpstr>Неверно.   </vt:lpstr>
      <vt:lpstr>11. На клетчатой бумаге с размером клетки  1 ͯ 1 изображён параллелограмм. Найдите его площадь.</vt:lpstr>
      <vt:lpstr>Верно. </vt:lpstr>
      <vt:lpstr>Неверно.  </vt:lpstr>
      <vt:lpstr>12. На клетчатой бумаге с размером клетки  1 ͯ 1 изображён параллелограмм. Найдите его площадь.</vt:lpstr>
      <vt:lpstr>Верно.  </vt:lpstr>
      <vt:lpstr>Неверно.   </vt:lpstr>
      <vt:lpstr>13. На клетчатой бумаге с размером клетки  1 ͯ 1 изображена фигура. Найдите её площадь.</vt:lpstr>
      <vt:lpstr>Верно. Так как клетка с размером 1 ͯ 1, то площадь одного квадратика равна 1, значит площадь данной фигуры  10.</vt:lpstr>
      <vt:lpstr>Неверно. Так как клетка с размером 1 ͯ 1, то площадь одного квадратика равна1. Таким образом, достаточно посчитать из скольких квадратиков состоит фигура.  </vt:lpstr>
      <vt:lpstr>14. На клетчатой бумаге с размером клетки  1 ͯ 1 изображена фигура. Найдите её площадь.</vt:lpstr>
      <vt:lpstr>Верно. Так как клетка с размером 1 ͯ 1, то площадь одного квадратика равна 1, значит площадь данной фигуры  9.  </vt:lpstr>
      <vt:lpstr>Неверно. Так как клетка с размером 1 ͯ 1, то площадь одного квадратика равна1. Таким образом, достаточно посчитать из скольких квадратиков состоит фигура.  </vt:lpstr>
      <vt:lpstr>15. На клетчатой бумаге с размером клетки  1 ͯ 1 изображена фигура. Найдите её площадь.</vt:lpstr>
      <vt:lpstr>Верно. Так как клетка с размером 1 ͯ 1, то площадь одного квадратика равна 1, значит площадь данной фигуры  11.  </vt:lpstr>
      <vt:lpstr>Неверно. Так как клетка с размером 1 ͯ 1, то площадь одного квадратика равна1. Таким образом, достаточно посчитать из скольких квадратиков состоит фигура.  </vt:lpstr>
      <vt:lpstr>16. На клетчатой бумаге с размером клетки  1 ͯ 1 изображена фигура. Найдите её площадь.</vt:lpstr>
      <vt:lpstr>Верно. Так как клетка с размером 1 ͯ 1, то площадь одного квадратика равна 1, значит площадь данной фигуры  10.</vt:lpstr>
      <vt:lpstr>Неверно. Так как клетка с размером 1 ͯ 1, то площадь одного квадратика равна1. Таким образом, достаточно посчитать из скольких квадратиков состоит фигура.    </vt:lpstr>
      <vt:lpstr>Литература: Открытый банк ОГЭ математика. Ссылки на используемые ресурсы: http://atotarho12.narod.ru/clipart/z/znak/znak10.png http://atotarho12.narod.ru/clipart/k/knig/kniga252.png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ОГЭ. Геометрия на клетчатой бумаге. Площадь.</dc:title>
  <dc:creator>lenovo</dc:creator>
  <cp:lastModifiedBy>lenovo</cp:lastModifiedBy>
  <cp:revision>103</cp:revision>
  <dcterms:created xsi:type="dcterms:W3CDTF">2016-02-05T18:00:55Z</dcterms:created>
  <dcterms:modified xsi:type="dcterms:W3CDTF">2016-02-23T10:24:50Z</dcterms:modified>
</cp:coreProperties>
</file>