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309" r:id="rId6"/>
    <p:sldId id="267" r:id="rId7"/>
    <p:sldId id="269" r:id="rId8"/>
    <p:sldId id="310" r:id="rId9"/>
    <p:sldId id="271" r:id="rId10"/>
    <p:sldId id="270" r:id="rId11"/>
    <p:sldId id="311" r:id="rId12"/>
    <p:sldId id="273" r:id="rId13"/>
    <p:sldId id="274" r:id="rId14"/>
    <p:sldId id="312" r:id="rId15"/>
    <p:sldId id="276" r:id="rId16"/>
    <p:sldId id="277" r:id="rId17"/>
    <p:sldId id="313" r:id="rId18"/>
    <p:sldId id="279" r:id="rId19"/>
    <p:sldId id="280" r:id="rId20"/>
    <p:sldId id="314" r:id="rId21"/>
    <p:sldId id="282" r:id="rId22"/>
    <p:sldId id="283" r:id="rId23"/>
    <p:sldId id="315" r:id="rId24"/>
    <p:sldId id="285" r:id="rId25"/>
    <p:sldId id="286" r:id="rId26"/>
    <p:sldId id="316" r:id="rId27"/>
    <p:sldId id="288" r:id="rId28"/>
    <p:sldId id="289" r:id="rId29"/>
    <p:sldId id="317" r:id="rId30"/>
    <p:sldId id="291" r:id="rId31"/>
    <p:sldId id="292" r:id="rId32"/>
    <p:sldId id="319" r:id="rId33"/>
    <p:sldId id="294" r:id="rId34"/>
    <p:sldId id="295" r:id="rId35"/>
    <p:sldId id="320" r:id="rId36"/>
    <p:sldId id="297" r:id="rId37"/>
    <p:sldId id="298" r:id="rId38"/>
    <p:sldId id="321" r:id="rId39"/>
    <p:sldId id="300" r:id="rId40"/>
    <p:sldId id="301" r:id="rId41"/>
    <p:sldId id="322" r:id="rId42"/>
    <p:sldId id="303" r:id="rId43"/>
    <p:sldId id="304" r:id="rId44"/>
    <p:sldId id="323" r:id="rId45"/>
    <p:sldId id="324" r:id="rId46"/>
    <p:sldId id="325" r:id="rId47"/>
    <p:sldId id="326" r:id="rId48"/>
    <p:sldId id="327" r:id="rId49"/>
    <p:sldId id="328" r:id="rId50"/>
    <p:sldId id="308" r:id="rId5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99FF99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92" autoAdjust="0"/>
    <p:restoredTop sz="94660"/>
  </p:normalViewPr>
  <p:slideViewPr>
    <p:cSldViewPr>
      <p:cViewPr varScale="1">
        <p:scale>
          <a:sx n="65" d="100"/>
          <a:sy n="65" d="100"/>
        </p:scale>
        <p:origin x="-9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9.wmf"/><Relationship Id="rId7" Type="http://schemas.openxmlformats.org/officeDocument/2006/relationships/image" Target="../media/image20.wmf"/><Relationship Id="rId2" Type="http://schemas.openxmlformats.org/officeDocument/2006/relationships/image" Target="../media/image25.wmf"/><Relationship Id="rId1" Type="http://schemas.openxmlformats.org/officeDocument/2006/relationships/image" Target="../media/image26.wmf"/><Relationship Id="rId6" Type="http://schemas.openxmlformats.org/officeDocument/2006/relationships/image" Target="../media/image19.wmf"/><Relationship Id="rId5" Type="http://schemas.openxmlformats.org/officeDocument/2006/relationships/image" Target="../media/image27.wmf"/><Relationship Id="rId4" Type="http://schemas.openxmlformats.org/officeDocument/2006/relationships/image" Target="../media/image1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3.wmf"/><Relationship Id="rId1" Type="http://schemas.openxmlformats.org/officeDocument/2006/relationships/image" Target="../media/image29.wmf"/><Relationship Id="rId4" Type="http://schemas.openxmlformats.org/officeDocument/2006/relationships/image" Target="../media/image30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30.wmf"/><Relationship Id="rId7" Type="http://schemas.openxmlformats.org/officeDocument/2006/relationships/image" Target="../media/image33.wmf"/><Relationship Id="rId2" Type="http://schemas.openxmlformats.org/officeDocument/2006/relationships/image" Target="../media/image9.wmf"/><Relationship Id="rId1" Type="http://schemas.openxmlformats.org/officeDocument/2006/relationships/image" Target="../media/image13.wmf"/><Relationship Id="rId6" Type="http://schemas.openxmlformats.org/officeDocument/2006/relationships/image" Target="../media/image25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9.wmf"/><Relationship Id="rId1" Type="http://schemas.openxmlformats.org/officeDocument/2006/relationships/image" Target="../media/image35.wmf"/><Relationship Id="rId4" Type="http://schemas.openxmlformats.org/officeDocument/2006/relationships/image" Target="../media/image13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7" Type="http://schemas.openxmlformats.org/officeDocument/2006/relationships/image" Target="../media/image37.wmf"/><Relationship Id="rId2" Type="http://schemas.openxmlformats.org/officeDocument/2006/relationships/image" Target="../media/image25.wmf"/><Relationship Id="rId1" Type="http://schemas.openxmlformats.org/officeDocument/2006/relationships/image" Target="../media/image9.wmf"/><Relationship Id="rId6" Type="http://schemas.openxmlformats.org/officeDocument/2006/relationships/image" Target="../media/image36.wmf"/><Relationship Id="rId5" Type="http://schemas.openxmlformats.org/officeDocument/2006/relationships/image" Target="../media/image32.wmf"/><Relationship Id="rId4" Type="http://schemas.openxmlformats.org/officeDocument/2006/relationships/image" Target="../media/image26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9.wmf"/><Relationship Id="rId1" Type="http://schemas.openxmlformats.org/officeDocument/2006/relationships/image" Target="../media/image38.wmf"/><Relationship Id="rId4" Type="http://schemas.openxmlformats.org/officeDocument/2006/relationships/image" Target="../media/image13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40.wmf"/><Relationship Id="rId2" Type="http://schemas.openxmlformats.org/officeDocument/2006/relationships/image" Target="../media/image32.wmf"/><Relationship Id="rId1" Type="http://schemas.openxmlformats.org/officeDocument/2006/relationships/image" Target="../media/image26.wmf"/><Relationship Id="rId6" Type="http://schemas.openxmlformats.org/officeDocument/2006/relationships/image" Target="../media/image39.wmf"/><Relationship Id="rId5" Type="http://schemas.openxmlformats.org/officeDocument/2006/relationships/image" Target="../media/image13.wmf"/><Relationship Id="rId4" Type="http://schemas.openxmlformats.org/officeDocument/2006/relationships/image" Target="../media/image25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3.wmf"/><Relationship Id="rId1" Type="http://schemas.openxmlformats.org/officeDocument/2006/relationships/image" Target="../media/image41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3.wmf"/><Relationship Id="rId1" Type="http://schemas.openxmlformats.org/officeDocument/2006/relationships/image" Target="../media/image42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9.wmf"/><Relationship Id="rId1" Type="http://schemas.openxmlformats.org/officeDocument/2006/relationships/image" Target="../media/image4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1.wmf"/><Relationship Id="rId2" Type="http://schemas.openxmlformats.org/officeDocument/2006/relationships/image" Target="../media/image5.wmf"/><Relationship Id="rId1" Type="http://schemas.openxmlformats.org/officeDocument/2006/relationships/image" Target="../media/image7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9.wmf"/><Relationship Id="rId1" Type="http://schemas.openxmlformats.org/officeDocument/2006/relationships/image" Target="../media/image42.wmf"/><Relationship Id="rId6" Type="http://schemas.openxmlformats.org/officeDocument/2006/relationships/image" Target="../media/image44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3.wmf"/><Relationship Id="rId1" Type="http://schemas.openxmlformats.org/officeDocument/2006/relationships/image" Target="../media/image48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3.wmf"/><Relationship Id="rId1" Type="http://schemas.openxmlformats.org/officeDocument/2006/relationships/image" Target="../media/image42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9.wmf"/><Relationship Id="rId1" Type="http://schemas.openxmlformats.org/officeDocument/2006/relationships/image" Target="../media/image51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9.wmf"/><Relationship Id="rId1" Type="http://schemas.openxmlformats.org/officeDocument/2006/relationships/image" Target="../media/image42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9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9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3.wmf"/><Relationship Id="rId1" Type="http://schemas.openxmlformats.org/officeDocument/2006/relationships/image" Target="../media/image18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3.wmf"/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9.wmf"/><Relationship Id="rId1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9.wmf"/><Relationship Id="rId1" Type="http://schemas.openxmlformats.org/officeDocument/2006/relationships/image" Target="../media/image23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013E-CAA1-4E15-BCA8-817C5FC67DD5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8564-0DD8-4DDD-AC69-1D29876804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786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013E-CAA1-4E15-BCA8-817C5FC67DD5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8564-0DD8-4DDD-AC69-1D29876804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416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013E-CAA1-4E15-BCA8-817C5FC67DD5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8564-0DD8-4DDD-AC69-1D29876804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845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013E-CAA1-4E15-BCA8-817C5FC67DD5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8564-0DD8-4DDD-AC69-1D29876804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5458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013E-CAA1-4E15-BCA8-817C5FC67DD5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8564-0DD8-4DDD-AC69-1D29876804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9498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013E-CAA1-4E15-BCA8-817C5FC67DD5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8564-0DD8-4DDD-AC69-1D29876804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978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013E-CAA1-4E15-BCA8-817C5FC67DD5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8564-0DD8-4DDD-AC69-1D29876804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820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013E-CAA1-4E15-BCA8-817C5FC67DD5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8564-0DD8-4DDD-AC69-1D29876804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29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013E-CAA1-4E15-BCA8-817C5FC67DD5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8564-0DD8-4DDD-AC69-1D29876804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661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013E-CAA1-4E15-BCA8-817C5FC67DD5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8564-0DD8-4DDD-AC69-1D29876804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4617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013E-CAA1-4E15-BCA8-817C5FC67DD5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8564-0DD8-4DDD-AC69-1D29876804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32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4013E-CAA1-4E15-BCA8-817C5FC67DD5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8564-0DD8-4DDD-AC69-1D29876804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642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image" Target="../media/image1.jpeg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9.wmf"/><Relationship Id="rId5" Type="http://schemas.openxmlformats.org/officeDocument/2006/relationships/slide" Target="slide11.xml"/><Relationship Id="rId10" Type="http://schemas.openxmlformats.org/officeDocument/2006/relationships/oleObject" Target="../embeddings/oleObject30.bin"/><Relationship Id="rId4" Type="http://schemas.microsoft.com/office/2007/relationships/hdphoto" Target="../media/hdphoto1.wdp"/><Relationship Id="rId9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12.xml"/><Relationship Id="rId5" Type="http://schemas.openxmlformats.org/officeDocument/2006/relationships/slide" Target="slide13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image" Target="../media/image1.jpeg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1.bin"/><Relationship Id="rId11" Type="http://schemas.openxmlformats.org/officeDocument/2006/relationships/image" Target="../media/image13.wmf"/><Relationship Id="rId5" Type="http://schemas.openxmlformats.org/officeDocument/2006/relationships/slide" Target="slide14.xml"/><Relationship Id="rId10" Type="http://schemas.openxmlformats.org/officeDocument/2006/relationships/oleObject" Target="../embeddings/oleObject33.bin"/><Relationship Id="rId4" Type="http://schemas.microsoft.com/office/2007/relationships/hdphoto" Target="../media/hdphoto1.wdp"/><Relationship Id="rId9" Type="http://schemas.openxmlformats.org/officeDocument/2006/relationships/image" Target="../media/image9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13" Type="http://schemas.openxmlformats.org/officeDocument/2006/relationships/image" Target="../media/image15.wmf"/><Relationship Id="rId18" Type="http://schemas.openxmlformats.org/officeDocument/2006/relationships/image" Target="../media/image20.wmf"/><Relationship Id="rId3" Type="http://schemas.openxmlformats.org/officeDocument/2006/relationships/image" Target="../media/image1.jpeg"/><Relationship Id="rId7" Type="http://schemas.openxmlformats.org/officeDocument/2006/relationships/image" Target="../media/image23.wmf"/><Relationship Id="rId12" Type="http://schemas.openxmlformats.org/officeDocument/2006/relationships/oleObject" Target="../embeddings/oleObject37.bin"/><Relationship Id="rId17" Type="http://schemas.openxmlformats.org/officeDocument/2006/relationships/oleObject" Target="../embeddings/oleObject40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9.wmf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4.bin"/><Relationship Id="rId11" Type="http://schemas.openxmlformats.org/officeDocument/2006/relationships/image" Target="../media/image13.wmf"/><Relationship Id="rId5" Type="http://schemas.openxmlformats.org/officeDocument/2006/relationships/slide" Target="slide14.xml"/><Relationship Id="rId15" Type="http://schemas.openxmlformats.org/officeDocument/2006/relationships/oleObject" Target="../embeddings/oleObject39.bin"/><Relationship Id="rId10" Type="http://schemas.openxmlformats.org/officeDocument/2006/relationships/oleObject" Target="../embeddings/oleObject36.bin"/><Relationship Id="rId4" Type="http://schemas.microsoft.com/office/2007/relationships/hdphoto" Target="../media/hdphoto1.wdp"/><Relationship Id="rId9" Type="http://schemas.openxmlformats.org/officeDocument/2006/relationships/image" Target="../media/image9.wmf"/><Relationship Id="rId14" Type="http://schemas.openxmlformats.org/officeDocument/2006/relationships/oleObject" Target="../embeddings/oleObject38.bin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15.xml"/><Relationship Id="rId5" Type="http://schemas.openxmlformats.org/officeDocument/2006/relationships/slide" Target="slide16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13" Type="http://schemas.openxmlformats.org/officeDocument/2006/relationships/image" Target="../media/image13.wmf"/><Relationship Id="rId3" Type="http://schemas.openxmlformats.org/officeDocument/2006/relationships/image" Target="../media/image1.jpeg"/><Relationship Id="rId7" Type="http://schemas.openxmlformats.org/officeDocument/2006/relationships/image" Target="../media/image24.wmf"/><Relationship Id="rId12" Type="http://schemas.openxmlformats.org/officeDocument/2006/relationships/oleObject" Target="../embeddings/oleObject4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1.bin"/><Relationship Id="rId11" Type="http://schemas.openxmlformats.org/officeDocument/2006/relationships/image" Target="../media/image9.wmf"/><Relationship Id="rId5" Type="http://schemas.openxmlformats.org/officeDocument/2006/relationships/slide" Target="slide17.xml"/><Relationship Id="rId10" Type="http://schemas.openxmlformats.org/officeDocument/2006/relationships/oleObject" Target="../embeddings/oleObject43.bin"/><Relationship Id="rId4" Type="http://schemas.microsoft.com/office/2007/relationships/hdphoto" Target="../media/hdphoto1.wdp"/><Relationship Id="rId9" Type="http://schemas.openxmlformats.org/officeDocument/2006/relationships/image" Target="../media/image25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13" Type="http://schemas.openxmlformats.org/officeDocument/2006/relationships/image" Target="../media/image13.wmf"/><Relationship Id="rId18" Type="http://schemas.openxmlformats.org/officeDocument/2006/relationships/image" Target="../media/image19.wmf"/><Relationship Id="rId3" Type="http://schemas.openxmlformats.org/officeDocument/2006/relationships/image" Target="../media/image1.jpeg"/><Relationship Id="rId21" Type="http://schemas.openxmlformats.org/officeDocument/2006/relationships/oleObject" Target="../embeddings/oleObject53.bin"/><Relationship Id="rId7" Type="http://schemas.openxmlformats.org/officeDocument/2006/relationships/image" Target="../media/image26.wmf"/><Relationship Id="rId12" Type="http://schemas.openxmlformats.org/officeDocument/2006/relationships/oleObject" Target="../embeddings/oleObject48.bin"/><Relationship Id="rId17" Type="http://schemas.openxmlformats.org/officeDocument/2006/relationships/oleObject" Target="../embeddings/oleObject51.bin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50.bin"/><Relationship Id="rId20" Type="http://schemas.openxmlformats.org/officeDocument/2006/relationships/image" Target="../media/image20.wmf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5.bin"/><Relationship Id="rId11" Type="http://schemas.openxmlformats.org/officeDocument/2006/relationships/image" Target="../media/image9.wmf"/><Relationship Id="rId5" Type="http://schemas.openxmlformats.org/officeDocument/2006/relationships/slide" Target="slide17.xml"/><Relationship Id="rId15" Type="http://schemas.openxmlformats.org/officeDocument/2006/relationships/image" Target="../media/image27.wmf"/><Relationship Id="rId10" Type="http://schemas.openxmlformats.org/officeDocument/2006/relationships/oleObject" Target="../embeddings/oleObject47.bin"/><Relationship Id="rId19" Type="http://schemas.openxmlformats.org/officeDocument/2006/relationships/oleObject" Target="../embeddings/oleObject52.bin"/><Relationship Id="rId4" Type="http://schemas.microsoft.com/office/2007/relationships/hdphoto" Target="../media/hdphoto1.wdp"/><Relationship Id="rId9" Type="http://schemas.openxmlformats.org/officeDocument/2006/relationships/image" Target="../media/image25.wmf"/><Relationship Id="rId14" Type="http://schemas.openxmlformats.org/officeDocument/2006/relationships/oleObject" Target="../embeddings/oleObject49.bin"/><Relationship Id="rId22" Type="http://schemas.openxmlformats.org/officeDocument/2006/relationships/image" Target="../media/image28.wmf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19.xml"/><Relationship Id="rId5" Type="http://schemas.openxmlformats.org/officeDocument/2006/relationships/slide" Target="slide18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5.bin"/><Relationship Id="rId13" Type="http://schemas.openxmlformats.org/officeDocument/2006/relationships/image" Target="../media/image30.wmf"/><Relationship Id="rId3" Type="http://schemas.openxmlformats.org/officeDocument/2006/relationships/image" Target="../media/image1.jpeg"/><Relationship Id="rId7" Type="http://schemas.openxmlformats.org/officeDocument/2006/relationships/image" Target="../media/image29.wmf"/><Relationship Id="rId12" Type="http://schemas.openxmlformats.org/officeDocument/2006/relationships/oleObject" Target="../embeddings/oleObject5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54.bin"/><Relationship Id="rId11" Type="http://schemas.openxmlformats.org/officeDocument/2006/relationships/image" Target="../media/image9.wmf"/><Relationship Id="rId5" Type="http://schemas.openxmlformats.org/officeDocument/2006/relationships/slide" Target="slide20.xml"/><Relationship Id="rId10" Type="http://schemas.openxmlformats.org/officeDocument/2006/relationships/oleObject" Target="../embeddings/oleObject56.bin"/><Relationship Id="rId4" Type="http://schemas.microsoft.com/office/2007/relationships/hdphoto" Target="../media/hdphoto1.wdp"/><Relationship Id="rId9" Type="http://schemas.openxmlformats.org/officeDocument/2006/relationships/image" Target="../media/image13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9.bin"/><Relationship Id="rId13" Type="http://schemas.openxmlformats.org/officeDocument/2006/relationships/image" Target="../media/image31.wmf"/><Relationship Id="rId18" Type="http://schemas.openxmlformats.org/officeDocument/2006/relationships/image" Target="../media/image25.wmf"/><Relationship Id="rId3" Type="http://schemas.openxmlformats.org/officeDocument/2006/relationships/image" Target="../media/image1.jpeg"/><Relationship Id="rId21" Type="http://schemas.openxmlformats.org/officeDocument/2006/relationships/oleObject" Target="../embeddings/oleObject66.bin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61.bin"/><Relationship Id="rId17" Type="http://schemas.openxmlformats.org/officeDocument/2006/relationships/oleObject" Target="../embeddings/oleObject64.bin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63.bin"/><Relationship Id="rId20" Type="http://schemas.openxmlformats.org/officeDocument/2006/relationships/image" Target="../media/image33.wmf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58.bin"/><Relationship Id="rId11" Type="http://schemas.openxmlformats.org/officeDocument/2006/relationships/image" Target="../media/image30.wmf"/><Relationship Id="rId5" Type="http://schemas.openxmlformats.org/officeDocument/2006/relationships/slide" Target="slide20.xml"/><Relationship Id="rId15" Type="http://schemas.openxmlformats.org/officeDocument/2006/relationships/image" Target="../media/image32.wmf"/><Relationship Id="rId10" Type="http://schemas.openxmlformats.org/officeDocument/2006/relationships/oleObject" Target="../embeddings/oleObject60.bin"/><Relationship Id="rId19" Type="http://schemas.openxmlformats.org/officeDocument/2006/relationships/oleObject" Target="../embeddings/oleObject65.bin"/><Relationship Id="rId4" Type="http://schemas.microsoft.com/office/2007/relationships/hdphoto" Target="../media/hdphoto1.wdp"/><Relationship Id="rId9" Type="http://schemas.openxmlformats.org/officeDocument/2006/relationships/image" Target="../media/image9.wmf"/><Relationship Id="rId14" Type="http://schemas.openxmlformats.org/officeDocument/2006/relationships/oleObject" Target="../embeddings/oleObject62.bin"/><Relationship Id="rId22" Type="http://schemas.openxmlformats.org/officeDocument/2006/relationships/image" Target="../media/image34.wmf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4.xml"/><Relationship Id="rId5" Type="http://schemas.openxmlformats.org/officeDocument/2006/relationships/slide" Target="slide3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21.xml"/><Relationship Id="rId5" Type="http://schemas.openxmlformats.org/officeDocument/2006/relationships/slide" Target="slide2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8.bin"/><Relationship Id="rId13" Type="http://schemas.openxmlformats.org/officeDocument/2006/relationships/image" Target="../media/image13.wmf"/><Relationship Id="rId3" Type="http://schemas.openxmlformats.org/officeDocument/2006/relationships/image" Target="../media/image1.jpeg"/><Relationship Id="rId7" Type="http://schemas.openxmlformats.org/officeDocument/2006/relationships/image" Target="../media/image35.wmf"/><Relationship Id="rId12" Type="http://schemas.openxmlformats.org/officeDocument/2006/relationships/oleObject" Target="../embeddings/oleObject7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67.bin"/><Relationship Id="rId11" Type="http://schemas.openxmlformats.org/officeDocument/2006/relationships/image" Target="../media/image25.wmf"/><Relationship Id="rId5" Type="http://schemas.openxmlformats.org/officeDocument/2006/relationships/slide" Target="slide23.xml"/><Relationship Id="rId10" Type="http://schemas.openxmlformats.org/officeDocument/2006/relationships/oleObject" Target="../embeddings/oleObject69.bin"/><Relationship Id="rId4" Type="http://schemas.microsoft.com/office/2007/relationships/hdphoto" Target="../media/hdphoto1.wdp"/><Relationship Id="rId9" Type="http://schemas.openxmlformats.org/officeDocument/2006/relationships/image" Target="../media/image9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2.bin"/><Relationship Id="rId13" Type="http://schemas.openxmlformats.org/officeDocument/2006/relationships/image" Target="../media/image26.wmf"/><Relationship Id="rId18" Type="http://schemas.openxmlformats.org/officeDocument/2006/relationships/oleObject" Target="../embeddings/oleObject78.bin"/><Relationship Id="rId3" Type="http://schemas.openxmlformats.org/officeDocument/2006/relationships/image" Target="../media/image1.jpeg"/><Relationship Id="rId21" Type="http://schemas.openxmlformats.org/officeDocument/2006/relationships/image" Target="../media/image37.wmf"/><Relationship Id="rId7" Type="http://schemas.openxmlformats.org/officeDocument/2006/relationships/image" Target="../media/image9.wmf"/><Relationship Id="rId12" Type="http://schemas.openxmlformats.org/officeDocument/2006/relationships/oleObject" Target="../embeddings/oleObject74.bin"/><Relationship Id="rId17" Type="http://schemas.openxmlformats.org/officeDocument/2006/relationships/oleObject" Target="../embeddings/oleObject77.bin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76.bin"/><Relationship Id="rId20" Type="http://schemas.openxmlformats.org/officeDocument/2006/relationships/oleObject" Target="../embeddings/oleObject79.bin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71.bin"/><Relationship Id="rId11" Type="http://schemas.openxmlformats.org/officeDocument/2006/relationships/image" Target="../media/image13.wmf"/><Relationship Id="rId5" Type="http://schemas.openxmlformats.org/officeDocument/2006/relationships/slide" Target="slide23.xml"/><Relationship Id="rId15" Type="http://schemas.openxmlformats.org/officeDocument/2006/relationships/image" Target="../media/image32.wmf"/><Relationship Id="rId10" Type="http://schemas.openxmlformats.org/officeDocument/2006/relationships/oleObject" Target="../embeddings/oleObject73.bin"/><Relationship Id="rId19" Type="http://schemas.openxmlformats.org/officeDocument/2006/relationships/image" Target="../media/image36.wmf"/><Relationship Id="rId4" Type="http://schemas.microsoft.com/office/2007/relationships/hdphoto" Target="../media/hdphoto1.wdp"/><Relationship Id="rId9" Type="http://schemas.openxmlformats.org/officeDocument/2006/relationships/image" Target="../media/image25.wmf"/><Relationship Id="rId14" Type="http://schemas.openxmlformats.org/officeDocument/2006/relationships/oleObject" Target="../embeddings/oleObject75.bin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25.xml"/><Relationship Id="rId5" Type="http://schemas.openxmlformats.org/officeDocument/2006/relationships/slide" Target="slide24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1.bin"/><Relationship Id="rId13" Type="http://schemas.openxmlformats.org/officeDocument/2006/relationships/image" Target="../media/image13.wmf"/><Relationship Id="rId3" Type="http://schemas.openxmlformats.org/officeDocument/2006/relationships/image" Target="../media/image1.jpeg"/><Relationship Id="rId7" Type="http://schemas.openxmlformats.org/officeDocument/2006/relationships/image" Target="../media/image38.wmf"/><Relationship Id="rId12" Type="http://schemas.openxmlformats.org/officeDocument/2006/relationships/oleObject" Target="../embeddings/oleObject8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80.bin"/><Relationship Id="rId11" Type="http://schemas.openxmlformats.org/officeDocument/2006/relationships/image" Target="../media/image25.wmf"/><Relationship Id="rId5" Type="http://schemas.openxmlformats.org/officeDocument/2006/relationships/slide" Target="slide26.xml"/><Relationship Id="rId10" Type="http://schemas.openxmlformats.org/officeDocument/2006/relationships/oleObject" Target="../embeddings/oleObject82.bin"/><Relationship Id="rId4" Type="http://schemas.microsoft.com/office/2007/relationships/hdphoto" Target="../media/hdphoto1.wdp"/><Relationship Id="rId9" Type="http://schemas.openxmlformats.org/officeDocument/2006/relationships/image" Target="../media/image9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5.bin"/><Relationship Id="rId13" Type="http://schemas.openxmlformats.org/officeDocument/2006/relationships/image" Target="../media/image25.wmf"/><Relationship Id="rId18" Type="http://schemas.openxmlformats.org/officeDocument/2006/relationships/oleObject" Target="../embeddings/oleObject91.bin"/><Relationship Id="rId3" Type="http://schemas.openxmlformats.org/officeDocument/2006/relationships/image" Target="../media/image1.jpeg"/><Relationship Id="rId21" Type="http://schemas.openxmlformats.org/officeDocument/2006/relationships/image" Target="../media/image40.wmf"/><Relationship Id="rId7" Type="http://schemas.openxmlformats.org/officeDocument/2006/relationships/image" Target="../media/image26.wmf"/><Relationship Id="rId12" Type="http://schemas.openxmlformats.org/officeDocument/2006/relationships/oleObject" Target="../embeddings/oleObject87.bin"/><Relationship Id="rId17" Type="http://schemas.openxmlformats.org/officeDocument/2006/relationships/oleObject" Target="../embeddings/oleObject90.bin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89.bin"/><Relationship Id="rId20" Type="http://schemas.openxmlformats.org/officeDocument/2006/relationships/oleObject" Target="../embeddings/oleObject92.bin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84.bin"/><Relationship Id="rId11" Type="http://schemas.openxmlformats.org/officeDocument/2006/relationships/image" Target="../media/image9.wmf"/><Relationship Id="rId5" Type="http://schemas.openxmlformats.org/officeDocument/2006/relationships/slide" Target="slide26.xml"/><Relationship Id="rId15" Type="http://schemas.openxmlformats.org/officeDocument/2006/relationships/image" Target="../media/image13.wmf"/><Relationship Id="rId10" Type="http://schemas.openxmlformats.org/officeDocument/2006/relationships/oleObject" Target="../embeddings/oleObject86.bin"/><Relationship Id="rId19" Type="http://schemas.openxmlformats.org/officeDocument/2006/relationships/image" Target="../media/image39.wmf"/><Relationship Id="rId4" Type="http://schemas.microsoft.com/office/2007/relationships/hdphoto" Target="../media/hdphoto1.wdp"/><Relationship Id="rId9" Type="http://schemas.openxmlformats.org/officeDocument/2006/relationships/image" Target="../media/image32.wmf"/><Relationship Id="rId14" Type="http://schemas.openxmlformats.org/officeDocument/2006/relationships/oleObject" Target="../embeddings/oleObject88.bin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28.xml"/><Relationship Id="rId5" Type="http://schemas.openxmlformats.org/officeDocument/2006/relationships/slide" Target="slide27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4.bin"/><Relationship Id="rId3" Type="http://schemas.openxmlformats.org/officeDocument/2006/relationships/image" Target="../media/image1.jpeg"/><Relationship Id="rId7" Type="http://schemas.openxmlformats.org/officeDocument/2006/relationships/image" Target="../media/image41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93.bin"/><Relationship Id="rId11" Type="http://schemas.openxmlformats.org/officeDocument/2006/relationships/image" Target="../media/image9.wmf"/><Relationship Id="rId5" Type="http://schemas.openxmlformats.org/officeDocument/2006/relationships/slide" Target="slide29.xml"/><Relationship Id="rId10" Type="http://schemas.openxmlformats.org/officeDocument/2006/relationships/oleObject" Target="../embeddings/oleObject95.bin"/><Relationship Id="rId4" Type="http://schemas.microsoft.com/office/2007/relationships/hdphoto" Target="../media/hdphoto1.wdp"/><Relationship Id="rId9" Type="http://schemas.openxmlformats.org/officeDocument/2006/relationships/image" Target="../media/image13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7.bin"/><Relationship Id="rId13" Type="http://schemas.openxmlformats.org/officeDocument/2006/relationships/oleObject" Target="../embeddings/oleObject100.bin"/><Relationship Id="rId3" Type="http://schemas.openxmlformats.org/officeDocument/2006/relationships/image" Target="../media/image1.jpeg"/><Relationship Id="rId7" Type="http://schemas.openxmlformats.org/officeDocument/2006/relationships/image" Target="../media/image42.wmf"/><Relationship Id="rId12" Type="http://schemas.openxmlformats.org/officeDocument/2006/relationships/oleObject" Target="../embeddings/oleObject99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44.wmf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96.bin"/><Relationship Id="rId11" Type="http://schemas.openxmlformats.org/officeDocument/2006/relationships/image" Target="../media/image9.wmf"/><Relationship Id="rId5" Type="http://schemas.openxmlformats.org/officeDocument/2006/relationships/slide" Target="slide29.xml"/><Relationship Id="rId15" Type="http://schemas.openxmlformats.org/officeDocument/2006/relationships/oleObject" Target="../embeddings/oleObject101.bin"/><Relationship Id="rId10" Type="http://schemas.openxmlformats.org/officeDocument/2006/relationships/oleObject" Target="../embeddings/oleObject98.bin"/><Relationship Id="rId4" Type="http://schemas.microsoft.com/office/2007/relationships/hdphoto" Target="../media/hdphoto1.wdp"/><Relationship Id="rId9" Type="http://schemas.openxmlformats.org/officeDocument/2006/relationships/image" Target="../media/image13.wmf"/><Relationship Id="rId14" Type="http://schemas.openxmlformats.org/officeDocument/2006/relationships/image" Target="../media/image43.wmf"/></Relationships>
</file>

<file path=ppt/slides/_rels/slide2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31.xml"/><Relationship Id="rId5" Type="http://schemas.openxmlformats.org/officeDocument/2006/relationships/slide" Target="slide30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image" Target="../media/image1.jpeg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6.wmf"/><Relationship Id="rId5" Type="http://schemas.openxmlformats.org/officeDocument/2006/relationships/slide" Target="slide5.xml"/><Relationship Id="rId10" Type="http://schemas.openxmlformats.org/officeDocument/2006/relationships/oleObject" Target="../embeddings/oleObject3.bin"/><Relationship Id="rId4" Type="http://schemas.microsoft.com/office/2007/relationships/hdphoto" Target="../media/hdphoto1.wdp"/><Relationship Id="rId9" Type="http://schemas.openxmlformats.org/officeDocument/2006/relationships/image" Target="../media/image5.wmf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3.bin"/><Relationship Id="rId3" Type="http://schemas.openxmlformats.org/officeDocument/2006/relationships/image" Target="../media/image1.jpeg"/><Relationship Id="rId7" Type="http://schemas.openxmlformats.org/officeDocument/2006/relationships/image" Target="../media/image45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02.bin"/><Relationship Id="rId11" Type="http://schemas.openxmlformats.org/officeDocument/2006/relationships/image" Target="../media/image13.wmf"/><Relationship Id="rId5" Type="http://schemas.openxmlformats.org/officeDocument/2006/relationships/slide" Target="slide32.xml"/><Relationship Id="rId10" Type="http://schemas.openxmlformats.org/officeDocument/2006/relationships/oleObject" Target="../embeddings/oleObject104.bin"/><Relationship Id="rId4" Type="http://schemas.microsoft.com/office/2007/relationships/hdphoto" Target="../media/hdphoto1.wdp"/><Relationship Id="rId9" Type="http://schemas.openxmlformats.org/officeDocument/2006/relationships/image" Target="../media/image9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6.bin"/><Relationship Id="rId13" Type="http://schemas.openxmlformats.org/officeDocument/2006/relationships/image" Target="../media/image46.wmf"/><Relationship Id="rId3" Type="http://schemas.openxmlformats.org/officeDocument/2006/relationships/image" Target="../media/image1.jpeg"/><Relationship Id="rId7" Type="http://schemas.openxmlformats.org/officeDocument/2006/relationships/image" Target="../media/image42.wmf"/><Relationship Id="rId12" Type="http://schemas.openxmlformats.org/officeDocument/2006/relationships/oleObject" Target="../embeddings/oleObject108.bin"/><Relationship Id="rId17" Type="http://schemas.openxmlformats.org/officeDocument/2006/relationships/image" Target="../media/image44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110.bin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105.bin"/><Relationship Id="rId11" Type="http://schemas.openxmlformats.org/officeDocument/2006/relationships/image" Target="../media/image13.wmf"/><Relationship Id="rId5" Type="http://schemas.openxmlformats.org/officeDocument/2006/relationships/slide" Target="slide32.xml"/><Relationship Id="rId15" Type="http://schemas.openxmlformats.org/officeDocument/2006/relationships/image" Target="../media/image47.wmf"/><Relationship Id="rId10" Type="http://schemas.openxmlformats.org/officeDocument/2006/relationships/oleObject" Target="../embeddings/oleObject107.bin"/><Relationship Id="rId4" Type="http://schemas.microsoft.com/office/2007/relationships/hdphoto" Target="../media/hdphoto1.wdp"/><Relationship Id="rId9" Type="http://schemas.openxmlformats.org/officeDocument/2006/relationships/image" Target="../media/image9.wmf"/><Relationship Id="rId14" Type="http://schemas.openxmlformats.org/officeDocument/2006/relationships/oleObject" Target="../embeddings/oleObject109.bin"/></Relationships>
</file>

<file path=ppt/slides/_rels/slide3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33.xml"/><Relationship Id="rId5" Type="http://schemas.openxmlformats.org/officeDocument/2006/relationships/slide" Target="slide34.xml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2.bin"/><Relationship Id="rId3" Type="http://schemas.openxmlformats.org/officeDocument/2006/relationships/image" Target="../media/image1.jpeg"/><Relationship Id="rId7" Type="http://schemas.openxmlformats.org/officeDocument/2006/relationships/image" Target="../media/image48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111.bin"/><Relationship Id="rId11" Type="http://schemas.openxmlformats.org/officeDocument/2006/relationships/image" Target="../media/image9.wmf"/><Relationship Id="rId5" Type="http://schemas.openxmlformats.org/officeDocument/2006/relationships/slide" Target="slide35.xml"/><Relationship Id="rId10" Type="http://schemas.openxmlformats.org/officeDocument/2006/relationships/oleObject" Target="../embeddings/oleObject113.bin"/><Relationship Id="rId4" Type="http://schemas.microsoft.com/office/2007/relationships/hdphoto" Target="../media/hdphoto1.wdp"/><Relationship Id="rId9" Type="http://schemas.openxmlformats.org/officeDocument/2006/relationships/image" Target="../media/image13.wmf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5.bin"/><Relationship Id="rId13" Type="http://schemas.openxmlformats.org/officeDocument/2006/relationships/image" Target="../media/image49.wmf"/><Relationship Id="rId3" Type="http://schemas.openxmlformats.org/officeDocument/2006/relationships/image" Target="../media/image1.jpeg"/><Relationship Id="rId7" Type="http://schemas.openxmlformats.org/officeDocument/2006/relationships/image" Target="../media/image42.wmf"/><Relationship Id="rId12" Type="http://schemas.openxmlformats.org/officeDocument/2006/relationships/oleObject" Target="../embeddings/oleObject117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50.wmf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114.bin"/><Relationship Id="rId11" Type="http://schemas.openxmlformats.org/officeDocument/2006/relationships/image" Target="../media/image9.wmf"/><Relationship Id="rId5" Type="http://schemas.openxmlformats.org/officeDocument/2006/relationships/slide" Target="slide35.xml"/><Relationship Id="rId15" Type="http://schemas.openxmlformats.org/officeDocument/2006/relationships/oleObject" Target="../embeddings/oleObject119.bin"/><Relationship Id="rId10" Type="http://schemas.openxmlformats.org/officeDocument/2006/relationships/oleObject" Target="../embeddings/oleObject116.bin"/><Relationship Id="rId4" Type="http://schemas.microsoft.com/office/2007/relationships/hdphoto" Target="../media/hdphoto1.wdp"/><Relationship Id="rId9" Type="http://schemas.openxmlformats.org/officeDocument/2006/relationships/image" Target="../media/image13.wmf"/><Relationship Id="rId14" Type="http://schemas.openxmlformats.org/officeDocument/2006/relationships/oleObject" Target="../embeddings/oleObject118.bin"/></Relationships>
</file>

<file path=ppt/slides/_rels/slide3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36.xml"/><Relationship Id="rId5" Type="http://schemas.openxmlformats.org/officeDocument/2006/relationships/slide" Target="slide37.xml"/><Relationship Id="rId4" Type="http://schemas.openxmlformats.org/officeDocument/2006/relationships/image" Target="../media/image3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1.bin"/><Relationship Id="rId3" Type="http://schemas.openxmlformats.org/officeDocument/2006/relationships/image" Target="../media/image1.jpeg"/><Relationship Id="rId7" Type="http://schemas.openxmlformats.org/officeDocument/2006/relationships/image" Target="../media/image51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20.bin"/><Relationship Id="rId11" Type="http://schemas.openxmlformats.org/officeDocument/2006/relationships/image" Target="../media/image13.wmf"/><Relationship Id="rId5" Type="http://schemas.openxmlformats.org/officeDocument/2006/relationships/slide" Target="slide38.xml"/><Relationship Id="rId10" Type="http://schemas.openxmlformats.org/officeDocument/2006/relationships/oleObject" Target="../embeddings/oleObject122.bin"/><Relationship Id="rId4" Type="http://schemas.microsoft.com/office/2007/relationships/hdphoto" Target="../media/hdphoto1.wdp"/><Relationship Id="rId9" Type="http://schemas.openxmlformats.org/officeDocument/2006/relationships/image" Target="../media/image9.wmf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4.bin"/><Relationship Id="rId13" Type="http://schemas.openxmlformats.org/officeDocument/2006/relationships/oleObject" Target="../embeddings/oleObject127.bin"/><Relationship Id="rId3" Type="http://schemas.openxmlformats.org/officeDocument/2006/relationships/image" Target="../media/image1.jpeg"/><Relationship Id="rId7" Type="http://schemas.openxmlformats.org/officeDocument/2006/relationships/image" Target="../media/image42.wmf"/><Relationship Id="rId12" Type="http://schemas.openxmlformats.org/officeDocument/2006/relationships/oleObject" Target="../embeddings/oleObject126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53.wmf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123.bin"/><Relationship Id="rId11" Type="http://schemas.openxmlformats.org/officeDocument/2006/relationships/image" Target="../media/image13.wmf"/><Relationship Id="rId5" Type="http://schemas.openxmlformats.org/officeDocument/2006/relationships/slide" Target="slide38.xml"/><Relationship Id="rId15" Type="http://schemas.openxmlformats.org/officeDocument/2006/relationships/oleObject" Target="../embeddings/oleObject128.bin"/><Relationship Id="rId10" Type="http://schemas.openxmlformats.org/officeDocument/2006/relationships/oleObject" Target="../embeddings/oleObject125.bin"/><Relationship Id="rId4" Type="http://schemas.microsoft.com/office/2007/relationships/hdphoto" Target="../media/hdphoto1.wdp"/><Relationship Id="rId9" Type="http://schemas.openxmlformats.org/officeDocument/2006/relationships/image" Target="../media/image9.wmf"/><Relationship Id="rId14" Type="http://schemas.openxmlformats.org/officeDocument/2006/relationships/image" Target="../media/image52.wmf"/></Relationships>
</file>

<file path=ppt/slides/_rels/slide3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39.xml"/><Relationship Id="rId5" Type="http://schemas.openxmlformats.org/officeDocument/2006/relationships/slide" Target="slide40.xml"/><Relationship Id="rId4" Type="http://schemas.openxmlformats.org/officeDocument/2006/relationships/image" Target="../media/image3.png"/></Relationships>
</file>

<file path=ppt/slides/_rels/slide3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4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8.wmf"/><Relationship Id="rId18" Type="http://schemas.openxmlformats.org/officeDocument/2006/relationships/oleObject" Target="../embeddings/oleObject10.bin"/><Relationship Id="rId3" Type="http://schemas.openxmlformats.org/officeDocument/2006/relationships/image" Target="../media/image1.jpeg"/><Relationship Id="rId7" Type="http://schemas.openxmlformats.org/officeDocument/2006/relationships/image" Target="../media/image7.wmf"/><Relationship Id="rId12" Type="http://schemas.openxmlformats.org/officeDocument/2006/relationships/oleObject" Target="../embeddings/oleObject7.bin"/><Relationship Id="rId17" Type="http://schemas.openxmlformats.org/officeDocument/2006/relationships/image" Target="../media/image10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9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6.wmf"/><Relationship Id="rId5" Type="http://schemas.openxmlformats.org/officeDocument/2006/relationships/slide" Target="slide5.xml"/><Relationship Id="rId15" Type="http://schemas.openxmlformats.org/officeDocument/2006/relationships/image" Target="../media/image9.wmf"/><Relationship Id="rId10" Type="http://schemas.openxmlformats.org/officeDocument/2006/relationships/oleObject" Target="../embeddings/oleObject6.bin"/><Relationship Id="rId19" Type="http://schemas.openxmlformats.org/officeDocument/2006/relationships/image" Target="../media/image11.wmf"/><Relationship Id="rId4" Type="http://schemas.microsoft.com/office/2007/relationships/hdphoto" Target="../media/hdphoto1.wdp"/><Relationship Id="rId9" Type="http://schemas.openxmlformats.org/officeDocument/2006/relationships/image" Target="../media/image5.wmf"/><Relationship Id="rId14" Type="http://schemas.openxmlformats.org/officeDocument/2006/relationships/oleObject" Target="../embeddings/oleObject8.bin"/></Relationships>
</file>

<file path=ppt/slides/_rels/slide4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41.xml"/></Relationships>
</file>

<file path=ppt/slides/_rels/slide4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43.xml"/><Relationship Id="rId5" Type="http://schemas.openxmlformats.org/officeDocument/2006/relationships/slide" Target="slide42.xml"/><Relationship Id="rId4" Type="http://schemas.openxmlformats.org/officeDocument/2006/relationships/image" Target="../media/image3.png"/></Relationships>
</file>

<file path=ppt/slides/_rels/slide4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44.xml"/></Relationships>
</file>

<file path=ppt/slides/_rels/slide4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44.xml"/></Relationships>
</file>

<file path=ppt/slides/_rels/slide4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45.xml"/><Relationship Id="rId5" Type="http://schemas.openxmlformats.org/officeDocument/2006/relationships/slide" Target="slide46.xml"/><Relationship Id="rId4" Type="http://schemas.openxmlformats.org/officeDocument/2006/relationships/image" Target="../media/image3.png"/></Relationships>
</file>

<file path=ppt/slides/_rels/slide4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47.xml"/></Relationships>
</file>

<file path=ppt/slides/_rels/slide4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47.xml"/></Relationships>
</file>

<file path=ppt/slides/_rels/slide4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49.xml"/><Relationship Id="rId5" Type="http://schemas.openxmlformats.org/officeDocument/2006/relationships/slide" Target="slide48.xml"/><Relationship Id="rId4" Type="http://schemas.openxmlformats.org/officeDocument/2006/relationships/image" Target="../media/image3.png"/></Relationships>
</file>

<file path=ppt/slides/_rels/slide4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50.xml"/></Relationships>
</file>

<file path=ppt/slides/_rels/slide4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50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7.xml"/><Relationship Id="rId4" Type="http://schemas.openxmlformats.org/officeDocument/2006/relationships/image" Target="../media/image3.png"/></Relationships>
</file>

<file path=ppt/slides/_rels/slide5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atotarho12.narod.ru/clipart/k/knig/kniga252.png" TargetMode="External"/><Relationship Id="rId4" Type="http://schemas.openxmlformats.org/officeDocument/2006/relationships/hyperlink" Target="http://atotarho12.narod.ru/clipart/z/znak/znak10.png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image" Target="../media/image1.jpeg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3.wmf"/><Relationship Id="rId5" Type="http://schemas.openxmlformats.org/officeDocument/2006/relationships/slide" Target="slide8.xml"/><Relationship Id="rId10" Type="http://schemas.openxmlformats.org/officeDocument/2006/relationships/oleObject" Target="../embeddings/oleObject13.bin"/><Relationship Id="rId4" Type="http://schemas.microsoft.com/office/2007/relationships/hdphoto" Target="../media/hdphoto1.wdp"/><Relationship Id="rId9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15.wmf"/><Relationship Id="rId18" Type="http://schemas.openxmlformats.org/officeDocument/2006/relationships/image" Target="../media/image17.wmf"/><Relationship Id="rId3" Type="http://schemas.openxmlformats.org/officeDocument/2006/relationships/image" Target="../media/image1.jpeg"/><Relationship Id="rId7" Type="http://schemas.openxmlformats.org/officeDocument/2006/relationships/image" Target="../media/image9.wmf"/><Relationship Id="rId12" Type="http://schemas.openxmlformats.org/officeDocument/2006/relationships/oleObject" Target="../embeddings/oleObject17.bin"/><Relationship Id="rId17" Type="http://schemas.openxmlformats.org/officeDocument/2006/relationships/oleObject" Target="../embeddings/oleObject20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6.wmf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4.wmf"/><Relationship Id="rId5" Type="http://schemas.openxmlformats.org/officeDocument/2006/relationships/slide" Target="slide8.xml"/><Relationship Id="rId15" Type="http://schemas.openxmlformats.org/officeDocument/2006/relationships/oleObject" Target="../embeddings/oleObject19.bin"/><Relationship Id="rId10" Type="http://schemas.openxmlformats.org/officeDocument/2006/relationships/oleObject" Target="../embeddings/oleObject16.bin"/><Relationship Id="rId4" Type="http://schemas.microsoft.com/office/2007/relationships/hdphoto" Target="../media/hdphoto1.wdp"/><Relationship Id="rId9" Type="http://schemas.openxmlformats.org/officeDocument/2006/relationships/image" Target="../media/image13.wmf"/><Relationship Id="rId14" Type="http://schemas.openxmlformats.org/officeDocument/2006/relationships/oleObject" Target="../embeddings/oleObject18.bin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10.xml"/><Relationship Id="rId5" Type="http://schemas.openxmlformats.org/officeDocument/2006/relationships/slide" Target="slide9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13" Type="http://schemas.openxmlformats.org/officeDocument/2006/relationships/image" Target="../media/image15.wmf"/><Relationship Id="rId18" Type="http://schemas.openxmlformats.org/officeDocument/2006/relationships/image" Target="../media/image20.wmf"/><Relationship Id="rId3" Type="http://schemas.openxmlformats.org/officeDocument/2006/relationships/image" Target="../media/image1.jpeg"/><Relationship Id="rId7" Type="http://schemas.openxmlformats.org/officeDocument/2006/relationships/image" Target="../media/image18.wmf"/><Relationship Id="rId12" Type="http://schemas.openxmlformats.org/officeDocument/2006/relationships/oleObject" Target="../embeddings/oleObject24.bin"/><Relationship Id="rId17" Type="http://schemas.openxmlformats.org/officeDocument/2006/relationships/oleObject" Target="../embeddings/oleObject27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9.wmf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1.bin"/><Relationship Id="rId11" Type="http://schemas.openxmlformats.org/officeDocument/2006/relationships/image" Target="../media/image9.wmf"/><Relationship Id="rId5" Type="http://schemas.openxmlformats.org/officeDocument/2006/relationships/slide" Target="slide11.xml"/><Relationship Id="rId15" Type="http://schemas.openxmlformats.org/officeDocument/2006/relationships/oleObject" Target="../embeddings/oleObject26.bin"/><Relationship Id="rId10" Type="http://schemas.openxmlformats.org/officeDocument/2006/relationships/oleObject" Target="../embeddings/oleObject23.bin"/><Relationship Id="rId4" Type="http://schemas.microsoft.com/office/2007/relationships/hdphoto" Target="../media/hdphoto1.wdp"/><Relationship Id="rId9" Type="http://schemas.openxmlformats.org/officeDocument/2006/relationships/image" Target="../media/image13.wmf"/><Relationship Id="rId14" Type="http://schemas.openxmlformats.org/officeDocument/2006/relationships/oleObject" Target="../embeddings/oleObject2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2808311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990099"/>
                </a:solidFill>
                <a:latin typeface="Arial" pitchFamily="34" charset="0"/>
                <a:cs typeface="Arial" pitchFamily="34" charset="0"/>
              </a:rPr>
              <a:t>ОГЭ. </a:t>
            </a:r>
            <a:br>
              <a:rPr lang="ru-RU" dirty="0" smtClean="0">
                <a:solidFill>
                  <a:srgbClr val="990099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990099"/>
                </a:solidFill>
                <a:latin typeface="Arial" pitchFamily="34" charset="0"/>
                <a:cs typeface="Arial" pitchFamily="34" charset="0"/>
              </a:rPr>
              <a:t>Геометрия на клетчатой бумаге. </a:t>
            </a:r>
            <a:br>
              <a:rPr lang="ru-RU" dirty="0" smtClean="0">
                <a:solidFill>
                  <a:srgbClr val="990099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990099"/>
                </a:solidFill>
                <a:latin typeface="Arial" pitchFamily="34" charset="0"/>
                <a:cs typeface="Arial" pitchFamily="34" charset="0"/>
              </a:rPr>
              <a:t>Площадь.</a:t>
            </a:r>
            <a:endParaRPr lang="ru-RU" dirty="0">
              <a:solidFill>
                <a:srgbClr val="99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068960"/>
            <a:ext cx="6400800" cy="1224136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Горбачёва Ольга Владимировна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МБОУ </a:t>
            </a:r>
            <a:r>
              <a:rPr lang="ru-RU" sz="2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Рудниковская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СОШ.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4437112"/>
            <a:ext cx="6984776" cy="2217066"/>
          </a:xfrm>
          <a:prstGeom prst="rect">
            <a:avLst/>
          </a:prstGeom>
        </p:spPr>
      </p:pic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919126" y="6064905"/>
            <a:ext cx="1115616" cy="764704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49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23528" y="2206674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680824" y="3929320"/>
            <a:ext cx="193164" cy="21602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684701" y="3078791"/>
            <a:ext cx="0" cy="107953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944217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Верно.</a:t>
            </a:r>
            <a:r>
              <a:rPr lang="en-US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Управляющая кнопка: далее 5">
            <a:hlinkClick r:id="rId5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6264188" y="3698227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012767"/>
              </p:ext>
            </p:extLst>
          </p:nvPr>
        </p:nvGraphicFramePr>
        <p:xfrm>
          <a:off x="469900" y="981075"/>
          <a:ext cx="3973513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2" name="Формула" r:id="rId6" imgW="1371600" imgH="393480" progId="Equation.3">
                  <p:embed/>
                </p:oleObj>
              </mc:Choice>
              <mc:Fallback>
                <p:oleObj name="Формула" r:id="rId6" imgW="1371600" imgH="393480" progId="Equation.3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900" y="981075"/>
                        <a:ext cx="3973513" cy="115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Прямая соединительная линия 7"/>
          <p:cNvCxnSpPr/>
          <p:nvPr/>
        </p:nvCxnSpPr>
        <p:spPr>
          <a:xfrm>
            <a:off x="611560" y="220305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211960" y="220305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491880" y="220305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851920" y="220305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771800" y="220305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131840" y="219943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051720" y="220305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411760" y="220305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331640" y="220305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691680" y="219943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971600" y="220305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23528" y="2347069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23528" y="4507309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23528" y="3787229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23528" y="4146685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23528" y="3427189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23528" y="3067149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323528" y="2707109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Равнобедренный треугольник 26"/>
          <p:cNvSpPr/>
          <p:nvPr/>
        </p:nvSpPr>
        <p:spPr>
          <a:xfrm>
            <a:off x="971600" y="3067149"/>
            <a:ext cx="2880320" cy="1079536"/>
          </a:xfrm>
          <a:prstGeom prst="triangle">
            <a:avLst>
              <a:gd name="adj" fmla="val 2593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8" name="Объект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3122301"/>
              </p:ext>
            </p:extLst>
          </p:nvPr>
        </p:nvGraphicFramePr>
        <p:xfrm>
          <a:off x="1707233" y="3325737"/>
          <a:ext cx="34448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3" name="Формула" r:id="rId8" imgW="126725" imgH="177415" progId="Equation.3">
                  <p:embed/>
                </p:oleObj>
              </mc:Choice>
              <mc:Fallback>
                <p:oleObj name="Формула" r:id="rId8" imgW="126725" imgH="177415" progId="Equation.3">
                  <p:embed/>
                  <p:pic>
                    <p:nvPicPr>
                      <p:cNvPr id="0" name="Объект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7233" y="3325737"/>
                        <a:ext cx="344487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Объект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649659"/>
              </p:ext>
            </p:extLst>
          </p:nvPr>
        </p:nvGraphicFramePr>
        <p:xfrm>
          <a:off x="2033095" y="4158327"/>
          <a:ext cx="344487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4" name="Формула" r:id="rId10" imgW="126835" imgH="139518" progId="Equation.3">
                  <p:embed/>
                </p:oleObj>
              </mc:Choice>
              <mc:Fallback>
                <p:oleObj name="Формула" r:id="rId10" imgW="126835" imgH="139518" progId="Equation.3">
                  <p:embed/>
                  <p:pic>
                    <p:nvPicPr>
                      <p:cNvPr id="0" name="Объект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3095" y="4158327"/>
                        <a:ext cx="344487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403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0667" y="-99392"/>
            <a:ext cx="7772400" cy="1844823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Arial" pitchFamily="34" charset="0"/>
                <a:cs typeface="Arial" pitchFamily="34" charset="0"/>
              </a:rPr>
              <a:t>4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На клетчатой бумаге с размером клетки  1 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ͯ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1 изображён треугольник. Найдите его площадь.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33056"/>
            <a:ext cx="1799992" cy="2521247"/>
          </a:xfrm>
          <a:prstGeom prst="rect">
            <a:avLst/>
          </a:prstGeom>
        </p:spPr>
      </p:pic>
      <p:sp>
        <p:nvSpPr>
          <p:cNvPr id="9" name="Овал 8">
            <a:hlinkClick r:id="rId5" action="ppaction://hlinksldjump"/>
          </p:cNvPr>
          <p:cNvSpPr/>
          <p:nvPr/>
        </p:nvSpPr>
        <p:spPr>
          <a:xfrm>
            <a:off x="544654" y="4663773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264188" y="3249847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>
            <a:hlinkClick r:id="rId6" action="ppaction://hlinksldjump"/>
          </p:cNvPr>
          <p:cNvSpPr/>
          <p:nvPr/>
        </p:nvSpPr>
        <p:spPr>
          <a:xfrm>
            <a:off x="2411760" y="4663773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123728" y="1848445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41176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01216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29208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65212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57200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932040" y="184120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85192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21196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13184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491880" y="184120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77180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123728" y="198884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2123728" y="414908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123728" y="342900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123728" y="3788456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2123728" y="306896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123728" y="270892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2123728" y="234888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Овал 35">
            <a:hlinkClick r:id="rId5" action="ppaction://hlinksldjump"/>
          </p:cNvPr>
          <p:cNvSpPr/>
          <p:nvPr/>
        </p:nvSpPr>
        <p:spPr>
          <a:xfrm>
            <a:off x="4247964" y="4663773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455876" y="4790512"/>
            <a:ext cx="75608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>
                <a:latin typeface="Arial" pitchFamily="34" charset="0"/>
                <a:cs typeface="Arial" pitchFamily="34" charset="0"/>
              </a:rPr>
              <a:t>8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245581" y="4790511"/>
            <a:ext cx="75608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16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462165" y="4790512"/>
            <a:ext cx="75608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2771800" y="3065339"/>
            <a:ext cx="2851823" cy="723117"/>
          </a:xfrm>
          <a:prstGeom prst="triangle">
            <a:avLst>
              <a:gd name="adj" fmla="val 12765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906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2348880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1343235" y="4069140"/>
            <a:ext cx="193164" cy="21602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" name="Прямая соединительная линия 25"/>
          <p:cNvCxnSpPr>
            <a:stCxn id="25" idx="0"/>
            <a:endCxn id="25" idx="3"/>
          </p:cNvCxnSpPr>
          <p:nvPr/>
        </p:nvCxnSpPr>
        <p:spPr>
          <a:xfrm>
            <a:off x="1335635" y="3565774"/>
            <a:ext cx="0" cy="72311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2304256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Верно.</a:t>
            </a:r>
            <a:r>
              <a:rPr lang="en-US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en-US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endParaRPr lang="ru-RU" sz="29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Управляющая кнопка: далее 5">
            <a:hlinkClick r:id="rId5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4956971"/>
              </p:ext>
            </p:extLst>
          </p:nvPr>
        </p:nvGraphicFramePr>
        <p:xfrm>
          <a:off x="561975" y="981075"/>
          <a:ext cx="3787775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4" name="Формула" r:id="rId6" imgW="1307880" imgH="393480" progId="Equation.3">
                  <p:embed/>
                </p:oleObj>
              </mc:Choice>
              <mc:Fallback>
                <p:oleObj name="Формула" r:id="rId6" imgW="1307880" imgH="393480" progId="Equation.3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975" y="981075"/>
                        <a:ext cx="3787775" cy="115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611560" y="2345259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211960" y="2345259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491880" y="2345259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851920" y="2345259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771800" y="2345259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131840" y="2341638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051720" y="2345259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411760" y="2345259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331640" y="2345259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691680" y="2341638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971600" y="2345259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23528" y="2489275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23528" y="4649515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23528" y="3929435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23528" y="4288891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23528" y="3569395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23528" y="3209355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23528" y="2849315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Равнобедренный треугольник 24"/>
          <p:cNvSpPr/>
          <p:nvPr/>
        </p:nvSpPr>
        <p:spPr>
          <a:xfrm>
            <a:off x="971600" y="3565774"/>
            <a:ext cx="2851823" cy="723117"/>
          </a:xfrm>
          <a:prstGeom prst="triangle">
            <a:avLst>
              <a:gd name="adj" fmla="val 12765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4158431"/>
              </p:ext>
            </p:extLst>
          </p:nvPr>
        </p:nvGraphicFramePr>
        <p:xfrm>
          <a:off x="2051720" y="4255250"/>
          <a:ext cx="344487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5" name="Формула" r:id="rId8" imgW="126835" imgH="139518" progId="Equation.3">
                  <p:embed/>
                </p:oleObj>
              </mc:Choice>
              <mc:Fallback>
                <p:oleObj name="Формула" r:id="rId8" imgW="126835" imgH="139518" progId="Equation.3">
                  <p:embed/>
                  <p:pic>
                    <p:nvPicPr>
                      <p:cNvPr id="0" name="Объект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4255250"/>
                        <a:ext cx="344487" cy="363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Объект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9409435"/>
              </p:ext>
            </p:extLst>
          </p:nvPr>
        </p:nvGraphicFramePr>
        <p:xfrm>
          <a:off x="1322858" y="3565774"/>
          <a:ext cx="34448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Формула" r:id="rId10" imgW="126725" imgH="177415" progId="Equation.3">
                  <p:embed/>
                </p:oleObj>
              </mc:Choice>
              <mc:Fallback>
                <p:oleObj name="Формула" r:id="rId10" imgW="126725" imgH="177415" progId="Equation.3">
                  <p:embed/>
                  <p:pic>
                    <p:nvPicPr>
                      <p:cNvPr id="0" name="Объект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2858" y="3565774"/>
                        <a:ext cx="344487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382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>
            <a:off x="4573714" y="2928565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5593421" y="4145459"/>
            <a:ext cx="2508685" cy="723117"/>
          </a:xfrm>
          <a:prstGeom prst="rect">
            <a:avLst/>
          </a:prstGeom>
          <a:solidFill>
            <a:srgbClr val="33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221786" y="4145459"/>
            <a:ext cx="360040" cy="723117"/>
          </a:xfrm>
          <a:prstGeom prst="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2448271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Неверно.</a:t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алее 6">
            <a:hlinkClick r:id="rId5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Управляющая кнопка: назад 3">
            <a:hlinkClick r:id="" action="ppaction://hlinkshowjump?jump=lastslideviewed" highlightClick="1"/>
          </p:cNvPr>
          <p:cNvSpPr/>
          <p:nvPr/>
        </p:nvSpPr>
        <p:spPr>
          <a:xfrm>
            <a:off x="4932040" y="5445224"/>
            <a:ext cx="1440160" cy="792088"/>
          </a:xfrm>
          <a:prstGeom prst="actionButtonBackPrevious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6753781"/>
              </p:ext>
            </p:extLst>
          </p:nvPr>
        </p:nvGraphicFramePr>
        <p:xfrm>
          <a:off x="536575" y="836613"/>
          <a:ext cx="1582738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3" name="Формула" r:id="rId6" imgW="545760" imgH="393480" progId="Equation.3">
                  <p:embed/>
                </p:oleObj>
              </mc:Choice>
              <mc:Fallback>
                <p:oleObj name="Формула" r:id="rId6" imgW="545760" imgH="393480" progId="Equation.3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836613"/>
                        <a:ext cx="1582738" cy="115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573714" y="264269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593421" y="1984529"/>
            <a:ext cx="193164" cy="21602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>
            <a:stCxn id="28" idx="0"/>
            <a:endCxn id="28" idx="3"/>
          </p:cNvCxnSpPr>
          <p:nvPr/>
        </p:nvCxnSpPr>
        <p:spPr>
          <a:xfrm>
            <a:off x="5585821" y="1481163"/>
            <a:ext cx="0" cy="72311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861746" y="260648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8462146" y="260648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7742066" y="260648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8102106" y="260648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7021986" y="260648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7382026" y="257027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301906" y="260648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6661946" y="260648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581826" y="260648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941866" y="257027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5221786" y="260648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573714" y="404664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573714" y="2564904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573714" y="1844824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573714" y="220428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573714" y="1484784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573714" y="1124744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4573714" y="764704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Равнобедренный треугольник 27"/>
          <p:cNvSpPr/>
          <p:nvPr/>
        </p:nvSpPr>
        <p:spPr>
          <a:xfrm>
            <a:off x="5221786" y="1481163"/>
            <a:ext cx="2851823" cy="723117"/>
          </a:xfrm>
          <a:prstGeom prst="triangle">
            <a:avLst>
              <a:gd name="adj" fmla="val 12765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9" name="Объект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6621446"/>
              </p:ext>
            </p:extLst>
          </p:nvPr>
        </p:nvGraphicFramePr>
        <p:xfrm>
          <a:off x="6301906" y="2170639"/>
          <a:ext cx="344487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4" name="Формула" r:id="rId8" imgW="126835" imgH="139518" progId="Equation.3">
                  <p:embed/>
                </p:oleObj>
              </mc:Choice>
              <mc:Fallback>
                <p:oleObj name="Формула" r:id="rId8" imgW="126835" imgH="1395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1906" y="2170639"/>
                        <a:ext cx="344487" cy="363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Объект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7032525"/>
              </p:ext>
            </p:extLst>
          </p:nvPr>
        </p:nvGraphicFramePr>
        <p:xfrm>
          <a:off x="5573044" y="1481163"/>
          <a:ext cx="34448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5" name="Формула" r:id="rId10" imgW="126725" imgH="177415" progId="Equation.3">
                  <p:embed/>
                </p:oleObj>
              </mc:Choice>
              <mc:Fallback>
                <p:oleObj name="Формула" r:id="rId10" imgW="126725" imgH="17741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3044" y="1481163"/>
                        <a:ext cx="344487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1475656" y="2547969"/>
            <a:ext cx="136815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или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4861746" y="292494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8462146" y="292494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7742066" y="292494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8102106" y="292494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7021986" y="292494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7382026" y="292132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6301906" y="292494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6661946" y="292494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5581826" y="292494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5941866" y="292132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5221786" y="292494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4573714" y="306896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4573714" y="522920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4573714" y="450912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4573714" y="4868576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4573714" y="414908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4573714" y="378904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4573714" y="342900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Равнобедренный треугольник 50"/>
          <p:cNvSpPr/>
          <p:nvPr/>
        </p:nvSpPr>
        <p:spPr>
          <a:xfrm>
            <a:off x="5221786" y="4145459"/>
            <a:ext cx="2851823" cy="723117"/>
          </a:xfrm>
          <a:prstGeom prst="triangle">
            <a:avLst>
              <a:gd name="adj" fmla="val 12765"/>
            </a:avLst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3" name="Объект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3674803"/>
              </p:ext>
            </p:extLst>
          </p:nvPr>
        </p:nvGraphicFramePr>
        <p:xfrm>
          <a:off x="250825" y="3263900"/>
          <a:ext cx="3003550" cy="207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6" name="Формула" r:id="rId12" imgW="1054100" imgH="635000" progId="Equation.3">
                  <p:embed/>
                </p:oleObj>
              </mc:Choice>
              <mc:Fallback>
                <p:oleObj name="Формула" r:id="rId12" imgW="1054100" imgH="635000" progId="Equation.3">
                  <p:embed/>
                  <p:pic>
                    <p:nvPicPr>
                      <p:cNvPr id="0" name="Объект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3263900"/>
                        <a:ext cx="3003550" cy="207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Объект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8978869"/>
              </p:ext>
            </p:extLst>
          </p:nvPr>
        </p:nvGraphicFramePr>
        <p:xfrm>
          <a:off x="4891691" y="4325248"/>
          <a:ext cx="342900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7" name="Формула" r:id="rId14" imgW="126835" imgH="139518" progId="Equation.3">
                  <p:embed/>
                </p:oleObj>
              </mc:Choice>
              <mc:Fallback>
                <p:oleObj name="Формула" r:id="rId14" imgW="126835" imgH="139518" progId="Equation.3">
                  <p:embed/>
                  <p:pic>
                    <p:nvPicPr>
                      <p:cNvPr id="0" name="Объект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1691" y="4325248"/>
                        <a:ext cx="342900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Объект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2473488"/>
              </p:ext>
            </p:extLst>
          </p:nvPr>
        </p:nvGraphicFramePr>
        <p:xfrm>
          <a:off x="5299424" y="3557265"/>
          <a:ext cx="3429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8" name="Формула" r:id="rId15" imgW="126725" imgH="177415" progId="Equation.3">
                  <p:embed/>
                </p:oleObj>
              </mc:Choice>
              <mc:Fallback>
                <p:oleObj name="Формула" r:id="rId15" imgW="126725" imgH="177415" progId="Equation.3">
                  <p:embed/>
                  <p:pic>
                    <p:nvPicPr>
                      <p:cNvPr id="0" name="Объект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9424" y="3557265"/>
                        <a:ext cx="34290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Объект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9317808"/>
              </p:ext>
            </p:extLst>
          </p:nvPr>
        </p:nvGraphicFramePr>
        <p:xfrm>
          <a:off x="6661946" y="3633698"/>
          <a:ext cx="360363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9" name="Формула" r:id="rId17" imgW="114201" imgH="139579" progId="Equation.3">
                  <p:embed/>
                </p:oleObj>
              </mc:Choice>
              <mc:Fallback>
                <p:oleObj name="Формула" r:id="rId17" imgW="114201" imgH="139579" progId="Equation.3">
                  <p:embed/>
                  <p:pic>
                    <p:nvPicPr>
                      <p:cNvPr id="0" name="Объект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1946" y="3633698"/>
                        <a:ext cx="360363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7" name="Прямая со стрелкой 56"/>
          <p:cNvCxnSpPr/>
          <p:nvPr/>
        </p:nvCxnSpPr>
        <p:spPr>
          <a:xfrm>
            <a:off x="5210175" y="4005064"/>
            <a:ext cx="383246" cy="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>
            <a:off x="5593421" y="4005064"/>
            <a:ext cx="2506971" cy="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012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0667" y="-99392"/>
            <a:ext cx="7772400" cy="1844823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5. На клетчатой бумаге с размером клетки  1 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ͯ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1 изображена трапеция. Найдите её площадь.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33056"/>
            <a:ext cx="1799992" cy="2521247"/>
          </a:xfrm>
          <a:prstGeom prst="rect">
            <a:avLst/>
          </a:prstGeom>
        </p:spPr>
      </p:pic>
      <p:sp>
        <p:nvSpPr>
          <p:cNvPr id="9" name="Овал 8">
            <a:hlinkClick r:id="rId5" action="ppaction://hlinksldjump"/>
          </p:cNvPr>
          <p:cNvSpPr/>
          <p:nvPr/>
        </p:nvSpPr>
        <p:spPr>
          <a:xfrm>
            <a:off x="544654" y="4663773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264188" y="3249847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>
            <a:hlinkClick r:id="rId5" action="ppaction://hlinksldjump"/>
          </p:cNvPr>
          <p:cNvSpPr/>
          <p:nvPr/>
        </p:nvSpPr>
        <p:spPr>
          <a:xfrm>
            <a:off x="2411760" y="4663773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123728" y="1841203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41176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01216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29208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65212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57200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932040" y="184120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85192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21196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13184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491880" y="184120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77180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123728" y="198884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2123728" y="414908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123728" y="342900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123728" y="3788456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2123728" y="306896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123728" y="270892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2123728" y="234888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Овал 35">
            <a:hlinkClick r:id="rId6" action="ppaction://hlinksldjump"/>
          </p:cNvPr>
          <p:cNvSpPr/>
          <p:nvPr/>
        </p:nvSpPr>
        <p:spPr>
          <a:xfrm>
            <a:off x="4247964" y="4663773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292080" y="4790513"/>
            <a:ext cx="972108" cy="538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16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500550" y="4790511"/>
            <a:ext cx="74741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20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511660" y="4790512"/>
            <a:ext cx="9001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3" name="Трапеция 2"/>
          <p:cNvSpPr/>
          <p:nvPr/>
        </p:nvSpPr>
        <p:spPr>
          <a:xfrm>
            <a:off x="3131840" y="2348880"/>
            <a:ext cx="1800200" cy="1439576"/>
          </a:xfrm>
          <a:prstGeom prst="trapezoid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1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9587" y="2951736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697739" y="4634278"/>
            <a:ext cx="193164" cy="21602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1697739" y="3434431"/>
            <a:ext cx="0" cy="14395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2952329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Верно.</a:t>
            </a:r>
            <a:r>
              <a:rPr lang="en-US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endParaRPr lang="ru-RU" sz="29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Управляющая кнопка: далее 5">
            <a:hlinkClick r:id="rId5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1945380"/>
              </p:ext>
            </p:extLst>
          </p:nvPr>
        </p:nvGraphicFramePr>
        <p:xfrm>
          <a:off x="366713" y="1412875"/>
          <a:ext cx="4808537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4" name="Формула" r:id="rId6" imgW="1574640" imgH="393480" progId="Equation.3">
                  <p:embed/>
                </p:oleObj>
              </mc:Choice>
              <mc:Fallback>
                <p:oleObj name="Формула" r:id="rId6" imgW="1574640" imgH="393480" progId="Equation.3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713" y="1412875"/>
                        <a:ext cx="4808537" cy="1349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617619" y="293037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218019" y="293037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497939" y="293037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857979" y="293037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777859" y="293037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137899" y="292675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057779" y="293037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417819" y="293037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337699" y="293037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697739" y="292675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977659" y="293037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29587" y="3074391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29587" y="5234631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29587" y="4514551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29587" y="4874007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29587" y="4154511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29587" y="3794471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29587" y="3434431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Трапеция 24"/>
          <p:cNvSpPr/>
          <p:nvPr/>
        </p:nvSpPr>
        <p:spPr>
          <a:xfrm>
            <a:off x="1337699" y="3434431"/>
            <a:ext cx="1800200" cy="1439576"/>
          </a:xfrm>
          <a:prstGeom prst="trapezoid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8244110"/>
              </p:ext>
            </p:extLst>
          </p:nvPr>
        </p:nvGraphicFramePr>
        <p:xfrm>
          <a:off x="2140099" y="3074391"/>
          <a:ext cx="28733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5" name="Формула" r:id="rId8" imgW="126720" imgH="177480" progId="Equation.3">
                  <p:embed/>
                </p:oleObj>
              </mc:Choice>
              <mc:Fallback>
                <p:oleObj name="Формула" r:id="rId8" imgW="126720" imgH="177480" progId="Equation.3">
                  <p:embed/>
                  <p:pic>
                    <p:nvPicPr>
                      <p:cNvPr id="0" name="Объект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0099" y="3074391"/>
                        <a:ext cx="287337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Объект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7640764"/>
              </p:ext>
            </p:extLst>
          </p:nvPr>
        </p:nvGraphicFramePr>
        <p:xfrm>
          <a:off x="2060888" y="4850303"/>
          <a:ext cx="344488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6" name="Формула" r:id="rId10" imgW="126835" imgH="139518" progId="Equation.3">
                  <p:embed/>
                </p:oleObj>
              </mc:Choice>
              <mc:Fallback>
                <p:oleObj name="Формула" r:id="rId10" imgW="126835" imgH="139518" progId="Equation.3">
                  <p:embed/>
                  <p:pic>
                    <p:nvPicPr>
                      <p:cNvPr id="0" name="Объект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0888" y="4850303"/>
                        <a:ext cx="344488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Объект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0399072"/>
              </p:ext>
            </p:extLst>
          </p:nvPr>
        </p:nvGraphicFramePr>
        <p:xfrm>
          <a:off x="1697739" y="3993851"/>
          <a:ext cx="3444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7" name="Формула" r:id="rId12" imgW="126725" imgH="177415" progId="Equation.3">
                  <p:embed/>
                </p:oleObj>
              </mc:Choice>
              <mc:Fallback>
                <p:oleObj name="Формула" r:id="rId12" imgW="126725" imgH="177415" progId="Equation.3">
                  <p:embed/>
                  <p:pic>
                    <p:nvPicPr>
                      <p:cNvPr id="0" name="Объект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7739" y="3993851"/>
                        <a:ext cx="3444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6007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рямоугольник 34"/>
          <p:cNvSpPr/>
          <p:nvPr/>
        </p:nvSpPr>
        <p:spPr>
          <a:xfrm>
            <a:off x="4510824" y="2921323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959096" y="3429000"/>
            <a:ext cx="360040" cy="1439576"/>
          </a:xfrm>
          <a:prstGeom prst="rect">
            <a:avLst/>
          </a:prstGeom>
          <a:solidFill>
            <a:srgbClr val="33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518936" y="3429000"/>
            <a:ext cx="360040" cy="1439576"/>
          </a:xfrm>
          <a:prstGeom prst="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4664" y="-279412"/>
            <a:ext cx="7702624" cy="4536504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Неверно.</a:t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алее 6">
            <a:hlinkClick r:id="rId5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6235100" y="3969343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Управляющая кнопка: назад 48">
            <a:hlinkClick r:id="" action="ppaction://hlinkshowjump?jump=lastslideviewed" highlightClick="1"/>
          </p:cNvPr>
          <p:cNvSpPr/>
          <p:nvPr/>
        </p:nvSpPr>
        <p:spPr>
          <a:xfrm>
            <a:off x="4932040" y="5445224"/>
            <a:ext cx="1440160" cy="792088"/>
          </a:xfrm>
          <a:prstGeom prst="actionButtonBackPrevious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6378591"/>
              </p:ext>
            </p:extLst>
          </p:nvPr>
        </p:nvGraphicFramePr>
        <p:xfrm>
          <a:off x="468313" y="1204913"/>
          <a:ext cx="2327275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3" name="Формула" r:id="rId6" imgW="761760" imgH="393480" progId="Equation.3">
                  <p:embed/>
                </p:oleObj>
              </mc:Choice>
              <mc:Fallback>
                <p:oleObj name="Формула" r:id="rId6" imgW="761760" imgH="393480" progId="Equation.3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204913"/>
                        <a:ext cx="2327275" cy="1349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4463988" y="332656"/>
            <a:ext cx="4248472" cy="248461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832140" y="2063884"/>
            <a:ext cx="193164" cy="21602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832140" y="840333"/>
            <a:ext cx="0" cy="14395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752020" y="336277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8352420" y="336277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7632340" y="336277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7992380" y="336277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6912260" y="336277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7272300" y="33265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6192180" y="336277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552220" y="336277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472100" y="336277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5832140" y="33265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5112060" y="336277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463988" y="480293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463988" y="2640533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463988" y="1920453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463988" y="2279909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4463988" y="1560413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4463988" y="1200373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4463988" y="840333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Трапеция 29"/>
          <p:cNvSpPr/>
          <p:nvPr/>
        </p:nvSpPr>
        <p:spPr>
          <a:xfrm>
            <a:off x="5472100" y="840333"/>
            <a:ext cx="1800200" cy="1439576"/>
          </a:xfrm>
          <a:prstGeom prst="trapezoid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1" name="Объект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5449381"/>
              </p:ext>
            </p:extLst>
          </p:nvPr>
        </p:nvGraphicFramePr>
        <p:xfrm>
          <a:off x="6274500" y="480293"/>
          <a:ext cx="28733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4" name="Формула" r:id="rId8" imgW="126720" imgH="177480" progId="Equation.3">
                  <p:embed/>
                </p:oleObj>
              </mc:Choice>
              <mc:Fallback>
                <p:oleObj name="Формула" r:id="rId8" imgW="1267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4500" y="480293"/>
                        <a:ext cx="287337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Объект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0966351"/>
              </p:ext>
            </p:extLst>
          </p:nvPr>
        </p:nvGraphicFramePr>
        <p:xfrm>
          <a:off x="6195289" y="2256205"/>
          <a:ext cx="344488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5" name="Формула" r:id="rId10" imgW="126835" imgH="139518" progId="Equation.3">
                  <p:embed/>
                </p:oleObj>
              </mc:Choice>
              <mc:Fallback>
                <p:oleObj name="Формула" r:id="rId10" imgW="126835" imgH="1395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5289" y="2256205"/>
                        <a:ext cx="344488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Объект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9716795"/>
              </p:ext>
            </p:extLst>
          </p:nvPr>
        </p:nvGraphicFramePr>
        <p:xfrm>
          <a:off x="5832140" y="1399753"/>
          <a:ext cx="3444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6" name="Формула" r:id="rId12" imgW="126725" imgH="177415" progId="Equation.3">
                  <p:embed/>
                </p:oleObj>
              </mc:Choice>
              <mc:Fallback>
                <p:oleObj name="Формула" r:id="rId12" imgW="126725" imgH="17741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2140" y="1399753"/>
                        <a:ext cx="3444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1475656" y="2817273"/>
            <a:ext cx="136815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или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4798856" y="292494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8399256" y="292494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7679176" y="292494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8039216" y="292494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6959096" y="292494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7319136" y="292132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6239016" y="292494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6599056" y="292494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5518936" y="292494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5878976" y="292132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5158896" y="292494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4510824" y="306896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4510824" y="522920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4510824" y="450912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4510824" y="4868576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4510824" y="414908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4510824" y="378904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4510824" y="342900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Трапеция 54"/>
          <p:cNvSpPr/>
          <p:nvPr/>
        </p:nvSpPr>
        <p:spPr>
          <a:xfrm>
            <a:off x="5518936" y="3429000"/>
            <a:ext cx="1800200" cy="1439576"/>
          </a:xfrm>
          <a:prstGeom prst="trapezoid">
            <a:avLst/>
          </a:prstGeom>
          <a:solidFill>
            <a:srgbClr val="FFC000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>
            <a:off x="5878976" y="3429000"/>
            <a:ext cx="0" cy="143957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6958382" y="3423860"/>
            <a:ext cx="0" cy="143957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1265164"/>
              </p:ext>
            </p:extLst>
          </p:nvPr>
        </p:nvGraphicFramePr>
        <p:xfrm>
          <a:off x="22961" y="3474070"/>
          <a:ext cx="4487863" cy="207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7" name="Формула" r:id="rId14" imgW="1574640" imgH="634680" progId="Equation.3">
                  <p:embed/>
                </p:oleObj>
              </mc:Choice>
              <mc:Fallback>
                <p:oleObj name="Формула" r:id="rId14" imgW="1574640" imgH="634680" progId="Equation.3">
                  <p:embed/>
                  <p:pic>
                    <p:nvPicPr>
                      <p:cNvPr id="0" name="Объект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61" y="3474070"/>
                        <a:ext cx="4487863" cy="207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Объект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1729192"/>
              </p:ext>
            </p:extLst>
          </p:nvPr>
        </p:nvGraphicFramePr>
        <p:xfrm>
          <a:off x="5129200" y="3826978"/>
          <a:ext cx="342900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8" name="Формула" r:id="rId16" imgW="126835" imgH="139518" progId="Equation.3">
                  <p:embed/>
                </p:oleObj>
              </mc:Choice>
              <mc:Fallback>
                <p:oleObj name="Формула" r:id="rId16" imgW="126835" imgH="139518" progId="Equation.3">
                  <p:embed/>
                  <p:pic>
                    <p:nvPicPr>
                      <p:cNvPr id="0" name="Объект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9200" y="3826978"/>
                        <a:ext cx="342900" cy="363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Объект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7566264"/>
              </p:ext>
            </p:extLst>
          </p:nvPr>
        </p:nvGraphicFramePr>
        <p:xfrm>
          <a:off x="5547679" y="2949406"/>
          <a:ext cx="3429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9" name="Формула" r:id="rId17" imgW="126725" imgH="177415" progId="Equation.3">
                  <p:embed/>
                </p:oleObj>
              </mc:Choice>
              <mc:Fallback>
                <p:oleObj name="Формула" r:id="rId17" imgW="126725" imgH="177415" progId="Equation.3">
                  <p:embed/>
                  <p:pic>
                    <p:nvPicPr>
                      <p:cNvPr id="0" name="Объект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7679" y="2949406"/>
                        <a:ext cx="34290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Объект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1838444"/>
              </p:ext>
            </p:extLst>
          </p:nvPr>
        </p:nvGraphicFramePr>
        <p:xfrm>
          <a:off x="6249031" y="2999998"/>
          <a:ext cx="360362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0" name="Формула" r:id="rId19" imgW="114201" imgH="139579" progId="Equation.3">
                  <p:embed/>
                </p:oleObj>
              </mc:Choice>
              <mc:Fallback>
                <p:oleObj name="Формула" r:id="rId19" imgW="114201" imgH="139579" progId="Equation.3">
                  <p:embed/>
                  <p:pic>
                    <p:nvPicPr>
                      <p:cNvPr id="0" name="Объект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9031" y="2999998"/>
                        <a:ext cx="360362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1" name="Прямая со стрелкой 60"/>
          <p:cNvCxnSpPr/>
          <p:nvPr/>
        </p:nvCxnSpPr>
        <p:spPr>
          <a:xfrm>
            <a:off x="5507333" y="3349385"/>
            <a:ext cx="383246" cy="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>
            <a:off x="6951381" y="3342888"/>
            <a:ext cx="383246" cy="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>
            <a:off x="5832140" y="3342888"/>
            <a:ext cx="1119241" cy="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6" name="Объект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8157084"/>
              </p:ext>
            </p:extLst>
          </p:nvPr>
        </p:nvGraphicFramePr>
        <p:xfrm>
          <a:off x="6998424" y="2924944"/>
          <a:ext cx="376238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1" name="Формула" r:id="rId21" imgW="139680" imgH="177480" progId="Equation.3">
                  <p:embed/>
                </p:oleObj>
              </mc:Choice>
              <mc:Fallback>
                <p:oleObj name="Формула" r:id="rId21" imgW="139680" imgH="177480" progId="Equation.3">
                  <p:embed/>
                  <p:pic>
                    <p:nvPicPr>
                      <p:cNvPr id="0" name="Объект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98424" y="2924944"/>
                        <a:ext cx="376238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489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0667" y="-99392"/>
            <a:ext cx="7772400" cy="1844823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Arial" pitchFamily="34" charset="0"/>
                <a:cs typeface="Arial" pitchFamily="34" charset="0"/>
              </a:rPr>
              <a:t>6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На клетчатой бумаге с размером клетки  1 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ͯ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1 изображена трапеция. Найдите её площадь.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33056"/>
            <a:ext cx="1799992" cy="2521247"/>
          </a:xfrm>
          <a:prstGeom prst="rect">
            <a:avLst/>
          </a:prstGeom>
        </p:spPr>
      </p:pic>
      <p:sp>
        <p:nvSpPr>
          <p:cNvPr id="9" name="Овал 8">
            <a:hlinkClick r:id="rId5" action="ppaction://hlinksldjump"/>
          </p:cNvPr>
          <p:cNvSpPr/>
          <p:nvPr/>
        </p:nvSpPr>
        <p:spPr>
          <a:xfrm>
            <a:off x="544654" y="4663773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>
            <a:hlinkClick r:id="rId6" action="ppaction://hlinksldjump"/>
          </p:cNvPr>
          <p:cNvSpPr/>
          <p:nvPr/>
        </p:nvSpPr>
        <p:spPr>
          <a:xfrm>
            <a:off x="2411760" y="4663773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123728" y="1848445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41176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01216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29208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65212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57200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932040" y="184120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85192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21196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13184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491880" y="184120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77180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123728" y="198884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2123728" y="414908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123728" y="342900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123728" y="3788456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2123728" y="306896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123728" y="270892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2123728" y="234888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Овал 35">
            <a:hlinkClick r:id="rId6" action="ppaction://hlinksldjump"/>
          </p:cNvPr>
          <p:cNvSpPr/>
          <p:nvPr/>
        </p:nvSpPr>
        <p:spPr>
          <a:xfrm>
            <a:off x="4247964" y="4663773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438207" y="4790512"/>
            <a:ext cx="829537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10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148064" y="4790509"/>
            <a:ext cx="864096" cy="5386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14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Трапеция 4"/>
          <p:cNvSpPr/>
          <p:nvPr/>
        </p:nvSpPr>
        <p:spPr>
          <a:xfrm>
            <a:off x="2771800" y="3080087"/>
            <a:ext cx="2520280" cy="708369"/>
          </a:xfrm>
          <a:custGeom>
            <a:avLst/>
            <a:gdLst>
              <a:gd name="connsiteX0" fmla="*/ 0 w 2520280"/>
              <a:gd name="connsiteY0" fmla="*/ 723117 h 723117"/>
              <a:gd name="connsiteX1" fmla="*/ 359100 w 2520280"/>
              <a:gd name="connsiteY1" fmla="*/ 0 h 723117"/>
              <a:gd name="connsiteX2" fmla="*/ 2161180 w 2520280"/>
              <a:gd name="connsiteY2" fmla="*/ 0 h 723117"/>
              <a:gd name="connsiteX3" fmla="*/ 2520280 w 2520280"/>
              <a:gd name="connsiteY3" fmla="*/ 723117 h 723117"/>
              <a:gd name="connsiteX4" fmla="*/ 0 w 2520280"/>
              <a:gd name="connsiteY4" fmla="*/ 723117 h 723117"/>
              <a:gd name="connsiteX0" fmla="*/ 0 w 2520280"/>
              <a:gd name="connsiteY0" fmla="*/ 723117 h 723117"/>
              <a:gd name="connsiteX1" fmla="*/ 359100 w 2520280"/>
              <a:gd name="connsiteY1" fmla="*/ 0 h 723117"/>
              <a:gd name="connsiteX2" fmla="*/ 1807218 w 2520280"/>
              <a:gd name="connsiteY2" fmla="*/ 0 h 723117"/>
              <a:gd name="connsiteX3" fmla="*/ 2520280 w 2520280"/>
              <a:gd name="connsiteY3" fmla="*/ 723117 h 723117"/>
              <a:gd name="connsiteX4" fmla="*/ 0 w 2520280"/>
              <a:gd name="connsiteY4" fmla="*/ 723117 h 723117"/>
              <a:gd name="connsiteX0" fmla="*/ 0 w 2520280"/>
              <a:gd name="connsiteY0" fmla="*/ 723117 h 723117"/>
              <a:gd name="connsiteX1" fmla="*/ 359100 w 2520280"/>
              <a:gd name="connsiteY1" fmla="*/ 0 h 723117"/>
              <a:gd name="connsiteX2" fmla="*/ 1438509 w 2520280"/>
              <a:gd name="connsiteY2" fmla="*/ 14749 h 723117"/>
              <a:gd name="connsiteX3" fmla="*/ 2520280 w 2520280"/>
              <a:gd name="connsiteY3" fmla="*/ 723117 h 723117"/>
              <a:gd name="connsiteX4" fmla="*/ 0 w 2520280"/>
              <a:gd name="connsiteY4" fmla="*/ 723117 h 723117"/>
              <a:gd name="connsiteX0" fmla="*/ 0 w 2520280"/>
              <a:gd name="connsiteY0" fmla="*/ 737865 h 737865"/>
              <a:gd name="connsiteX1" fmla="*/ 359100 w 2520280"/>
              <a:gd name="connsiteY1" fmla="*/ 14748 h 737865"/>
              <a:gd name="connsiteX2" fmla="*/ 1438509 w 2520280"/>
              <a:gd name="connsiteY2" fmla="*/ 0 h 737865"/>
              <a:gd name="connsiteX3" fmla="*/ 2520280 w 2520280"/>
              <a:gd name="connsiteY3" fmla="*/ 737865 h 737865"/>
              <a:gd name="connsiteX4" fmla="*/ 0 w 2520280"/>
              <a:gd name="connsiteY4" fmla="*/ 737865 h 737865"/>
              <a:gd name="connsiteX0" fmla="*/ 0 w 2520280"/>
              <a:gd name="connsiteY0" fmla="*/ 723117 h 723117"/>
              <a:gd name="connsiteX1" fmla="*/ 359100 w 2520280"/>
              <a:gd name="connsiteY1" fmla="*/ 0 h 723117"/>
              <a:gd name="connsiteX2" fmla="*/ 1438509 w 2520280"/>
              <a:gd name="connsiteY2" fmla="*/ 14749 h 723117"/>
              <a:gd name="connsiteX3" fmla="*/ 2520280 w 2520280"/>
              <a:gd name="connsiteY3" fmla="*/ 723117 h 723117"/>
              <a:gd name="connsiteX4" fmla="*/ 0 w 2520280"/>
              <a:gd name="connsiteY4" fmla="*/ 723117 h 723117"/>
              <a:gd name="connsiteX0" fmla="*/ 0 w 2520280"/>
              <a:gd name="connsiteY0" fmla="*/ 708369 h 708369"/>
              <a:gd name="connsiteX1" fmla="*/ 359100 w 2520280"/>
              <a:gd name="connsiteY1" fmla="*/ 0 h 708369"/>
              <a:gd name="connsiteX2" fmla="*/ 1438509 w 2520280"/>
              <a:gd name="connsiteY2" fmla="*/ 1 h 708369"/>
              <a:gd name="connsiteX3" fmla="*/ 2520280 w 2520280"/>
              <a:gd name="connsiteY3" fmla="*/ 708369 h 708369"/>
              <a:gd name="connsiteX4" fmla="*/ 0 w 2520280"/>
              <a:gd name="connsiteY4" fmla="*/ 708369 h 708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20280" h="708369">
                <a:moveTo>
                  <a:pt x="0" y="708369"/>
                </a:moveTo>
                <a:lnTo>
                  <a:pt x="359100" y="0"/>
                </a:lnTo>
                <a:lnTo>
                  <a:pt x="1438509" y="1"/>
                </a:lnTo>
                <a:lnTo>
                  <a:pt x="2520280" y="708369"/>
                </a:lnTo>
                <a:lnTo>
                  <a:pt x="0" y="708369"/>
                </a:lnTo>
                <a:close/>
              </a:path>
            </a:pathLst>
          </a:cu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3382423" y="4790512"/>
            <a:ext cx="829537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5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31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3101486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410109" y="4808994"/>
            <a:ext cx="193164" cy="21602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8" name="Прямая соединительная линия 27"/>
          <p:cNvCxnSpPr>
            <a:stCxn id="25" idx="2"/>
          </p:cNvCxnSpPr>
          <p:nvPr/>
        </p:nvCxnSpPr>
        <p:spPr>
          <a:xfrm>
            <a:off x="2410109" y="4333129"/>
            <a:ext cx="1651" cy="70836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2520280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Верно.</a:t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endParaRPr lang="ru-RU" sz="29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Управляющая кнопка: далее 5">
            <a:hlinkClick r:id="rId5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8657815"/>
              </p:ext>
            </p:extLst>
          </p:nvPr>
        </p:nvGraphicFramePr>
        <p:xfrm>
          <a:off x="251520" y="1412776"/>
          <a:ext cx="5040560" cy="13489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5" name="Формула" r:id="rId6" imgW="1650960" imgH="393480" progId="Equation.3">
                  <p:embed/>
                </p:oleObj>
              </mc:Choice>
              <mc:Fallback>
                <p:oleObj name="Формула" r:id="rId6" imgW="165096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51520" y="1412776"/>
                        <a:ext cx="5040560" cy="13489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611560" y="309786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211960" y="309786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491880" y="309786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851920" y="309786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771800" y="309786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131840" y="309424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051720" y="309786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411760" y="309786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331640" y="309786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691680" y="309424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971600" y="309786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23528" y="3241881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23528" y="5402121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23528" y="4682041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23528" y="5041497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23528" y="4322001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23528" y="3961961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23528" y="3601921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Трапеция 4"/>
          <p:cNvSpPr/>
          <p:nvPr/>
        </p:nvSpPr>
        <p:spPr>
          <a:xfrm>
            <a:off x="971600" y="4333128"/>
            <a:ext cx="2520280" cy="708369"/>
          </a:xfrm>
          <a:custGeom>
            <a:avLst/>
            <a:gdLst>
              <a:gd name="connsiteX0" fmla="*/ 0 w 2520280"/>
              <a:gd name="connsiteY0" fmla="*/ 723117 h 723117"/>
              <a:gd name="connsiteX1" fmla="*/ 359100 w 2520280"/>
              <a:gd name="connsiteY1" fmla="*/ 0 h 723117"/>
              <a:gd name="connsiteX2" fmla="*/ 2161180 w 2520280"/>
              <a:gd name="connsiteY2" fmla="*/ 0 h 723117"/>
              <a:gd name="connsiteX3" fmla="*/ 2520280 w 2520280"/>
              <a:gd name="connsiteY3" fmla="*/ 723117 h 723117"/>
              <a:gd name="connsiteX4" fmla="*/ 0 w 2520280"/>
              <a:gd name="connsiteY4" fmla="*/ 723117 h 723117"/>
              <a:gd name="connsiteX0" fmla="*/ 0 w 2520280"/>
              <a:gd name="connsiteY0" fmla="*/ 723117 h 723117"/>
              <a:gd name="connsiteX1" fmla="*/ 359100 w 2520280"/>
              <a:gd name="connsiteY1" fmla="*/ 0 h 723117"/>
              <a:gd name="connsiteX2" fmla="*/ 1807218 w 2520280"/>
              <a:gd name="connsiteY2" fmla="*/ 0 h 723117"/>
              <a:gd name="connsiteX3" fmla="*/ 2520280 w 2520280"/>
              <a:gd name="connsiteY3" fmla="*/ 723117 h 723117"/>
              <a:gd name="connsiteX4" fmla="*/ 0 w 2520280"/>
              <a:gd name="connsiteY4" fmla="*/ 723117 h 723117"/>
              <a:gd name="connsiteX0" fmla="*/ 0 w 2520280"/>
              <a:gd name="connsiteY0" fmla="*/ 723117 h 723117"/>
              <a:gd name="connsiteX1" fmla="*/ 359100 w 2520280"/>
              <a:gd name="connsiteY1" fmla="*/ 0 h 723117"/>
              <a:gd name="connsiteX2" fmla="*/ 1438509 w 2520280"/>
              <a:gd name="connsiteY2" fmla="*/ 14749 h 723117"/>
              <a:gd name="connsiteX3" fmla="*/ 2520280 w 2520280"/>
              <a:gd name="connsiteY3" fmla="*/ 723117 h 723117"/>
              <a:gd name="connsiteX4" fmla="*/ 0 w 2520280"/>
              <a:gd name="connsiteY4" fmla="*/ 723117 h 723117"/>
              <a:gd name="connsiteX0" fmla="*/ 0 w 2520280"/>
              <a:gd name="connsiteY0" fmla="*/ 737865 h 737865"/>
              <a:gd name="connsiteX1" fmla="*/ 359100 w 2520280"/>
              <a:gd name="connsiteY1" fmla="*/ 14748 h 737865"/>
              <a:gd name="connsiteX2" fmla="*/ 1438509 w 2520280"/>
              <a:gd name="connsiteY2" fmla="*/ 0 h 737865"/>
              <a:gd name="connsiteX3" fmla="*/ 2520280 w 2520280"/>
              <a:gd name="connsiteY3" fmla="*/ 737865 h 737865"/>
              <a:gd name="connsiteX4" fmla="*/ 0 w 2520280"/>
              <a:gd name="connsiteY4" fmla="*/ 737865 h 737865"/>
              <a:gd name="connsiteX0" fmla="*/ 0 w 2520280"/>
              <a:gd name="connsiteY0" fmla="*/ 723117 h 723117"/>
              <a:gd name="connsiteX1" fmla="*/ 359100 w 2520280"/>
              <a:gd name="connsiteY1" fmla="*/ 0 h 723117"/>
              <a:gd name="connsiteX2" fmla="*/ 1438509 w 2520280"/>
              <a:gd name="connsiteY2" fmla="*/ 14749 h 723117"/>
              <a:gd name="connsiteX3" fmla="*/ 2520280 w 2520280"/>
              <a:gd name="connsiteY3" fmla="*/ 723117 h 723117"/>
              <a:gd name="connsiteX4" fmla="*/ 0 w 2520280"/>
              <a:gd name="connsiteY4" fmla="*/ 723117 h 723117"/>
              <a:gd name="connsiteX0" fmla="*/ 0 w 2520280"/>
              <a:gd name="connsiteY0" fmla="*/ 708369 h 708369"/>
              <a:gd name="connsiteX1" fmla="*/ 359100 w 2520280"/>
              <a:gd name="connsiteY1" fmla="*/ 0 h 708369"/>
              <a:gd name="connsiteX2" fmla="*/ 1438509 w 2520280"/>
              <a:gd name="connsiteY2" fmla="*/ 1 h 708369"/>
              <a:gd name="connsiteX3" fmla="*/ 2520280 w 2520280"/>
              <a:gd name="connsiteY3" fmla="*/ 708369 h 708369"/>
              <a:gd name="connsiteX4" fmla="*/ 0 w 2520280"/>
              <a:gd name="connsiteY4" fmla="*/ 708369 h 708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20280" h="708369">
                <a:moveTo>
                  <a:pt x="0" y="708369"/>
                </a:moveTo>
                <a:lnTo>
                  <a:pt x="359100" y="0"/>
                </a:lnTo>
                <a:lnTo>
                  <a:pt x="1438509" y="1"/>
                </a:lnTo>
                <a:lnTo>
                  <a:pt x="2520280" y="708369"/>
                </a:lnTo>
                <a:lnTo>
                  <a:pt x="0" y="708369"/>
                </a:lnTo>
                <a:close/>
              </a:path>
            </a:pathLst>
          </a:cu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9" name="Объект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02665"/>
              </p:ext>
            </p:extLst>
          </p:nvPr>
        </p:nvGraphicFramePr>
        <p:xfrm>
          <a:off x="2051720" y="4421691"/>
          <a:ext cx="34448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6" name="Формула" r:id="rId8" imgW="126725" imgH="177415" progId="Equation.3">
                  <p:embed/>
                </p:oleObj>
              </mc:Choice>
              <mc:Fallback>
                <p:oleObj name="Формула" r:id="rId8" imgW="126725" imgH="177415" progId="Equation.3">
                  <p:embed/>
                  <p:pic>
                    <p:nvPicPr>
                      <p:cNvPr id="0" name="Объект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4421691"/>
                        <a:ext cx="344487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Объект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5447027"/>
              </p:ext>
            </p:extLst>
          </p:nvPr>
        </p:nvGraphicFramePr>
        <p:xfrm>
          <a:off x="1720340" y="5041497"/>
          <a:ext cx="344488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7" name="Формула" r:id="rId10" imgW="126835" imgH="139518" progId="Equation.3">
                  <p:embed/>
                </p:oleObj>
              </mc:Choice>
              <mc:Fallback>
                <p:oleObj name="Формула" r:id="rId10" imgW="126835" imgH="139518" progId="Equation.3">
                  <p:embed/>
                  <p:pic>
                    <p:nvPicPr>
                      <p:cNvPr id="0" name="Объект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0340" y="5041497"/>
                        <a:ext cx="344488" cy="363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Объект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0364886"/>
              </p:ext>
            </p:extLst>
          </p:nvPr>
        </p:nvGraphicFramePr>
        <p:xfrm>
          <a:off x="1763688" y="3884453"/>
          <a:ext cx="288032" cy="4164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8" name="Формула" r:id="rId12" imgW="126720" imgH="177480" progId="Equation.3">
                  <p:embed/>
                </p:oleObj>
              </mc:Choice>
              <mc:Fallback>
                <p:oleObj name="Формула" r:id="rId12" imgW="12672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763688" y="3884453"/>
                        <a:ext cx="288032" cy="4164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067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>
            <a:off x="4572000" y="2926754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6696236" y="4161369"/>
            <a:ext cx="1044116" cy="705396"/>
          </a:xfrm>
          <a:prstGeom prst="rect">
            <a:avLst/>
          </a:prstGeom>
          <a:solidFill>
            <a:srgbClr val="33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220072" y="4158396"/>
            <a:ext cx="360040" cy="708369"/>
          </a:xfrm>
          <a:prstGeom prst="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992" y="-531440"/>
            <a:ext cx="7772400" cy="3600400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Неверно.</a:t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алее 6">
            <a:hlinkClick r:id="rId5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Управляющая кнопка: назад 43">
            <a:hlinkClick r:id="" action="ppaction://hlinkshowjump?jump=lastslideviewed" highlightClick="1"/>
          </p:cNvPr>
          <p:cNvSpPr/>
          <p:nvPr/>
        </p:nvSpPr>
        <p:spPr>
          <a:xfrm>
            <a:off x="4932040" y="5445224"/>
            <a:ext cx="1440160" cy="792088"/>
          </a:xfrm>
          <a:prstGeom prst="actionButtonBackPrevious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535996" y="339898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622577" y="2066037"/>
            <a:ext cx="193164" cy="21602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>
            <a:stCxn id="27" idx="2"/>
          </p:cNvCxnSpPr>
          <p:nvPr/>
        </p:nvCxnSpPr>
        <p:spPr>
          <a:xfrm>
            <a:off x="6622577" y="1571541"/>
            <a:ext cx="1651" cy="70836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824028" y="336277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8424428" y="336277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7704348" y="336277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8064388" y="336277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984268" y="336277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7344308" y="33265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6264188" y="336277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624228" y="336277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544108" y="336277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904148" y="33265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184068" y="336277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535996" y="480293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535996" y="2640533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535996" y="1920453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535996" y="2279909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535996" y="1560413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535996" y="1200373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535996" y="840333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Трапеция 4"/>
          <p:cNvSpPr/>
          <p:nvPr/>
        </p:nvSpPr>
        <p:spPr>
          <a:xfrm>
            <a:off x="5184068" y="1571540"/>
            <a:ext cx="2520280" cy="708369"/>
          </a:xfrm>
          <a:custGeom>
            <a:avLst/>
            <a:gdLst>
              <a:gd name="connsiteX0" fmla="*/ 0 w 2520280"/>
              <a:gd name="connsiteY0" fmla="*/ 723117 h 723117"/>
              <a:gd name="connsiteX1" fmla="*/ 359100 w 2520280"/>
              <a:gd name="connsiteY1" fmla="*/ 0 h 723117"/>
              <a:gd name="connsiteX2" fmla="*/ 2161180 w 2520280"/>
              <a:gd name="connsiteY2" fmla="*/ 0 h 723117"/>
              <a:gd name="connsiteX3" fmla="*/ 2520280 w 2520280"/>
              <a:gd name="connsiteY3" fmla="*/ 723117 h 723117"/>
              <a:gd name="connsiteX4" fmla="*/ 0 w 2520280"/>
              <a:gd name="connsiteY4" fmla="*/ 723117 h 723117"/>
              <a:gd name="connsiteX0" fmla="*/ 0 w 2520280"/>
              <a:gd name="connsiteY0" fmla="*/ 723117 h 723117"/>
              <a:gd name="connsiteX1" fmla="*/ 359100 w 2520280"/>
              <a:gd name="connsiteY1" fmla="*/ 0 h 723117"/>
              <a:gd name="connsiteX2" fmla="*/ 1807218 w 2520280"/>
              <a:gd name="connsiteY2" fmla="*/ 0 h 723117"/>
              <a:gd name="connsiteX3" fmla="*/ 2520280 w 2520280"/>
              <a:gd name="connsiteY3" fmla="*/ 723117 h 723117"/>
              <a:gd name="connsiteX4" fmla="*/ 0 w 2520280"/>
              <a:gd name="connsiteY4" fmla="*/ 723117 h 723117"/>
              <a:gd name="connsiteX0" fmla="*/ 0 w 2520280"/>
              <a:gd name="connsiteY0" fmla="*/ 723117 h 723117"/>
              <a:gd name="connsiteX1" fmla="*/ 359100 w 2520280"/>
              <a:gd name="connsiteY1" fmla="*/ 0 h 723117"/>
              <a:gd name="connsiteX2" fmla="*/ 1438509 w 2520280"/>
              <a:gd name="connsiteY2" fmla="*/ 14749 h 723117"/>
              <a:gd name="connsiteX3" fmla="*/ 2520280 w 2520280"/>
              <a:gd name="connsiteY3" fmla="*/ 723117 h 723117"/>
              <a:gd name="connsiteX4" fmla="*/ 0 w 2520280"/>
              <a:gd name="connsiteY4" fmla="*/ 723117 h 723117"/>
              <a:gd name="connsiteX0" fmla="*/ 0 w 2520280"/>
              <a:gd name="connsiteY0" fmla="*/ 737865 h 737865"/>
              <a:gd name="connsiteX1" fmla="*/ 359100 w 2520280"/>
              <a:gd name="connsiteY1" fmla="*/ 14748 h 737865"/>
              <a:gd name="connsiteX2" fmla="*/ 1438509 w 2520280"/>
              <a:gd name="connsiteY2" fmla="*/ 0 h 737865"/>
              <a:gd name="connsiteX3" fmla="*/ 2520280 w 2520280"/>
              <a:gd name="connsiteY3" fmla="*/ 737865 h 737865"/>
              <a:gd name="connsiteX4" fmla="*/ 0 w 2520280"/>
              <a:gd name="connsiteY4" fmla="*/ 737865 h 737865"/>
              <a:gd name="connsiteX0" fmla="*/ 0 w 2520280"/>
              <a:gd name="connsiteY0" fmla="*/ 723117 h 723117"/>
              <a:gd name="connsiteX1" fmla="*/ 359100 w 2520280"/>
              <a:gd name="connsiteY1" fmla="*/ 0 h 723117"/>
              <a:gd name="connsiteX2" fmla="*/ 1438509 w 2520280"/>
              <a:gd name="connsiteY2" fmla="*/ 14749 h 723117"/>
              <a:gd name="connsiteX3" fmla="*/ 2520280 w 2520280"/>
              <a:gd name="connsiteY3" fmla="*/ 723117 h 723117"/>
              <a:gd name="connsiteX4" fmla="*/ 0 w 2520280"/>
              <a:gd name="connsiteY4" fmla="*/ 723117 h 723117"/>
              <a:gd name="connsiteX0" fmla="*/ 0 w 2520280"/>
              <a:gd name="connsiteY0" fmla="*/ 708369 h 708369"/>
              <a:gd name="connsiteX1" fmla="*/ 359100 w 2520280"/>
              <a:gd name="connsiteY1" fmla="*/ 0 h 708369"/>
              <a:gd name="connsiteX2" fmla="*/ 1438509 w 2520280"/>
              <a:gd name="connsiteY2" fmla="*/ 1 h 708369"/>
              <a:gd name="connsiteX3" fmla="*/ 2520280 w 2520280"/>
              <a:gd name="connsiteY3" fmla="*/ 708369 h 708369"/>
              <a:gd name="connsiteX4" fmla="*/ 0 w 2520280"/>
              <a:gd name="connsiteY4" fmla="*/ 708369 h 708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20280" h="708369">
                <a:moveTo>
                  <a:pt x="0" y="708369"/>
                </a:moveTo>
                <a:lnTo>
                  <a:pt x="359100" y="0"/>
                </a:lnTo>
                <a:lnTo>
                  <a:pt x="1438509" y="1"/>
                </a:lnTo>
                <a:lnTo>
                  <a:pt x="2520280" y="708369"/>
                </a:lnTo>
                <a:lnTo>
                  <a:pt x="0" y="708369"/>
                </a:lnTo>
                <a:close/>
              </a:path>
            </a:pathLst>
          </a:cu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8" name="Объект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5095217"/>
              </p:ext>
            </p:extLst>
          </p:nvPr>
        </p:nvGraphicFramePr>
        <p:xfrm>
          <a:off x="6264188" y="1660103"/>
          <a:ext cx="34448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2" name="Формула" r:id="rId6" imgW="126725" imgH="177415" progId="Equation.3">
                  <p:embed/>
                </p:oleObj>
              </mc:Choice>
              <mc:Fallback>
                <p:oleObj name="Формула" r:id="rId6" imgW="126725" imgH="17741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4188" y="1660103"/>
                        <a:ext cx="344487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Объект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2330001"/>
              </p:ext>
            </p:extLst>
          </p:nvPr>
        </p:nvGraphicFramePr>
        <p:xfrm>
          <a:off x="5932808" y="2279909"/>
          <a:ext cx="344488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3" name="Формула" r:id="rId8" imgW="126835" imgH="139518" progId="Equation.3">
                  <p:embed/>
                </p:oleObj>
              </mc:Choice>
              <mc:Fallback>
                <p:oleObj name="Формула" r:id="rId8" imgW="126835" imgH="1395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2808" y="2279909"/>
                        <a:ext cx="344488" cy="363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Объект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776372"/>
              </p:ext>
            </p:extLst>
          </p:nvPr>
        </p:nvGraphicFramePr>
        <p:xfrm>
          <a:off x="5976156" y="1122865"/>
          <a:ext cx="288032" cy="4164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4" name="Формула" r:id="rId10" imgW="126720" imgH="177480" progId="Equation.3">
                  <p:embed/>
                </p:oleObj>
              </mc:Choice>
              <mc:Fallback>
                <p:oleObj name="Формула" r:id="rId10" imgW="12672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976156" y="1122865"/>
                        <a:ext cx="288032" cy="4164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6378591"/>
              </p:ext>
            </p:extLst>
          </p:nvPr>
        </p:nvGraphicFramePr>
        <p:xfrm>
          <a:off x="467544" y="1205116"/>
          <a:ext cx="2327275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5" name="Формула" r:id="rId12" imgW="761760" imgH="393480" progId="Equation.3">
                  <p:embed/>
                </p:oleObj>
              </mc:Choice>
              <mc:Fallback>
                <p:oleObj name="Формула" r:id="rId12" imgW="761760" imgH="393480" progId="Equation.3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205116"/>
                        <a:ext cx="2327275" cy="1349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1475656" y="2817273"/>
            <a:ext cx="136815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или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4860032" y="292313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8460432" y="292313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7740352" y="292313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8100392" y="292313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7020272" y="292313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7380312" y="291951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6300192" y="292313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6660232" y="292313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5580112" y="292313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5940152" y="291951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5220072" y="292313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4572000" y="3067149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4572000" y="5227389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4572000" y="4507309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4572000" y="4866765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4588054" y="4161369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4572000" y="3787229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4572000" y="3427189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Трапеция 4"/>
          <p:cNvSpPr/>
          <p:nvPr/>
        </p:nvSpPr>
        <p:spPr>
          <a:xfrm>
            <a:off x="5220072" y="4158396"/>
            <a:ext cx="2520280" cy="708369"/>
          </a:xfrm>
          <a:custGeom>
            <a:avLst/>
            <a:gdLst>
              <a:gd name="connsiteX0" fmla="*/ 0 w 2520280"/>
              <a:gd name="connsiteY0" fmla="*/ 723117 h 723117"/>
              <a:gd name="connsiteX1" fmla="*/ 359100 w 2520280"/>
              <a:gd name="connsiteY1" fmla="*/ 0 h 723117"/>
              <a:gd name="connsiteX2" fmla="*/ 2161180 w 2520280"/>
              <a:gd name="connsiteY2" fmla="*/ 0 h 723117"/>
              <a:gd name="connsiteX3" fmla="*/ 2520280 w 2520280"/>
              <a:gd name="connsiteY3" fmla="*/ 723117 h 723117"/>
              <a:gd name="connsiteX4" fmla="*/ 0 w 2520280"/>
              <a:gd name="connsiteY4" fmla="*/ 723117 h 723117"/>
              <a:gd name="connsiteX0" fmla="*/ 0 w 2520280"/>
              <a:gd name="connsiteY0" fmla="*/ 723117 h 723117"/>
              <a:gd name="connsiteX1" fmla="*/ 359100 w 2520280"/>
              <a:gd name="connsiteY1" fmla="*/ 0 h 723117"/>
              <a:gd name="connsiteX2" fmla="*/ 1807218 w 2520280"/>
              <a:gd name="connsiteY2" fmla="*/ 0 h 723117"/>
              <a:gd name="connsiteX3" fmla="*/ 2520280 w 2520280"/>
              <a:gd name="connsiteY3" fmla="*/ 723117 h 723117"/>
              <a:gd name="connsiteX4" fmla="*/ 0 w 2520280"/>
              <a:gd name="connsiteY4" fmla="*/ 723117 h 723117"/>
              <a:gd name="connsiteX0" fmla="*/ 0 w 2520280"/>
              <a:gd name="connsiteY0" fmla="*/ 723117 h 723117"/>
              <a:gd name="connsiteX1" fmla="*/ 359100 w 2520280"/>
              <a:gd name="connsiteY1" fmla="*/ 0 h 723117"/>
              <a:gd name="connsiteX2" fmla="*/ 1438509 w 2520280"/>
              <a:gd name="connsiteY2" fmla="*/ 14749 h 723117"/>
              <a:gd name="connsiteX3" fmla="*/ 2520280 w 2520280"/>
              <a:gd name="connsiteY3" fmla="*/ 723117 h 723117"/>
              <a:gd name="connsiteX4" fmla="*/ 0 w 2520280"/>
              <a:gd name="connsiteY4" fmla="*/ 723117 h 723117"/>
              <a:gd name="connsiteX0" fmla="*/ 0 w 2520280"/>
              <a:gd name="connsiteY0" fmla="*/ 737865 h 737865"/>
              <a:gd name="connsiteX1" fmla="*/ 359100 w 2520280"/>
              <a:gd name="connsiteY1" fmla="*/ 14748 h 737865"/>
              <a:gd name="connsiteX2" fmla="*/ 1438509 w 2520280"/>
              <a:gd name="connsiteY2" fmla="*/ 0 h 737865"/>
              <a:gd name="connsiteX3" fmla="*/ 2520280 w 2520280"/>
              <a:gd name="connsiteY3" fmla="*/ 737865 h 737865"/>
              <a:gd name="connsiteX4" fmla="*/ 0 w 2520280"/>
              <a:gd name="connsiteY4" fmla="*/ 737865 h 737865"/>
              <a:gd name="connsiteX0" fmla="*/ 0 w 2520280"/>
              <a:gd name="connsiteY0" fmla="*/ 723117 h 723117"/>
              <a:gd name="connsiteX1" fmla="*/ 359100 w 2520280"/>
              <a:gd name="connsiteY1" fmla="*/ 0 h 723117"/>
              <a:gd name="connsiteX2" fmla="*/ 1438509 w 2520280"/>
              <a:gd name="connsiteY2" fmla="*/ 14749 h 723117"/>
              <a:gd name="connsiteX3" fmla="*/ 2520280 w 2520280"/>
              <a:gd name="connsiteY3" fmla="*/ 723117 h 723117"/>
              <a:gd name="connsiteX4" fmla="*/ 0 w 2520280"/>
              <a:gd name="connsiteY4" fmla="*/ 723117 h 723117"/>
              <a:gd name="connsiteX0" fmla="*/ 0 w 2520280"/>
              <a:gd name="connsiteY0" fmla="*/ 708369 h 708369"/>
              <a:gd name="connsiteX1" fmla="*/ 359100 w 2520280"/>
              <a:gd name="connsiteY1" fmla="*/ 0 h 708369"/>
              <a:gd name="connsiteX2" fmla="*/ 1438509 w 2520280"/>
              <a:gd name="connsiteY2" fmla="*/ 1 h 708369"/>
              <a:gd name="connsiteX3" fmla="*/ 2520280 w 2520280"/>
              <a:gd name="connsiteY3" fmla="*/ 708369 h 708369"/>
              <a:gd name="connsiteX4" fmla="*/ 0 w 2520280"/>
              <a:gd name="connsiteY4" fmla="*/ 708369 h 708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20280" h="708369">
                <a:moveTo>
                  <a:pt x="0" y="708369"/>
                </a:moveTo>
                <a:lnTo>
                  <a:pt x="359100" y="0"/>
                </a:lnTo>
                <a:lnTo>
                  <a:pt x="1438509" y="1"/>
                </a:lnTo>
                <a:lnTo>
                  <a:pt x="2520280" y="708369"/>
                </a:lnTo>
                <a:lnTo>
                  <a:pt x="0" y="708369"/>
                </a:lnTo>
                <a:close/>
              </a:path>
            </a:pathLst>
          </a:cu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5" name="Прямая соединительная линия 54"/>
          <p:cNvCxnSpPr>
            <a:stCxn id="52" idx="1"/>
          </p:cNvCxnSpPr>
          <p:nvPr/>
        </p:nvCxnSpPr>
        <p:spPr>
          <a:xfrm>
            <a:off x="5579172" y="4158396"/>
            <a:ext cx="940" cy="708369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6669430" y="4143648"/>
            <a:ext cx="940" cy="708369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4" name="Объект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1265164"/>
              </p:ext>
            </p:extLst>
          </p:nvPr>
        </p:nvGraphicFramePr>
        <p:xfrm>
          <a:off x="22225" y="3473450"/>
          <a:ext cx="4487863" cy="207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6" name="Формула" r:id="rId14" imgW="1574640" imgH="634680" progId="Equation.3">
                  <p:embed/>
                </p:oleObj>
              </mc:Choice>
              <mc:Fallback>
                <p:oleObj name="Формула" r:id="rId14" imgW="1574640" imgH="63468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25" y="3473450"/>
                        <a:ext cx="4487863" cy="207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7" name="Прямая со стрелкой 56"/>
          <p:cNvCxnSpPr/>
          <p:nvPr/>
        </p:nvCxnSpPr>
        <p:spPr>
          <a:xfrm>
            <a:off x="5220072" y="4005064"/>
            <a:ext cx="361326" cy="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>
            <a:off x="6647829" y="3990236"/>
            <a:ext cx="1119241" cy="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>
            <a:off x="5576995" y="4005064"/>
            <a:ext cx="1119241" cy="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4" name="Объект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4974417"/>
              </p:ext>
            </p:extLst>
          </p:nvPr>
        </p:nvGraphicFramePr>
        <p:xfrm>
          <a:off x="4820151" y="4332298"/>
          <a:ext cx="344487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7" name="Формула" r:id="rId16" imgW="126835" imgH="139518" progId="Equation.3">
                  <p:embed/>
                </p:oleObj>
              </mc:Choice>
              <mc:Fallback>
                <p:oleObj name="Формула" r:id="rId16" imgW="126835" imgH="139518" progId="Equation.3">
                  <p:embed/>
                  <p:pic>
                    <p:nvPicPr>
                      <p:cNvPr id="0" name="Объект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0151" y="4332298"/>
                        <a:ext cx="344487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Объект 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8122191"/>
              </p:ext>
            </p:extLst>
          </p:nvPr>
        </p:nvGraphicFramePr>
        <p:xfrm>
          <a:off x="5289658" y="3587552"/>
          <a:ext cx="287337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8" name="Формула" r:id="rId17" imgW="126720" imgH="177480" progId="Equation.3">
                  <p:embed/>
                </p:oleObj>
              </mc:Choice>
              <mc:Fallback>
                <p:oleObj name="Формула" r:id="rId17" imgW="126720" imgH="177480" progId="Equation.3">
                  <p:embed/>
                  <p:pic>
                    <p:nvPicPr>
                      <p:cNvPr id="0" name="Объект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9658" y="3587552"/>
                        <a:ext cx="287337" cy="417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Объект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4372419"/>
              </p:ext>
            </p:extLst>
          </p:nvPr>
        </p:nvGraphicFramePr>
        <p:xfrm>
          <a:off x="6031046" y="3678039"/>
          <a:ext cx="258762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9" name="Формула" r:id="rId19" imgW="114120" imgH="139680" progId="Equation.3">
                  <p:embed/>
                </p:oleObj>
              </mc:Choice>
              <mc:Fallback>
                <p:oleObj name="Формула" r:id="rId19" imgW="114120" imgH="139680" progId="Equation.3">
                  <p:embed/>
                  <p:pic>
                    <p:nvPicPr>
                      <p:cNvPr id="0" name="Объект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1046" y="3678039"/>
                        <a:ext cx="258762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Объект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3089595"/>
              </p:ext>
            </p:extLst>
          </p:nvPr>
        </p:nvGraphicFramePr>
        <p:xfrm>
          <a:off x="7024688" y="3598863"/>
          <a:ext cx="317500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0" name="Формула" r:id="rId21" imgW="139680" imgH="177480" progId="Equation.3">
                  <p:embed/>
                </p:oleObj>
              </mc:Choice>
              <mc:Fallback>
                <p:oleObj name="Формула" r:id="rId21" imgW="139680" imgH="177480" progId="Equation.3">
                  <p:embed/>
                  <p:pic>
                    <p:nvPicPr>
                      <p:cNvPr id="0" name="Объект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4688" y="3598863"/>
                        <a:ext cx="317500" cy="417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851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23728" y="1848445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3523131" y="2348880"/>
            <a:ext cx="2128989" cy="1439576"/>
          </a:xfrm>
          <a:prstGeom prst="triangle">
            <a:avLst>
              <a:gd name="adj" fmla="val 84166"/>
            </a:avLst>
          </a:prstGeom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0667" y="-99392"/>
            <a:ext cx="7772400" cy="1844823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1. На клетчатой бумаге с размером клетки  1 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ͯ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1 изображён треугольник. Найдите его площадь.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33056"/>
            <a:ext cx="1799992" cy="2521247"/>
          </a:xfrm>
          <a:prstGeom prst="rect">
            <a:avLst/>
          </a:prstGeom>
        </p:spPr>
      </p:pic>
      <p:sp>
        <p:nvSpPr>
          <p:cNvPr id="9" name="Овал 8">
            <a:hlinkClick r:id="rId5" action="ppaction://hlinksldjump"/>
          </p:cNvPr>
          <p:cNvSpPr/>
          <p:nvPr/>
        </p:nvSpPr>
        <p:spPr>
          <a:xfrm>
            <a:off x="544654" y="4663773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264188" y="3249847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>
            <a:hlinkClick r:id="rId6" action="ppaction://hlinksldjump"/>
          </p:cNvPr>
          <p:cNvSpPr/>
          <p:nvPr/>
        </p:nvSpPr>
        <p:spPr>
          <a:xfrm>
            <a:off x="2411760" y="4663773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41176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01216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29208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65212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57200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932040" y="184120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85192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21196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13184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491880" y="184120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77180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123728" y="198884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2123728" y="414908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123728" y="342900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123728" y="3788456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2123728" y="306896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123728" y="270892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2123728" y="234888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Овал 35">
            <a:hlinkClick r:id="rId6" action="ppaction://hlinksldjump"/>
          </p:cNvPr>
          <p:cNvSpPr/>
          <p:nvPr/>
        </p:nvSpPr>
        <p:spPr>
          <a:xfrm>
            <a:off x="4247964" y="4663773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7"/>
          <p:cNvSpPr txBox="1"/>
          <p:nvPr/>
        </p:nvSpPr>
        <p:spPr>
          <a:xfrm>
            <a:off x="1547664" y="4790512"/>
            <a:ext cx="72008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12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263847" y="4790512"/>
            <a:ext cx="804097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 24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184068" y="4790512"/>
            <a:ext cx="108012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>
                <a:latin typeface="Arial" pitchFamily="34" charset="0"/>
                <a:cs typeface="Arial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16431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0667" y="-99392"/>
            <a:ext cx="7772400" cy="1844823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Arial" pitchFamily="34" charset="0"/>
                <a:cs typeface="Arial" pitchFamily="34" charset="0"/>
              </a:rPr>
              <a:t>7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На клетчатой бумаге с размером клетки  1 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ͯ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1 изображена трапеция. Найдите её площадь.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33056"/>
            <a:ext cx="1799992" cy="2521247"/>
          </a:xfrm>
          <a:prstGeom prst="rect">
            <a:avLst/>
          </a:prstGeom>
        </p:spPr>
      </p:pic>
      <p:sp>
        <p:nvSpPr>
          <p:cNvPr id="9" name="Овал 8">
            <a:hlinkClick r:id="rId5" action="ppaction://hlinksldjump"/>
          </p:cNvPr>
          <p:cNvSpPr/>
          <p:nvPr/>
        </p:nvSpPr>
        <p:spPr>
          <a:xfrm>
            <a:off x="544654" y="4663773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>
            <a:hlinkClick r:id="rId5" action="ppaction://hlinksldjump"/>
          </p:cNvPr>
          <p:cNvSpPr/>
          <p:nvPr/>
        </p:nvSpPr>
        <p:spPr>
          <a:xfrm>
            <a:off x="2411760" y="4663773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123728" y="1848445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41176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01216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29208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65212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57200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932040" y="184120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85192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21196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13184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491880" y="184120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77180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123728" y="198884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2123728" y="414908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123728" y="342900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123728" y="3788456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2123728" y="306896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147143" y="2733634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2123728" y="234888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Овал 35">
            <a:hlinkClick r:id="rId6" action="ppaction://hlinksldjump"/>
          </p:cNvPr>
          <p:cNvSpPr/>
          <p:nvPr/>
        </p:nvSpPr>
        <p:spPr>
          <a:xfrm>
            <a:off x="4247964" y="4663773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286898" y="4790512"/>
            <a:ext cx="93091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11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397163" y="4790511"/>
            <a:ext cx="814797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16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480842" y="4790512"/>
            <a:ext cx="86933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5,5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Трапеция 2"/>
          <p:cNvSpPr/>
          <p:nvPr/>
        </p:nvSpPr>
        <p:spPr>
          <a:xfrm>
            <a:off x="2771800" y="3085518"/>
            <a:ext cx="2880320" cy="702938"/>
          </a:xfrm>
          <a:custGeom>
            <a:avLst/>
            <a:gdLst>
              <a:gd name="connsiteX0" fmla="*/ 0 w 2880320"/>
              <a:gd name="connsiteY0" fmla="*/ 717686 h 717686"/>
              <a:gd name="connsiteX1" fmla="*/ 356403 w 2880320"/>
              <a:gd name="connsiteY1" fmla="*/ 0 h 717686"/>
              <a:gd name="connsiteX2" fmla="*/ 2523917 w 2880320"/>
              <a:gd name="connsiteY2" fmla="*/ 0 h 717686"/>
              <a:gd name="connsiteX3" fmla="*/ 2880320 w 2880320"/>
              <a:gd name="connsiteY3" fmla="*/ 717686 h 717686"/>
              <a:gd name="connsiteX4" fmla="*/ 0 w 2880320"/>
              <a:gd name="connsiteY4" fmla="*/ 717686 h 717686"/>
              <a:gd name="connsiteX0" fmla="*/ 0 w 2880320"/>
              <a:gd name="connsiteY0" fmla="*/ 732435 h 732435"/>
              <a:gd name="connsiteX1" fmla="*/ 356403 w 2880320"/>
              <a:gd name="connsiteY1" fmla="*/ 14749 h 732435"/>
              <a:gd name="connsiteX2" fmla="*/ 1462033 w 2880320"/>
              <a:gd name="connsiteY2" fmla="*/ 0 h 732435"/>
              <a:gd name="connsiteX3" fmla="*/ 2880320 w 2880320"/>
              <a:gd name="connsiteY3" fmla="*/ 732435 h 732435"/>
              <a:gd name="connsiteX4" fmla="*/ 0 w 2880320"/>
              <a:gd name="connsiteY4" fmla="*/ 732435 h 732435"/>
              <a:gd name="connsiteX0" fmla="*/ 0 w 2880320"/>
              <a:gd name="connsiteY0" fmla="*/ 717686 h 717686"/>
              <a:gd name="connsiteX1" fmla="*/ 356403 w 2880320"/>
              <a:gd name="connsiteY1" fmla="*/ 0 h 717686"/>
              <a:gd name="connsiteX2" fmla="*/ 1462033 w 2880320"/>
              <a:gd name="connsiteY2" fmla="*/ 14748 h 717686"/>
              <a:gd name="connsiteX3" fmla="*/ 2880320 w 2880320"/>
              <a:gd name="connsiteY3" fmla="*/ 717686 h 717686"/>
              <a:gd name="connsiteX4" fmla="*/ 0 w 2880320"/>
              <a:gd name="connsiteY4" fmla="*/ 717686 h 717686"/>
              <a:gd name="connsiteX0" fmla="*/ 0 w 2880320"/>
              <a:gd name="connsiteY0" fmla="*/ 702938 h 702938"/>
              <a:gd name="connsiteX1" fmla="*/ 356403 w 2880320"/>
              <a:gd name="connsiteY1" fmla="*/ 0 h 702938"/>
              <a:gd name="connsiteX2" fmla="*/ 1462033 w 2880320"/>
              <a:gd name="connsiteY2" fmla="*/ 0 h 702938"/>
              <a:gd name="connsiteX3" fmla="*/ 2880320 w 2880320"/>
              <a:gd name="connsiteY3" fmla="*/ 702938 h 702938"/>
              <a:gd name="connsiteX4" fmla="*/ 0 w 2880320"/>
              <a:gd name="connsiteY4" fmla="*/ 702938 h 702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0320" h="702938">
                <a:moveTo>
                  <a:pt x="0" y="702938"/>
                </a:moveTo>
                <a:lnTo>
                  <a:pt x="356403" y="0"/>
                </a:lnTo>
                <a:lnTo>
                  <a:pt x="1462033" y="0"/>
                </a:lnTo>
                <a:lnTo>
                  <a:pt x="2880320" y="702938"/>
                </a:lnTo>
                <a:lnTo>
                  <a:pt x="0" y="702938"/>
                </a:lnTo>
                <a:close/>
              </a:path>
            </a:pathLst>
          </a:cu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309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16137" y="3120197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2640373" y="4844183"/>
            <a:ext cx="193164" cy="21602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" name="Прямая соединительная линия 25"/>
          <p:cNvCxnSpPr>
            <a:stCxn id="25" idx="2"/>
          </p:cNvCxnSpPr>
          <p:nvPr/>
        </p:nvCxnSpPr>
        <p:spPr>
          <a:xfrm>
            <a:off x="2626242" y="4357270"/>
            <a:ext cx="0" cy="70293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2376263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Верно.</a:t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endParaRPr lang="ru-RU" sz="29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Управляющая кнопка: далее 5">
            <a:hlinkClick r:id="rId5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8508045"/>
              </p:ext>
            </p:extLst>
          </p:nvPr>
        </p:nvGraphicFramePr>
        <p:xfrm>
          <a:off x="269874" y="1412873"/>
          <a:ext cx="5683860" cy="13653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6" name="Формула" r:id="rId6" imgW="1638000" imgH="393480" progId="Equation.3">
                  <p:embed/>
                </p:oleObj>
              </mc:Choice>
              <mc:Fallback>
                <p:oleObj name="Формула" r:id="rId6" imgW="1638000" imgH="393480" progId="Equation.3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874" y="1412873"/>
                        <a:ext cx="5683860" cy="13653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804169" y="311657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404569" y="311657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684489" y="311657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044529" y="311657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964409" y="311657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324449" y="311295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244329" y="311657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604369" y="311657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524249" y="311657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884289" y="311295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164209" y="311657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16137" y="3260592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16137" y="5420832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516137" y="4700752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516137" y="5060208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516137" y="4340712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539552" y="4005386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516137" y="3620632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Трапеция 2"/>
          <p:cNvSpPr/>
          <p:nvPr/>
        </p:nvSpPr>
        <p:spPr>
          <a:xfrm>
            <a:off x="1164209" y="4357270"/>
            <a:ext cx="2880320" cy="702938"/>
          </a:xfrm>
          <a:custGeom>
            <a:avLst/>
            <a:gdLst>
              <a:gd name="connsiteX0" fmla="*/ 0 w 2880320"/>
              <a:gd name="connsiteY0" fmla="*/ 717686 h 717686"/>
              <a:gd name="connsiteX1" fmla="*/ 356403 w 2880320"/>
              <a:gd name="connsiteY1" fmla="*/ 0 h 717686"/>
              <a:gd name="connsiteX2" fmla="*/ 2523917 w 2880320"/>
              <a:gd name="connsiteY2" fmla="*/ 0 h 717686"/>
              <a:gd name="connsiteX3" fmla="*/ 2880320 w 2880320"/>
              <a:gd name="connsiteY3" fmla="*/ 717686 h 717686"/>
              <a:gd name="connsiteX4" fmla="*/ 0 w 2880320"/>
              <a:gd name="connsiteY4" fmla="*/ 717686 h 717686"/>
              <a:gd name="connsiteX0" fmla="*/ 0 w 2880320"/>
              <a:gd name="connsiteY0" fmla="*/ 732435 h 732435"/>
              <a:gd name="connsiteX1" fmla="*/ 356403 w 2880320"/>
              <a:gd name="connsiteY1" fmla="*/ 14749 h 732435"/>
              <a:gd name="connsiteX2" fmla="*/ 1462033 w 2880320"/>
              <a:gd name="connsiteY2" fmla="*/ 0 h 732435"/>
              <a:gd name="connsiteX3" fmla="*/ 2880320 w 2880320"/>
              <a:gd name="connsiteY3" fmla="*/ 732435 h 732435"/>
              <a:gd name="connsiteX4" fmla="*/ 0 w 2880320"/>
              <a:gd name="connsiteY4" fmla="*/ 732435 h 732435"/>
              <a:gd name="connsiteX0" fmla="*/ 0 w 2880320"/>
              <a:gd name="connsiteY0" fmla="*/ 717686 h 717686"/>
              <a:gd name="connsiteX1" fmla="*/ 356403 w 2880320"/>
              <a:gd name="connsiteY1" fmla="*/ 0 h 717686"/>
              <a:gd name="connsiteX2" fmla="*/ 1462033 w 2880320"/>
              <a:gd name="connsiteY2" fmla="*/ 14748 h 717686"/>
              <a:gd name="connsiteX3" fmla="*/ 2880320 w 2880320"/>
              <a:gd name="connsiteY3" fmla="*/ 717686 h 717686"/>
              <a:gd name="connsiteX4" fmla="*/ 0 w 2880320"/>
              <a:gd name="connsiteY4" fmla="*/ 717686 h 717686"/>
              <a:gd name="connsiteX0" fmla="*/ 0 w 2880320"/>
              <a:gd name="connsiteY0" fmla="*/ 702938 h 702938"/>
              <a:gd name="connsiteX1" fmla="*/ 356403 w 2880320"/>
              <a:gd name="connsiteY1" fmla="*/ 0 h 702938"/>
              <a:gd name="connsiteX2" fmla="*/ 1462033 w 2880320"/>
              <a:gd name="connsiteY2" fmla="*/ 0 h 702938"/>
              <a:gd name="connsiteX3" fmla="*/ 2880320 w 2880320"/>
              <a:gd name="connsiteY3" fmla="*/ 702938 h 702938"/>
              <a:gd name="connsiteX4" fmla="*/ 0 w 2880320"/>
              <a:gd name="connsiteY4" fmla="*/ 702938 h 702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0320" h="702938">
                <a:moveTo>
                  <a:pt x="0" y="702938"/>
                </a:moveTo>
                <a:lnTo>
                  <a:pt x="356403" y="0"/>
                </a:lnTo>
                <a:lnTo>
                  <a:pt x="1462033" y="0"/>
                </a:lnTo>
                <a:lnTo>
                  <a:pt x="2880320" y="702938"/>
                </a:lnTo>
                <a:lnTo>
                  <a:pt x="0" y="702938"/>
                </a:lnTo>
                <a:close/>
              </a:path>
            </a:pathLst>
          </a:cu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4" name="Объект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6527237"/>
              </p:ext>
            </p:extLst>
          </p:nvPr>
        </p:nvGraphicFramePr>
        <p:xfrm>
          <a:off x="1899842" y="3962691"/>
          <a:ext cx="344487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7" name="Формула" r:id="rId8" imgW="126835" imgH="139518" progId="Equation.3">
                  <p:embed/>
                </p:oleObj>
              </mc:Choice>
              <mc:Fallback>
                <p:oleObj name="Формула" r:id="rId8" imgW="126835" imgH="139518" progId="Equation.3">
                  <p:embed/>
                  <p:pic>
                    <p:nvPicPr>
                      <p:cNvPr id="0" name="Объект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9842" y="3962691"/>
                        <a:ext cx="344487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Объект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2394993"/>
              </p:ext>
            </p:extLst>
          </p:nvPr>
        </p:nvGraphicFramePr>
        <p:xfrm>
          <a:off x="1948342" y="5037657"/>
          <a:ext cx="287337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8" name="Формула" r:id="rId10" imgW="126720" imgH="177480" progId="Equation.3">
                  <p:embed/>
                </p:oleObj>
              </mc:Choice>
              <mc:Fallback>
                <p:oleObj name="Формула" r:id="rId10" imgW="126720" imgH="177480" progId="Equation.3">
                  <p:embed/>
                  <p:pic>
                    <p:nvPicPr>
                      <p:cNvPr id="0" name="Объект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8342" y="5037657"/>
                        <a:ext cx="287337" cy="417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Объект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89659"/>
              </p:ext>
            </p:extLst>
          </p:nvPr>
        </p:nvGraphicFramePr>
        <p:xfrm>
          <a:off x="2267285" y="4431495"/>
          <a:ext cx="3444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9" name="Формула" r:id="rId12" imgW="126725" imgH="177415" progId="Equation.3">
                  <p:embed/>
                </p:oleObj>
              </mc:Choice>
              <mc:Fallback>
                <p:oleObj name="Формула" r:id="rId12" imgW="126725" imgH="177415" progId="Equation.3">
                  <p:embed/>
                  <p:pic>
                    <p:nvPicPr>
                      <p:cNvPr id="0" name="Объект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285" y="4431495"/>
                        <a:ext cx="3444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085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Прямоугольник 32"/>
          <p:cNvSpPr/>
          <p:nvPr/>
        </p:nvSpPr>
        <p:spPr>
          <a:xfrm>
            <a:off x="4690847" y="2928565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6791668" y="4165638"/>
            <a:ext cx="1427571" cy="702938"/>
          </a:xfrm>
          <a:prstGeom prst="rect">
            <a:avLst/>
          </a:prstGeom>
          <a:solidFill>
            <a:srgbClr val="33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5338919" y="4165638"/>
            <a:ext cx="360040" cy="702938"/>
          </a:xfrm>
          <a:prstGeom prst="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-387424"/>
            <a:ext cx="7772400" cy="3600400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Неверно.</a:t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алее 6">
            <a:hlinkClick r:id="rId5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Управляющая кнопка: назад 31">
            <a:hlinkClick r:id="" action="ppaction://hlinkshowjump?jump=lastslideviewed" highlightClick="1"/>
          </p:cNvPr>
          <p:cNvSpPr/>
          <p:nvPr/>
        </p:nvSpPr>
        <p:spPr>
          <a:xfrm>
            <a:off x="4932040" y="5445224"/>
            <a:ext cx="1440160" cy="792088"/>
          </a:xfrm>
          <a:prstGeom prst="actionButtonBackPrevious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667432" y="311563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791668" y="2035549"/>
            <a:ext cx="193164" cy="21602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>
            <a:stCxn id="27" idx="2"/>
          </p:cNvCxnSpPr>
          <p:nvPr/>
        </p:nvCxnSpPr>
        <p:spPr>
          <a:xfrm>
            <a:off x="6777537" y="1548636"/>
            <a:ext cx="0" cy="70293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955464" y="30794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8555864" y="30794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7835784" y="30794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8195824" y="30794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7115704" y="30794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7475744" y="30432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6395624" y="30794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755664" y="30794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675544" y="30794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035584" y="30432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315504" y="30794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667432" y="451958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667432" y="2612198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667432" y="1892118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667432" y="2251574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667432" y="1532078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690847" y="1196752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667432" y="811998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Трапеция 2"/>
          <p:cNvSpPr/>
          <p:nvPr/>
        </p:nvSpPr>
        <p:spPr>
          <a:xfrm>
            <a:off x="5315504" y="1548636"/>
            <a:ext cx="2880320" cy="702938"/>
          </a:xfrm>
          <a:custGeom>
            <a:avLst/>
            <a:gdLst>
              <a:gd name="connsiteX0" fmla="*/ 0 w 2880320"/>
              <a:gd name="connsiteY0" fmla="*/ 717686 h 717686"/>
              <a:gd name="connsiteX1" fmla="*/ 356403 w 2880320"/>
              <a:gd name="connsiteY1" fmla="*/ 0 h 717686"/>
              <a:gd name="connsiteX2" fmla="*/ 2523917 w 2880320"/>
              <a:gd name="connsiteY2" fmla="*/ 0 h 717686"/>
              <a:gd name="connsiteX3" fmla="*/ 2880320 w 2880320"/>
              <a:gd name="connsiteY3" fmla="*/ 717686 h 717686"/>
              <a:gd name="connsiteX4" fmla="*/ 0 w 2880320"/>
              <a:gd name="connsiteY4" fmla="*/ 717686 h 717686"/>
              <a:gd name="connsiteX0" fmla="*/ 0 w 2880320"/>
              <a:gd name="connsiteY0" fmla="*/ 732435 h 732435"/>
              <a:gd name="connsiteX1" fmla="*/ 356403 w 2880320"/>
              <a:gd name="connsiteY1" fmla="*/ 14749 h 732435"/>
              <a:gd name="connsiteX2" fmla="*/ 1462033 w 2880320"/>
              <a:gd name="connsiteY2" fmla="*/ 0 h 732435"/>
              <a:gd name="connsiteX3" fmla="*/ 2880320 w 2880320"/>
              <a:gd name="connsiteY3" fmla="*/ 732435 h 732435"/>
              <a:gd name="connsiteX4" fmla="*/ 0 w 2880320"/>
              <a:gd name="connsiteY4" fmla="*/ 732435 h 732435"/>
              <a:gd name="connsiteX0" fmla="*/ 0 w 2880320"/>
              <a:gd name="connsiteY0" fmla="*/ 717686 h 717686"/>
              <a:gd name="connsiteX1" fmla="*/ 356403 w 2880320"/>
              <a:gd name="connsiteY1" fmla="*/ 0 h 717686"/>
              <a:gd name="connsiteX2" fmla="*/ 1462033 w 2880320"/>
              <a:gd name="connsiteY2" fmla="*/ 14748 h 717686"/>
              <a:gd name="connsiteX3" fmla="*/ 2880320 w 2880320"/>
              <a:gd name="connsiteY3" fmla="*/ 717686 h 717686"/>
              <a:gd name="connsiteX4" fmla="*/ 0 w 2880320"/>
              <a:gd name="connsiteY4" fmla="*/ 717686 h 717686"/>
              <a:gd name="connsiteX0" fmla="*/ 0 w 2880320"/>
              <a:gd name="connsiteY0" fmla="*/ 702938 h 702938"/>
              <a:gd name="connsiteX1" fmla="*/ 356403 w 2880320"/>
              <a:gd name="connsiteY1" fmla="*/ 0 h 702938"/>
              <a:gd name="connsiteX2" fmla="*/ 1462033 w 2880320"/>
              <a:gd name="connsiteY2" fmla="*/ 0 h 702938"/>
              <a:gd name="connsiteX3" fmla="*/ 2880320 w 2880320"/>
              <a:gd name="connsiteY3" fmla="*/ 702938 h 702938"/>
              <a:gd name="connsiteX4" fmla="*/ 0 w 2880320"/>
              <a:gd name="connsiteY4" fmla="*/ 702938 h 702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0320" h="702938">
                <a:moveTo>
                  <a:pt x="0" y="702938"/>
                </a:moveTo>
                <a:lnTo>
                  <a:pt x="356403" y="0"/>
                </a:lnTo>
                <a:lnTo>
                  <a:pt x="1462033" y="0"/>
                </a:lnTo>
                <a:lnTo>
                  <a:pt x="2880320" y="702938"/>
                </a:lnTo>
                <a:lnTo>
                  <a:pt x="0" y="702938"/>
                </a:lnTo>
                <a:close/>
              </a:path>
            </a:pathLst>
          </a:cu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8" name="Объект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8589054"/>
              </p:ext>
            </p:extLst>
          </p:nvPr>
        </p:nvGraphicFramePr>
        <p:xfrm>
          <a:off x="6051137" y="1154057"/>
          <a:ext cx="344487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9" name="Формула" r:id="rId6" imgW="126835" imgH="139518" progId="Equation.3">
                  <p:embed/>
                </p:oleObj>
              </mc:Choice>
              <mc:Fallback>
                <p:oleObj name="Формула" r:id="rId6" imgW="126835" imgH="1395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1137" y="1154057"/>
                        <a:ext cx="344487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Объект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6950367"/>
              </p:ext>
            </p:extLst>
          </p:nvPr>
        </p:nvGraphicFramePr>
        <p:xfrm>
          <a:off x="6099637" y="2229023"/>
          <a:ext cx="287337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0" name="Формула" r:id="rId8" imgW="126720" imgH="177480" progId="Equation.3">
                  <p:embed/>
                </p:oleObj>
              </mc:Choice>
              <mc:Fallback>
                <p:oleObj name="Формула" r:id="rId8" imgW="1267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9637" y="2229023"/>
                        <a:ext cx="287337" cy="417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Объект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9386034"/>
              </p:ext>
            </p:extLst>
          </p:nvPr>
        </p:nvGraphicFramePr>
        <p:xfrm>
          <a:off x="6418580" y="1622861"/>
          <a:ext cx="3444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1" name="Формула" r:id="rId10" imgW="126725" imgH="177415" progId="Equation.3">
                  <p:embed/>
                </p:oleObj>
              </mc:Choice>
              <mc:Fallback>
                <p:oleObj name="Формула" r:id="rId10" imgW="126725" imgH="17741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8580" y="1622861"/>
                        <a:ext cx="3444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6378591"/>
              </p:ext>
            </p:extLst>
          </p:nvPr>
        </p:nvGraphicFramePr>
        <p:xfrm>
          <a:off x="468313" y="1204913"/>
          <a:ext cx="2327275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2" name="Формула" r:id="rId12" imgW="761760" imgH="393480" progId="Equation.3">
                  <p:embed/>
                </p:oleObj>
              </mc:Choice>
              <mc:Fallback>
                <p:oleObj name="Формула" r:id="rId12" imgW="761760" imgH="393480" progId="Equation.3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204913"/>
                        <a:ext cx="2327275" cy="1349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1475656" y="2817273"/>
            <a:ext cx="136815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или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1265164"/>
              </p:ext>
            </p:extLst>
          </p:nvPr>
        </p:nvGraphicFramePr>
        <p:xfrm>
          <a:off x="22225" y="3473450"/>
          <a:ext cx="4487863" cy="207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3" name="Формула" r:id="rId14" imgW="1574117" imgH="634725" progId="Equation.3">
                  <p:embed/>
                </p:oleObj>
              </mc:Choice>
              <mc:Fallback>
                <p:oleObj name="Формула" r:id="rId14" imgW="1574117" imgH="634725" progId="Equation.3">
                  <p:embed/>
                  <p:pic>
                    <p:nvPicPr>
                      <p:cNvPr id="0" name="Объект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25" y="3473450"/>
                        <a:ext cx="4487863" cy="207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4" name="Прямая соединительная линия 33"/>
          <p:cNvCxnSpPr/>
          <p:nvPr/>
        </p:nvCxnSpPr>
        <p:spPr>
          <a:xfrm>
            <a:off x="4978879" y="292494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8579279" y="292494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7859199" y="292494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8219239" y="292494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7139119" y="292494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7499159" y="292132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6419039" y="292494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6779079" y="292494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5698959" y="292494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6058999" y="292132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5338919" y="292494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4690847" y="306896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4690847" y="522920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4690847" y="450912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4690847" y="4868576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4690847" y="414908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4714262" y="3813754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4690847" y="342900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Трапеция 2"/>
          <p:cNvSpPr/>
          <p:nvPr/>
        </p:nvSpPr>
        <p:spPr>
          <a:xfrm>
            <a:off x="5338919" y="4165638"/>
            <a:ext cx="2880320" cy="702938"/>
          </a:xfrm>
          <a:custGeom>
            <a:avLst/>
            <a:gdLst>
              <a:gd name="connsiteX0" fmla="*/ 0 w 2880320"/>
              <a:gd name="connsiteY0" fmla="*/ 717686 h 717686"/>
              <a:gd name="connsiteX1" fmla="*/ 356403 w 2880320"/>
              <a:gd name="connsiteY1" fmla="*/ 0 h 717686"/>
              <a:gd name="connsiteX2" fmla="*/ 2523917 w 2880320"/>
              <a:gd name="connsiteY2" fmla="*/ 0 h 717686"/>
              <a:gd name="connsiteX3" fmla="*/ 2880320 w 2880320"/>
              <a:gd name="connsiteY3" fmla="*/ 717686 h 717686"/>
              <a:gd name="connsiteX4" fmla="*/ 0 w 2880320"/>
              <a:gd name="connsiteY4" fmla="*/ 717686 h 717686"/>
              <a:gd name="connsiteX0" fmla="*/ 0 w 2880320"/>
              <a:gd name="connsiteY0" fmla="*/ 732435 h 732435"/>
              <a:gd name="connsiteX1" fmla="*/ 356403 w 2880320"/>
              <a:gd name="connsiteY1" fmla="*/ 14749 h 732435"/>
              <a:gd name="connsiteX2" fmla="*/ 1462033 w 2880320"/>
              <a:gd name="connsiteY2" fmla="*/ 0 h 732435"/>
              <a:gd name="connsiteX3" fmla="*/ 2880320 w 2880320"/>
              <a:gd name="connsiteY3" fmla="*/ 732435 h 732435"/>
              <a:gd name="connsiteX4" fmla="*/ 0 w 2880320"/>
              <a:gd name="connsiteY4" fmla="*/ 732435 h 732435"/>
              <a:gd name="connsiteX0" fmla="*/ 0 w 2880320"/>
              <a:gd name="connsiteY0" fmla="*/ 717686 h 717686"/>
              <a:gd name="connsiteX1" fmla="*/ 356403 w 2880320"/>
              <a:gd name="connsiteY1" fmla="*/ 0 h 717686"/>
              <a:gd name="connsiteX2" fmla="*/ 1462033 w 2880320"/>
              <a:gd name="connsiteY2" fmla="*/ 14748 h 717686"/>
              <a:gd name="connsiteX3" fmla="*/ 2880320 w 2880320"/>
              <a:gd name="connsiteY3" fmla="*/ 717686 h 717686"/>
              <a:gd name="connsiteX4" fmla="*/ 0 w 2880320"/>
              <a:gd name="connsiteY4" fmla="*/ 717686 h 717686"/>
              <a:gd name="connsiteX0" fmla="*/ 0 w 2880320"/>
              <a:gd name="connsiteY0" fmla="*/ 702938 h 702938"/>
              <a:gd name="connsiteX1" fmla="*/ 356403 w 2880320"/>
              <a:gd name="connsiteY1" fmla="*/ 0 h 702938"/>
              <a:gd name="connsiteX2" fmla="*/ 1462033 w 2880320"/>
              <a:gd name="connsiteY2" fmla="*/ 0 h 702938"/>
              <a:gd name="connsiteX3" fmla="*/ 2880320 w 2880320"/>
              <a:gd name="connsiteY3" fmla="*/ 702938 h 702938"/>
              <a:gd name="connsiteX4" fmla="*/ 0 w 2880320"/>
              <a:gd name="connsiteY4" fmla="*/ 702938 h 702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0320" h="702938">
                <a:moveTo>
                  <a:pt x="0" y="702938"/>
                </a:moveTo>
                <a:lnTo>
                  <a:pt x="356403" y="0"/>
                </a:lnTo>
                <a:lnTo>
                  <a:pt x="1462033" y="0"/>
                </a:lnTo>
                <a:lnTo>
                  <a:pt x="2880320" y="702938"/>
                </a:lnTo>
                <a:lnTo>
                  <a:pt x="0" y="702938"/>
                </a:lnTo>
                <a:close/>
              </a:path>
            </a:pathLst>
          </a:cu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8" name="Прямая соединительная линия 57"/>
          <p:cNvCxnSpPr>
            <a:stCxn id="52" idx="1"/>
          </p:cNvCxnSpPr>
          <p:nvPr/>
        </p:nvCxnSpPr>
        <p:spPr>
          <a:xfrm>
            <a:off x="5695322" y="4165638"/>
            <a:ext cx="0" cy="70293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6777537" y="4165638"/>
            <a:ext cx="0" cy="70293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>
            <a:off x="6779079" y="4013156"/>
            <a:ext cx="1440160" cy="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>
            <a:off x="5675544" y="4014750"/>
            <a:ext cx="1119241" cy="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>
            <a:off x="5338276" y="4005064"/>
            <a:ext cx="361326" cy="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9" name="Объект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7473474"/>
              </p:ext>
            </p:extLst>
          </p:nvPr>
        </p:nvGraphicFramePr>
        <p:xfrm>
          <a:off x="4971016" y="4327351"/>
          <a:ext cx="344488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4" name="Формула" r:id="rId16" imgW="126835" imgH="139518" progId="Equation.3">
                  <p:embed/>
                </p:oleObj>
              </mc:Choice>
              <mc:Fallback>
                <p:oleObj name="Формула" r:id="rId16" imgW="126835" imgH="139518" progId="Equation.3">
                  <p:embed/>
                  <p:pic>
                    <p:nvPicPr>
                      <p:cNvPr id="0" name="Объект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1016" y="4327351"/>
                        <a:ext cx="344488" cy="363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Объект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284829"/>
              </p:ext>
            </p:extLst>
          </p:nvPr>
        </p:nvGraphicFramePr>
        <p:xfrm>
          <a:off x="5338919" y="3587551"/>
          <a:ext cx="287338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5" name="Формула" r:id="rId17" imgW="126725" imgH="177415" progId="Equation.3">
                  <p:embed/>
                </p:oleObj>
              </mc:Choice>
              <mc:Fallback>
                <p:oleObj name="Формула" r:id="rId17" imgW="126725" imgH="177415" progId="Equation.3">
                  <p:embed/>
                  <p:pic>
                    <p:nvPicPr>
                      <p:cNvPr id="0" name="Объект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8919" y="3587551"/>
                        <a:ext cx="287338" cy="41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Объект 7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9010265"/>
              </p:ext>
            </p:extLst>
          </p:nvPr>
        </p:nvGraphicFramePr>
        <p:xfrm>
          <a:off x="6136862" y="3652150"/>
          <a:ext cx="258762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6" name="Формула" r:id="rId18" imgW="114120" imgH="139680" progId="Equation.3">
                  <p:embed/>
                </p:oleObj>
              </mc:Choice>
              <mc:Fallback>
                <p:oleObj name="Формула" r:id="rId18" imgW="114120" imgH="139680" progId="Equation.3">
                  <p:embed/>
                  <p:pic>
                    <p:nvPicPr>
                      <p:cNvPr id="0" name="Объект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6862" y="3652150"/>
                        <a:ext cx="258762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Объект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2766060"/>
              </p:ext>
            </p:extLst>
          </p:nvPr>
        </p:nvGraphicFramePr>
        <p:xfrm>
          <a:off x="7426317" y="3587552"/>
          <a:ext cx="317500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7" name="Формула" r:id="rId20" imgW="139680" imgH="177480" progId="Equation.3">
                  <p:embed/>
                </p:oleObj>
              </mc:Choice>
              <mc:Fallback>
                <p:oleObj name="Формула" r:id="rId20" imgW="139680" imgH="177480" progId="Equation.3">
                  <p:embed/>
                  <p:pic>
                    <p:nvPicPr>
                      <p:cNvPr id="0" name="Объект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6317" y="3587552"/>
                        <a:ext cx="317500" cy="417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4126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0667" y="-99392"/>
            <a:ext cx="7772400" cy="1844823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Arial" pitchFamily="34" charset="0"/>
                <a:cs typeface="Arial" pitchFamily="34" charset="0"/>
              </a:rPr>
              <a:t>8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На клетчатой бумаге с размером клетки  1 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ͯ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1 изображена трапеция. Найдите её площадь.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33056"/>
            <a:ext cx="1799992" cy="2521247"/>
          </a:xfrm>
          <a:prstGeom prst="rect">
            <a:avLst/>
          </a:prstGeom>
        </p:spPr>
      </p:pic>
      <p:sp>
        <p:nvSpPr>
          <p:cNvPr id="9" name="Овал 8">
            <a:hlinkClick r:id="rId5" action="ppaction://hlinksldjump"/>
          </p:cNvPr>
          <p:cNvSpPr/>
          <p:nvPr/>
        </p:nvSpPr>
        <p:spPr>
          <a:xfrm>
            <a:off x="544654" y="4663773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264188" y="3249847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>
            <a:hlinkClick r:id="rId6" action="ppaction://hlinksldjump"/>
          </p:cNvPr>
          <p:cNvSpPr/>
          <p:nvPr/>
        </p:nvSpPr>
        <p:spPr>
          <a:xfrm>
            <a:off x="2411760" y="4663773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123728" y="1848445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41176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01216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29208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65212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57200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932040" y="184120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85192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21196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13184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491880" y="184120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77180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123728" y="198884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2123728" y="414908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123728" y="342900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123728" y="3788456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2123728" y="306896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147143" y="2733634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2123728" y="234888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Овал 35">
            <a:hlinkClick r:id="rId6" action="ppaction://hlinksldjump"/>
          </p:cNvPr>
          <p:cNvSpPr/>
          <p:nvPr/>
        </p:nvSpPr>
        <p:spPr>
          <a:xfrm>
            <a:off x="4247964" y="4663773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454469" y="4790512"/>
            <a:ext cx="69267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24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315398" y="4790512"/>
            <a:ext cx="89656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 6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369190" y="4790511"/>
            <a:ext cx="100301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32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Трапеция 4"/>
          <p:cNvSpPr/>
          <p:nvPr/>
        </p:nvSpPr>
        <p:spPr>
          <a:xfrm>
            <a:off x="2411760" y="2348880"/>
            <a:ext cx="2880320" cy="1439576"/>
          </a:xfrm>
          <a:custGeom>
            <a:avLst/>
            <a:gdLst>
              <a:gd name="connsiteX0" fmla="*/ 0 w 2880320"/>
              <a:gd name="connsiteY0" fmla="*/ 1439576 h 1439576"/>
              <a:gd name="connsiteX1" fmla="*/ 345153 w 2880320"/>
              <a:gd name="connsiteY1" fmla="*/ 0 h 1439576"/>
              <a:gd name="connsiteX2" fmla="*/ 2535167 w 2880320"/>
              <a:gd name="connsiteY2" fmla="*/ 0 h 1439576"/>
              <a:gd name="connsiteX3" fmla="*/ 2880320 w 2880320"/>
              <a:gd name="connsiteY3" fmla="*/ 1439576 h 1439576"/>
              <a:gd name="connsiteX4" fmla="*/ 0 w 2880320"/>
              <a:gd name="connsiteY4" fmla="*/ 1439576 h 1439576"/>
              <a:gd name="connsiteX0" fmla="*/ 0 w 2880320"/>
              <a:gd name="connsiteY0" fmla="*/ 1454324 h 1454324"/>
              <a:gd name="connsiteX1" fmla="*/ 1097321 w 2880320"/>
              <a:gd name="connsiteY1" fmla="*/ 0 h 1454324"/>
              <a:gd name="connsiteX2" fmla="*/ 2535167 w 2880320"/>
              <a:gd name="connsiteY2" fmla="*/ 14748 h 1454324"/>
              <a:gd name="connsiteX3" fmla="*/ 2880320 w 2880320"/>
              <a:gd name="connsiteY3" fmla="*/ 1454324 h 1454324"/>
              <a:gd name="connsiteX4" fmla="*/ 0 w 2880320"/>
              <a:gd name="connsiteY4" fmla="*/ 1454324 h 1454324"/>
              <a:gd name="connsiteX0" fmla="*/ 0 w 2880320"/>
              <a:gd name="connsiteY0" fmla="*/ 1439576 h 1439576"/>
              <a:gd name="connsiteX1" fmla="*/ 1097321 w 2880320"/>
              <a:gd name="connsiteY1" fmla="*/ 1 h 1439576"/>
              <a:gd name="connsiteX2" fmla="*/ 2535167 w 2880320"/>
              <a:gd name="connsiteY2" fmla="*/ 0 h 1439576"/>
              <a:gd name="connsiteX3" fmla="*/ 2880320 w 2880320"/>
              <a:gd name="connsiteY3" fmla="*/ 1439576 h 1439576"/>
              <a:gd name="connsiteX4" fmla="*/ 0 w 2880320"/>
              <a:gd name="connsiteY4" fmla="*/ 1439576 h 143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0320" h="1439576">
                <a:moveTo>
                  <a:pt x="0" y="1439576"/>
                </a:moveTo>
                <a:lnTo>
                  <a:pt x="1097321" y="1"/>
                </a:lnTo>
                <a:lnTo>
                  <a:pt x="2535167" y="0"/>
                </a:lnTo>
                <a:lnTo>
                  <a:pt x="2880320" y="1439576"/>
                </a:lnTo>
                <a:lnTo>
                  <a:pt x="0" y="1439576"/>
                </a:lnTo>
                <a:close/>
              </a:path>
            </a:pathLst>
          </a:cu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762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00734" y="3407907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1997354" y="5131893"/>
            <a:ext cx="193164" cy="21602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" name="Прямая соединительная линия 25"/>
          <p:cNvCxnSpPr>
            <a:stCxn id="24" idx="1"/>
          </p:cNvCxnSpPr>
          <p:nvPr/>
        </p:nvCxnSpPr>
        <p:spPr>
          <a:xfrm>
            <a:off x="1986087" y="3908343"/>
            <a:ext cx="0" cy="143957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872209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Верно.</a:t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endParaRPr lang="ru-RU" sz="29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Управляющая кнопка: далее 5">
            <a:hlinkClick r:id="rId5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88766" y="340428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89166" y="340428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769086" y="340428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129126" y="340428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049006" y="340428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409046" y="340066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328926" y="340428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688966" y="340428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608846" y="340428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968886" y="340066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248806" y="340428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600734" y="3548302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00734" y="5708542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00734" y="4988462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00734" y="5347918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600734" y="4628422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624149" y="4293096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600734" y="3908342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Трапеция 4"/>
          <p:cNvSpPr/>
          <p:nvPr/>
        </p:nvSpPr>
        <p:spPr>
          <a:xfrm>
            <a:off x="888766" y="3908342"/>
            <a:ext cx="2880320" cy="1439576"/>
          </a:xfrm>
          <a:custGeom>
            <a:avLst/>
            <a:gdLst>
              <a:gd name="connsiteX0" fmla="*/ 0 w 2880320"/>
              <a:gd name="connsiteY0" fmla="*/ 1439576 h 1439576"/>
              <a:gd name="connsiteX1" fmla="*/ 345153 w 2880320"/>
              <a:gd name="connsiteY1" fmla="*/ 0 h 1439576"/>
              <a:gd name="connsiteX2" fmla="*/ 2535167 w 2880320"/>
              <a:gd name="connsiteY2" fmla="*/ 0 h 1439576"/>
              <a:gd name="connsiteX3" fmla="*/ 2880320 w 2880320"/>
              <a:gd name="connsiteY3" fmla="*/ 1439576 h 1439576"/>
              <a:gd name="connsiteX4" fmla="*/ 0 w 2880320"/>
              <a:gd name="connsiteY4" fmla="*/ 1439576 h 1439576"/>
              <a:gd name="connsiteX0" fmla="*/ 0 w 2880320"/>
              <a:gd name="connsiteY0" fmla="*/ 1454324 h 1454324"/>
              <a:gd name="connsiteX1" fmla="*/ 1097321 w 2880320"/>
              <a:gd name="connsiteY1" fmla="*/ 0 h 1454324"/>
              <a:gd name="connsiteX2" fmla="*/ 2535167 w 2880320"/>
              <a:gd name="connsiteY2" fmla="*/ 14748 h 1454324"/>
              <a:gd name="connsiteX3" fmla="*/ 2880320 w 2880320"/>
              <a:gd name="connsiteY3" fmla="*/ 1454324 h 1454324"/>
              <a:gd name="connsiteX4" fmla="*/ 0 w 2880320"/>
              <a:gd name="connsiteY4" fmla="*/ 1454324 h 1454324"/>
              <a:gd name="connsiteX0" fmla="*/ 0 w 2880320"/>
              <a:gd name="connsiteY0" fmla="*/ 1439576 h 1439576"/>
              <a:gd name="connsiteX1" fmla="*/ 1097321 w 2880320"/>
              <a:gd name="connsiteY1" fmla="*/ 1 h 1439576"/>
              <a:gd name="connsiteX2" fmla="*/ 2535167 w 2880320"/>
              <a:gd name="connsiteY2" fmla="*/ 0 h 1439576"/>
              <a:gd name="connsiteX3" fmla="*/ 2880320 w 2880320"/>
              <a:gd name="connsiteY3" fmla="*/ 1439576 h 1439576"/>
              <a:gd name="connsiteX4" fmla="*/ 0 w 2880320"/>
              <a:gd name="connsiteY4" fmla="*/ 1439576 h 143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0320" h="1439576">
                <a:moveTo>
                  <a:pt x="0" y="1439576"/>
                </a:moveTo>
                <a:lnTo>
                  <a:pt x="1097321" y="1"/>
                </a:lnTo>
                <a:lnTo>
                  <a:pt x="2535167" y="0"/>
                </a:lnTo>
                <a:lnTo>
                  <a:pt x="2880320" y="1439576"/>
                </a:lnTo>
                <a:lnTo>
                  <a:pt x="0" y="1439576"/>
                </a:lnTo>
                <a:close/>
              </a:path>
            </a:pathLst>
          </a:cu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0670540"/>
              </p:ext>
            </p:extLst>
          </p:nvPr>
        </p:nvGraphicFramePr>
        <p:xfrm>
          <a:off x="212725" y="1412875"/>
          <a:ext cx="5119688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9" name="Формула" r:id="rId6" imgW="1676160" imgH="393480" progId="Equation.3">
                  <p:embed/>
                </p:oleObj>
              </mc:Choice>
              <mc:Fallback>
                <p:oleObj name="Формула" r:id="rId6" imgW="1676160" imgH="393480" progId="Equation.3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25" y="1412875"/>
                        <a:ext cx="5119688" cy="1349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Объект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0281112"/>
              </p:ext>
            </p:extLst>
          </p:nvPr>
        </p:nvGraphicFramePr>
        <p:xfrm>
          <a:off x="2344479" y="3580848"/>
          <a:ext cx="344487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0" name="Формула" r:id="rId8" imgW="126835" imgH="139518" progId="Equation.3">
                  <p:embed/>
                </p:oleObj>
              </mc:Choice>
              <mc:Fallback>
                <p:oleObj name="Формула" r:id="rId8" imgW="126835" imgH="139518" progId="Equation.3">
                  <p:embed/>
                  <p:pic>
                    <p:nvPicPr>
                      <p:cNvPr id="0" name="Объект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4479" y="3580848"/>
                        <a:ext cx="344487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Объект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3199344"/>
              </p:ext>
            </p:extLst>
          </p:nvPr>
        </p:nvGraphicFramePr>
        <p:xfrm>
          <a:off x="2358088" y="5303127"/>
          <a:ext cx="287337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1" name="Формула" r:id="rId10" imgW="126725" imgH="177415" progId="Equation.3">
                  <p:embed/>
                </p:oleObj>
              </mc:Choice>
              <mc:Fallback>
                <p:oleObj name="Формула" r:id="rId10" imgW="126725" imgH="177415" progId="Equation.3">
                  <p:embed/>
                  <p:pic>
                    <p:nvPicPr>
                      <p:cNvPr id="0" name="Объект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8088" y="5303127"/>
                        <a:ext cx="287337" cy="417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Объект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319665"/>
              </p:ext>
            </p:extLst>
          </p:nvPr>
        </p:nvGraphicFramePr>
        <p:xfrm>
          <a:off x="1997354" y="4369882"/>
          <a:ext cx="3444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2" name="Формула" r:id="rId12" imgW="126725" imgH="177415" progId="Equation.3">
                  <p:embed/>
                </p:oleObj>
              </mc:Choice>
              <mc:Fallback>
                <p:oleObj name="Формула" r:id="rId12" imgW="126725" imgH="177415" progId="Equation.3">
                  <p:embed/>
                  <p:pic>
                    <p:nvPicPr>
                      <p:cNvPr id="0" name="Объект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7354" y="4369882"/>
                        <a:ext cx="3444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221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Прямоугольник 32"/>
          <p:cNvSpPr/>
          <p:nvPr/>
        </p:nvSpPr>
        <p:spPr>
          <a:xfrm>
            <a:off x="4572000" y="2934858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7380312" y="3435293"/>
            <a:ext cx="360040" cy="1439576"/>
          </a:xfrm>
          <a:prstGeom prst="rect">
            <a:avLst/>
          </a:prstGeom>
          <a:solidFill>
            <a:srgbClr val="33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860031" y="3435293"/>
            <a:ext cx="1085173" cy="1439576"/>
          </a:xfrm>
          <a:prstGeom prst="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-387424"/>
            <a:ext cx="7772400" cy="3600400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Неверно.</a:t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алее 6">
            <a:hlinkClick r:id="rId5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Управляющая кнопка: назад 40">
            <a:hlinkClick r:id="" action="ppaction://hlinkshowjump?jump=lastslideviewed" highlightClick="1"/>
          </p:cNvPr>
          <p:cNvSpPr/>
          <p:nvPr/>
        </p:nvSpPr>
        <p:spPr>
          <a:xfrm>
            <a:off x="4932040" y="5445224"/>
            <a:ext cx="1440160" cy="792088"/>
          </a:xfrm>
          <a:prstGeom prst="actionButtonBackPrevious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6378591"/>
              </p:ext>
            </p:extLst>
          </p:nvPr>
        </p:nvGraphicFramePr>
        <p:xfrm>
          <a:off x="468313" y="1204913"/>
          <a:ext cx="2327275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9" name="Формула" r:id="rId6" imgW="761669" imgH="393529" progId="Equation.3">
                  <p:embed/>
                </p:oleObj>
              </mc:Choice>
              <mc:Fallback>
                <p:oleObj name="Формула" r:id="rId6" imgW="761669" imgH="393529" progId="Equation.3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204913"/>
                        <a:ext cx="2327275" cy="1349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75656" y="2817273"/>
            <a:ext cx="136815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или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1265164"/>
              </p:ext>
            </p:extLst>
          </p:nvPr>
        </p:nvGraphicFramePr>
        <p:xfrm>
          <a:off x="22225" y="3473450"/>
          <a:ext cx="4487863" cy="207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0" name="Формула" r:id="rId8" imgW="1574117" imgH="634725" progId="Equation.3">
                  <p:embed/>
                </p:oleObj>
              </mc:Choice>
              <mc:Fallback>
                <p:oleObj name="Формула" r:id="rId8" imgW="1574117" imgH="634725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25" y="3473450"/>
                        <a:ext cx="4487863" cy="207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4548585" y="373937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945205" y="2097923"/>
            <a:ext cx="193164" cy="21602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9" idx="1"/>
          </p:cNvCxnSpPr>
          <p:nvPr/>
        </p:nvCxnSpPr>
        <p:spPr>
          <a:xfrm>
            <a:off x="5933938" y="874373"/>
            <a:ext cx="0" cy="143957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836617" y="37031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8437017" y="37031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7716937" y="37031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8076977" y="37031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6996857" y="37031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7356897" y="36669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6276777" y="37031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636817" y="37031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556697" y="37031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5916737" y="36669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5196657" y="37031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548585" y="514332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548585" y="2674572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548585" y="1954492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548585" y="2313948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548585" y="1594452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4572000" y="1259126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4548585" y="874372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Трапеция 4"/>
          <p:cNvSpPr/>
          <p:nvPr/>
        </p:nvSpPr>
        <p:spPr>
          <a:xfrm>
            <a:off x="4836617" y="874372"/>
            <a:ext cx="2880320" cy="1439576"/>
          </a:xfrm>
          <a:custGeom>
            <a:avLst/>
            <a:gdLst>
              <a:gd name="connsiteX0" fmla="*/ 0 w 2880320"/>
              <a:gd name="connsiteY0" fmla="*/ 1439576 h 1439576"/>
              <a:gd name="connsiteX1" fmla="*/ 345153 w 2880320"/>
              <a:gd name="connsiteY1" fmla="*/ 0 h 1439576"/>
              <a:gd name="connsiteX2" fmla="*/ 2535167 w 2880320"/>
              <a:gd name="connsiteY2" fmla="*/ 0 h 1439576"/>
              <a:gd name="connsiteX3" fmla="*/ 2880320 w 2880320"/>
              <a:gd name="connsiteY3" fmla="*/ 1439576 h 1439576"/>
              <a:gd name="connsiteX4" fmla="*/ 0 w 2880320"/>
              <a:gd name="connsiteY4" fmla="*/ 1439576 h 1439576"/>
              <a:gd name="connsiteX0" fmla="*/ 0 w 2880320"/>
              <a:gd name="connsiteY0" fmla="*/ 1454324 h 1454324"/>
              <a:gd name="connsiteX1" fmla="*/ 1097321 w 2880320"/>
              <a:gd name="connsiteY1" fmla="*/ 0 h 1454324"/>
              <a:gd name="connsiteX2" fmla="*/ 2535167 w 2880320"/>
              <a:gd name="connsiteY2" fmla="*/ 14748 h 1454324"/>
              <a:gd name="connsiteX3" fmla="*/ 2880320 w 2880320"/>
              <a:gd name="connsiteY3" fmla="*/ 1454324 h 1454324"/>
              <a:gd name="connsiteX4" fmla="*/ 0 w 2880320"/>
              <a:gd name="connsiteY4" fmla="*/ 1454324 h 1454324"/>
              <a:gd name="connsiteX0" fmla="*/ 0 w 2880320"/>
              <a:gd name="connsiteY0" fmla="*/ 1439576 h 1439576"/>
              <a:gd name="connsiteX1" fmla="*/ 1097321 w 2880320"/>
              <a:gd name="connsiteY1" fmla="*/ 1 h 1439576"/>
              <a:gd name="connsiteX2" fmla="*/ 2535167 w 2880320"/>
              <a:gd name="connsiteY2" fmla="*/ 0 h 1439576"/>
              <a:gd name="connsiteX3" fmla="*/ 2880320 w 2880320"/>
              <a:gd name="connsiteY3" fmla="*/ 1439576 h 1439576"/>
              <a:gd name="connsiteX4" fmla="*/ 0 w 2880320"/>
              <a:gd name="connsiteY4" fmla="*/ 1439576 h 143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0320" h="1439576">
                <a:moveTo>
                  <a:pt x="0" y="1439576"/>
                </a:moveTo>
                <a:lnTo>
                  <a:pt x="1097321" y="1"/>
                </a:lnTo>
                <a:lnTo>
                  <a:pt x="2535167" y="0"/>
                </a:lnTo>
                <a:lnTo>
                  <a:pt x="2880320" y="1439576"/>
                </a:lnTo>
                <a:lnTo>
                  <a:pt x="0" y="1439576"/>
                </a:lnTo>
                <a:close/>
              </a:path>
            </a:pathLst>
          </a:cu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0" name="Объект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6032043"/>
              </p:ext>
            </p:extLst>
          </p:nvPr>
        </p:nvGraphicFramePr>
        <p:xfrm>
          <a:off x="6292330" y="546878"/>
          <a:ext cx="344487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1" name="Формула" r:id="rId10" imgW="126835" imgH="139518" progId="Equation.3">
                  <p:embed/>
                </p:oleObj>
              </mc:Choice>
              <mc:Fallback>
                <p:oleObj name="Формула" r:id="rId10" imgW="126835" imgH="1395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2330" y="546878"/>
                        <a:ext cx="344487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Объект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6389072"/>
              </p:ext>
            </p:extLst>
          </p:nvPr>
        </p:nvGraphicFramePr>
        <p:xfrm>
          <a:off x="6305939" y="2269157"/>
          <a:ext cx="287337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2" name="Формула" r:id="rId12" imgW="126725" imgH="177415" progId="Equation.3">
                  <p:embed/>
                </p:oleObj>
              </mc:Choice>
              <mc:Fallback>
                <p:oleObj name="Формула" r:id="rId12" imgW="126725" imgH="17741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5939" y="2269157"/>
                        <a:ext cx="287337" cy="417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Объект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9581252"/>
              </p:ext>
            </p:extLst>
          </p:nvPr>
        </p:nvGraphicFramePr>
        <p:xfrm>
          <a:off x="5945205" y="1335912"/>
          <a:ext cx="3444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3" name="Формула" r:id="rId14" imgW="126725" imgH="177415" progId="Equation.3">
                  <p:embed/>
                </p:oleObj>
              </mc:Choice>
              <mc:Fallback>
                <p:oleObj name="Формула" r:id="rId14" imgW="126725" imgH="17741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5205" y="1335912"/>
                        <a:ext cx="3444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4" name="Прямая соединительная линия 33"/>
          <p:cNvCxnSpPr/>
          <p:nvPr/>
        </p:nvCxnSpPr>
        <p:spPr>
          <a:xfrm>
            <a:off x="4860032" y="2931237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8460432" y="2931237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7740352" y="2931237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8100392" y="2931237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7020272" y="2931237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7380312" y="292761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6300192" y="2931237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6660232" y="2931237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5580112" y="2931237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5940152" y="292761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5220072" y="2931237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4572000" y="3075253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4572000" y="5235493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4572000" y="4515413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4572000" y="4874869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4572000" y="4155373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4548585" y="3820047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4572000" y="3435293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Трапеция 4"/>
          <p:cNvSpPr/>
          <p:nvPr/>
        </p:nvSpPr>
        <p:spPr>
          <a:xfrm>
            <a:off x="4860032" y="3435293"/>
            <a:ext cx="2880320" cy="1439576"/>
          </a:xfrm>
          <a:custGeom>
            <a:avLst/>
            <a:gdLst>
              <a:gd name="connsiteX0" fmla="*/ 0 w 2880320"/>
              <a:gd name="connsiteY0" fmla="*/ 1439576 h 1439576"/>
              <a:gd name="connsiteX1" fmla="*/ 345153 w 2880320"/>
              <a:gd name="connsiteY1" fmla="*/ 0 h 1439576"/>
              <a:gd name="connsiteX2" fmla="*/ 2535167 w 2880320"/>
              <a:gd name="connsiteY2" fmla="*/ 0 h 1439576"/>
              <a:gd name="connsiteX3" fmla="*/ 2880320 w 2880320"/>
              <a:gd name="connsiteY3" fmla="*/ 1439576 h 1439576"/>
              <a:gd name="connsiteX4" fmla="*/ 0 w 2880320"/>
              <a:gd name="connsiteY4" fmla="*/ 1439576 h 1439576"/>
              <a:gd name="connsiteX0" fmla="*/ 0 w 2880320"/>
              <a:gd name="connsiteY0" fmla="*/ 1454324 h 1454324"/>
              <a:gd name="connsiteX1" fmla="*/ 1097321 w 2880320"/>
              <a:gd name="connsiteY1" fmla="*/ 0 h 1454324"/>
              <a:gd name="connsiteX2" fmla="*/ 2535167 w 2880320"/>
              <a:gd name="connsiteY2" fmla="*/ 14748 h 1454324"/>
              <a:gd name="connsiteX3" fmla="*/ 2880320 w 2880320"/>
              <a:gd name="connsiteY3" fmla="*/ 1454324 h 1454324"/>
              <a:gd name="connsiteX4" fmla="*/ 0 w 2880320"/>
              <a:gd name="connsiteY4" fmla="*/ 1454324 h 1454324"/>
              <a:gd name="connsiteX0" fmla="*/ 0 w 2880320"/>
              <a:gd name="connsiteY0" fmla="*/ 1439576 h 1439576"/>
              <a:gd name="connsiteX1" fmla="*/ 1097321 w 2880320"/>
              <a:gd name="connsiteY1" fmla="*/ 1 h 1439576"/>
              <a:gd name="connsiteX2" fmla="*/ 2535167 w 2880320"/>
              <a:gd name="connsiteY2" fmla="*/ 0 h 1439576"/>
              <a:gd name="connsiteX3" fmla="*/ 2880320 w 2880320"/>
              <a:gd name="connsiteY3" fmla="*/ 1439576 h 1439576"/>
              <a:gd name="connsiteX4" fmla="*/ 0 w 2880320"/>
              <a:gd name="connsiteY4" fmla="*/ 1439576 h 143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0320" h="1439576">
                <a:moveTo>
                  <a:pt x="0" y="1439576"/>
                </a:moveTo>
                <a:lnTo>
                  <a:pt x="1097321" y="1"/>
                </a:lnTo>
                <a:lnTo>
                  <a:pt x="2535167" y="0"/>
                </a:lnTo>
                <a:lnTo>
                  <a:pt x="2880320" y="1439576"/>
                </a:lnTo>
                <a:lnTo>
                  <a:pt x="0" y="1439576"/>
                </a:lnTo>
                <a:close/>
              </a:path>
            </a:pathLst>
          </a:cu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6" name="Прямая соединительная линия 55"/>
          <p:cNvCxnSpPr>
            <a:stCxn id="53" idx="1"/>
          </p:cNvCxnSpPr>
          <p:nvPr/>
        </p:nvCxnSpPr>
        <p:spPr>
          <a:xfrm>
            <a:off x="5957353" y="3435294"/>
            <a:ext cx="0" cy="1439575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7380312" y="3437395"/>
            <a:ext cx="0" cy="1439575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9" name="Объект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0167442"/>
              </p:ext>
            </p:extLst>
          </p:nvPr>
        </p:nvGraphicFramePr>
        <p:xfrm>
          <a:off x="7781096" y="3820047"/>
          <a:ext cx="344488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4" name="Формула" r:id="rId16" imgW="126835" imgH="139518" progId="Equation.3">
                  <p:embed/>
                </p:oleObj>
              </mc:Choice>
              <mc:Fallback>
                <p:oleObj name="Формула" r:id="rId16" imgW="126835" imgH="139518" progId="Equation.3">
                  <p:embed/>
                  <p:pic>
                    <p:nvPicPr>
                      <p:cNvPr id="0" name="Объект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1096" y="3820047"/>
                        <a:ext cx="344488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Объект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755296"/>
              </p:ext>
            </p:extLst>
          </p:nvPr>
        </p:nvGraphicFramePr>
        <p:xfrm>
          <a:off x="5278068" y="2987729"/>
          <a:ext cx="287338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5" name="Формула" r:id="rId17" imgW="126725" imgH="177415" progId="Equation.3">
                  <p:embed/>
                </p:oleObj>
              </mc:Choice>
              <mc:Fallback>
                <p:oleObj name="Формула" r:id="rId17" imgW="126725" imgH="177415" progId="Equation.3">
                  <p:embed/>
                  <p:pic>
                    <p:nvPicPr>
                      <p:cNvPr id="0" name="Объект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8068" y="2987729"/>
                        <a:ext cx="287338" cy="417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Объект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2222334"/>
              </p:ext>
            </p:extLst>
          </p:nvPr>
        </p:nvGraphicFramePr>
        <p:xfrm>
          <a:off x="6423025" y="3035300"/>
          <a:ext cx="258763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6" name="Формула" r:id="rId18" imgW="114120" imgH="139680" progId="Equation.3">
                  <p:embed/>
                </p:oleObj>
              </mc:Choice>
              <mc:Fallback>
                <p:oleObj name="Формула" r:id="rId18" imgW="114120" imgH="139680" progId="Equation.3">
                  <p:embed/>
                  <p:pic>
                    <p:nvPicPr>
                      <p:cNvPr id="0" name="Объект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3025" y="3035300"/>
                        <a:ext cx="258763" cy="32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Объект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5430713"/>
              </p:ext>
            </p:extLst>
          </p:nvPr>
        </p:nvGraphicFramePr>
        <p:xfrm>
          <a:off x="7402513" y="3006725"/>
          <a:ext cx="315912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7" name="Формула" r:id="rId20" imgW="139680" imgH="177480" progId="Equation.3">
                  <p:embed/>
                </p:oleObj>
              </mc:Choice>
              <mc:Fallback>
                <p:oleObj name="Формула" r:id="rId20" imgW="139680" imgH="177480" progId="Equation.3">
                  <p:embed/>
                  <p:pic>
                    <p:nvPicPr>
                      <p:cNvPr id="0" name="Объект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02513" y="3006725"/>
                        <a:ext cx="315912" cy="41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3" name="Прямая со стрелкой 62"/>
          <p:cNvCxnSpPr/>
          <p:nvPr/>
        </p:nvCxnSpPr>
        <p:spPr>
          <a:xfrm>
            <a:off x="7362056" y="3355882"/>
            <a:ext cx="396552" cy="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>
            <a:off x="5957353" y="3355882"/>
            <a:ext cx="1440160" cy="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>
            <a:off x="4860031" y="3355882"/>
            <a:ext cx="1097322" cy="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85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6298" y="0"/>
            <a:ext cx="8008413" cy="2088232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Arial" pitchFamily="34" charset="0"/>
                <a:cs typeface="Arial" pitchFamily="34" charset="0"/>
              </a:rPr>
              <a:t>9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На клетчатой бумаге с размером клетки  1 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ͯ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1 изображён параллелограмм. Найдите его площадь.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33056"/>
            <a:ext cx="1799992" cy="2521247"/>
          </a:xfrm>
          <a:prstGeom prst="rect">
            <a:avLst/>
          </a:prstGeom>
        </p:spPr>
      </p:pic>
      <p:sp>
        <p:nvSpPr>
          <p:cNvPr id="9" name="Овал 8">
            <a:hlinkClick r:id="rId5" action="ppaction://hlinksldjump"/>
          </p:cNvPr>
          <p:cNvSpPr/>
          <p:nvPr/>
        </p:nvSpPr>
        <p:spPr>
          <a:xfrm>
            <a:off x="544654" y="4663773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>
            <a:hlinkClick r:id="rId6" action="ppaction://hlinksldjump"/>
          </p:cNvPr>
          <p:cNvSpPr/>
          <p:nvPr/>
        </p:nvSpPr>
        <p:spPr>
          <a:xfrm>
            <a:off x="2411760" y="4663773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123728" y="2135475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411760" y="214694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012160" y="214694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292080" y="214694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652120" y="214694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572000" y="214694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932040" y="214332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851920" y="214694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211960" y="214694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131840" y="214694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491880" y="214332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771800" y="214694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123728" y="2290957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2123728" y="4451197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123728" y="3731117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123728" y="4090573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2123728" y="3371077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123728" y="3035751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2123728" y="2650997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Овал 35">
            <a:hlinkClick r:id="rId6" action="ppaction://hlinksldjump"/>
          </p:cNvPr>
          <p:cNvSpPr/>
          <p:nvPr/>
        </p:nvSpPr>
        <p:spPr>
          <a:xfrm>
            <a:off x="4247964" y="4663773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419872" y="4790512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301795" y="4790511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584054" y="4790512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3" name="Параллелограмм 2"/>
          <p:cNvSpPr/>
          <p:nvPr/>
        </p:nvSpPr>
        <p:spPr>
          <a:xfrm>
            <a:off x="3139107" y="3372887"/>
            <a:ext cx="2512681" cy="372978"/>
          </a:xfrm>
          <a:custGeom>
            <a:avLst/>
            <a:gdLst>
              <a:gd name="connsiteX0" fmla="*/ 0 w 2070230"/>
              <a:gd name="connsiteY0" fmla="*/ 358230 h 358230"/>
              <a:gd name="connsiteX1" fmla="*/ 699738 w 2070230"/>
              <a:gd name="connsiteY1" fmla="*/ 0 h 358230"/>
              <a:gd name="connsiteX2" fmla="*/ 2070230 w 2070230"/>
              <a:gd name="connsiteY2" fmla="*/ 0 h 358230"/>
              <a:gd name="connsiteX3" fmla="*/ 1370492 w 2070230"/>
              <a:gd name="connsiteY3" fmla="*/ 358230 h 358230"/>
              <a:gd name="connsiteX4" fmla="*/ 0 w 2070230"/>
              <a:gd name="connsiteY4" fmla="*/ 358230 h 358230"/>
              <a:gd name="connsiteX0" fmla="*/ 0 w 2143972"/>
              <a:gd name="connsiteY0" fmla="*/ 372978 h 372978"/>
              <a:gd name="connsiteX1" fmla="*/ 773480 w 2143972"/>
              <a:gd name="connsiteY1" fmla="*/ 0 h 372978"/>
              <a:gd name="connsiteX2" fmla="*/ 2143972 w 2143972"/>
              <a:gd name="connsiteY2" fmla="*/ 0 h 372978"/>
              <a:gd name="connsiteX3" fmla="*/ 1444234 w 2143972"/>
              <a:gd name="connsiteY3" fmla="*/ 358230 h 372978"/>
              <a:gd name="connsiteX4" fmla="*/ 0 w 2143972"/>
              <a:gd name="connsiteY4" fmla="*/ 372978 h 372978"/>
              <a:gd name="connsiteX0" fmla="*/ 0 w 2143972"/>
              <a:gd name="connsiteY0" fmla="*/ 372978 h 372978"/>
              <a:gd name="connsiteX1" fmla="*/ 773480 w 2143972"/>
              <a:gd name="connsiteY1" fmla="*/ 0 h 372978"/>
              <a:gd name="connsiteX2" fmla="*/ 2143972 w 2143972"/>
              <a:gd name="connsiteY2" fmla="*/ 0 h 372978"/>
              <a:gd name="connsiteX3" fmla="*/ 1444234 w 2143972"/>
              <a:gd name="connsiteY3" fmla="*/ 372978 h 372978"/>
              <a:gd name="connsiteX4" fmla="*/ 0 w 2143972"/>
              <a:gd name="connsiteY4" fmla="*/ 372978 h 372978"/>
              <a:gd name="connsiteX0" fmla="*/ 0 w 2512681"/>
              <a:gd name="connsiteY0" fmla="*/ 372978 h 372978"/>
              <a:gd name="connsiteX1" fmla="*/ 773480 w 2512681"/>
              <a:gd name="connsiteY1" fmla="*/ 0 h 372978"/>
              <a:gd name="connsiteX2" fmla="*/ 2512681 w 2512681"/>
              <a:gd name="connsiteY2" fmla="*/ 0 h 372978"/>
              <a:gd name="connsiteX3" fmla="*/ 1444234 w 2512681"/>
              <a:gd name="connsiteY3" fmla="*/ 372978 h 372978"/>
              <a:gd name="connsiteX4" fmla="*/ 0 w 2512681"/>
              <a:gd name="connsiteY4" fmla="*/ 372978 h 372978"/>
              <a:gd name="connsiteX0" fmla="*/ 0 w 2512681"/>
              <a:gd name="connsiteY0" fmla="*/ 372978 h 372978"/>
              <a:gd name="connsiteX1" fmla="*/ 1112693 w 2512681"/>
              <a:gd name="connsiteY1" fmla="*/ 0 h 372978"/>
              <a:gd name="connsiteX2" fmla="*/ 2512681 w 2512681"/>
              <a:gd name="connsiteY2" fmla="*/ 0 h 372978"/>
              <a:gd name="connsiteX3" fmla="*/ 1444234 w 2512681"/>
              <a:gd name="connsiteY3" fmla="*/ 372978 h 372978"/>
              <a:gd name="connsiteX4" fmla="*/ 0 w 2512681"/>
              <a:gd name="connsiteY4" fmla="*/ 372978 h 372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12681" h="372978">
                <a:moveTo>
                  <a:pt x="0" y="372978"/>
                </a:moveTo>
                <a:lnTo>
                  <a:pt x="1112693" y="0"/>
                </a:lnTo>
                <a:lnTo>
                  <a:pt x="2512681" y="0"/>
                </a:lnTo>
                <a:lnTo>
                  <a:pt x="1444234" y="372978"/>
                </a:lnTo>
                <a:lnTo>
                  <a:pt x="0" y="372978"/>
                </a:lnTo>
                <a:close/>
              </a:path>
            </a:pathLst>
          </a:cu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70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6926" y="3215595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435158" y="4599440"/>
            <a:ext cx="193164" cy="21602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2435158" y="4467755"/>
            <a:ext cx="0" cy="35823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2520280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Верно.</a:t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endParaRPr lang="ru-RU" sz="29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Управляющая кнопка: далее 5">
            <a:hlinkClick r:id="rId5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634958" y="322706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235358" y="322706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515278" y="322706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875318" y="322706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795198" y="322706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155238" y="322344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075118" y="322706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435158" y="322706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355038" y="322706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715078" y="322344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994998" y="322706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46926" y="3371077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46926" y="5531317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46926" y="4811237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46926" y="5170693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46926" y="4451197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46926" y="4115871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46926" y="3731117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араллелограмм 2"/>
          <p:cNvSpPr/>
          <p:nvPr/>
        </p:nvSpPr>
        <p:spPr>
          <a:xfrm>
            <a:off x="1362305" y="4453007"/>
            <a:ext cx="2512681" cy="372978"/>
          </a:xfrm>
          <a:custGeom>
            <a:avLst/>
            <a:gdLst>
              <a:gd name="connsiteX0" fmla="*/ 0 w 2070230"/>
              <a:gd name="connsiteY0" fmla="*/ 358230 h 358230"/>
              <a:gd name="connsiteX1" fmla="*/ 699738 w 2070230"/>
              <a:gd name="connsiteY1" fmla="*/ 0 h 358230"/>
              <a:gd name="connsiteX2" fmla="*/ 2070230 w 2070230"/>
              <a:gd name="connsiteY2" fmla="*/ 0 h 358230"/>
              <a:gd name="connsiteX3" fmla="*/ 1370492 w 2070230"/>
              <a:gd name="connsiteY3" fmla="*/ 358230 h 358230"/>
              <a:gd name="connsiteX4" fmla="*/ 0 w 2070230"/>
              <a:gd name="connsiteY4" fmla="*/ 358230 h 358230"/>
              <a:gd name="connsiteX0" fmla="*/ 0 w 2143972"/>
              <a:gd name="connsiteY0" fmla="*/ 372978 h 372978"/>
              <a:gd name="connsiteX1" fmla="*/ 773480 w 2143972"/>
              <a:gd name="connsiteY1" fmla="*/ 0 h 372978"/>
              <a:gd name="connsiteX2" fmla="*/ 2143972 w 2143972"/>
              <a:gd name="connsiteY2" fmla="*/ 0 h 372978"/>
              <a:gd name="connsiteX3" fmla="*/ 1444234 w 2143972"/>
              <a:gd name="connsiteY3" fmla="*/ 358230 h 372978"/>
              <a:gd name="connsiteX4" fmla="*/ 0 w 2143972"/>
              <a:gd name="connsiteY4" fmla="*/ 372978 h 372978"/>
              <a:gd name="connsiteX0" fmla="*/ 0 w 2143972"/>
              <a:gd name="connsiteY0" fmla="*/ 372978 h 372978"/>
              <a:gd name="connsiteX1" fmla="*/ 773480 w 2143972"/>
              <a:gd name="connsiteY1" fmla="*/ 0 h 372978"/>
              <a:gd name="connsiteX2" fmla="*/ 2143972 w 2143972"/>
              <a:gd name="connsiteY2" fmla="*/ 0 h 372978"/>
              <a:gd name="connsiteX3" fmla="*/ 1444234 w 2143972"/>
              <a:gd name="connsiteY3" fmla="*/ 372978 h 372978"/>
              <a:gd name="connsiteX4" fmla="*/ 0 w 2143972"/>
              <a:gd name="connsiteY4" fmla="*/ 372978 h 372978"/>
              <a:gd name="connsiteX0" fmla="*/ 0 w 2512681"/>
              <a:gd name="connsiteY0" fmla="*/ 372978 h 372978"/>
              <a:gd name="connsiteX1" fmla="*/ 773480 w 2512681"/>
              <a:gd name="connsiteY1" fmla="*/ 0 h 372978"/>
              <a:gd name="connsiteX2" fmla="*/ 2512681 w 2512681"/>
              <a:gd name="connsiteY2" fmla="*/ 0 h 372978"/>
              <a:gd name="connsiteX3" fmla="*/ 1444234 w 2512681"/>
              <a:gd name="connsiteY3" fmla="*/ 372978 h 372978"/>
              <a:gd name="connsiteX4" fmla="*/ 0 w 2512681"/>
              <a:gd name="connsiteY4" fmla="*/ 372978 h 372978"/>
              <a:gd name="connsiteX0" fmla="*/ 0 w 2512681"/>
              <a:gd name="connsiteY0" fmla="*/ 372978 h 372978"/>
              <a:gd name="connsiteX1" fmla="*/ 1112693 w 2512681"/>
              <a:gd name="connsiteY1" fmla="*/ 0 h 372978"/>
              <a:gd name="connsiteX2" fmla="*/ 2512681 w 2512681"/>
              <a:gd name="connsiteY2" fmla="*/ 0 h 372978"/>
              <a:gd name="connsiteX3" fmla="*/ 1444234 w 2512681"/>
              <a:gd name="connsiteY3" fmla="*/ 372978 h 372978"/>
              <a:gd name="connsiteX4" fmla="*/ 0 w 2512681"/>
              <a:gd name="connsiteY4" fmla="*/ 372978 h 372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12681" h="372978">
                <a:moveTo>
                  <a:pt x="0" y="372978"/>
                </a:moveTo>
                <a:lnTo>
                  <a:pt x="1112693" y="0"/>
                </a:lnTo>
                <a:lnTo>
                  <a:pt x="2512681" y="0"/>
                </a:lnTo>
                <a:lnTo>
                  <a:pt x="1444234" y="372978"/>
                </a:lnTo>
                <a:lnTo>
                  <a:pt x="0" y="372978"/>
                </a:lnTo>
                <a:close/>
              </a:path>
            </a:pathLst>
          </a:cu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0525634"/>
              </p:ext>
            </p:extLst>
          </p:nvPr>
        </p:nvGraphicFramePr>
        <p:xfrm>
          <a:off x="346926" y="1628800"/>
          <a:ext cx="31400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5" name="Формула" r:id="rId6" imgW="1028520" imgH="177480" progId="Equation.3">
                  <p:embed/>
                </p:oleObj>
              </mc:Choice>
              <mc:Fallback>
                <p:oleObj name="Формула" r:id="rId6" imgW="1028520" imgH="177480" progId="Equation.3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926" y="1628800"/>
                        <a:ext cx="314007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Объект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7972715"/>
              </p:ext>
            </p:extLst>
          </p:nvPr>
        </p:nvGraphicFramePr>
        <p:xfrm>
          <a:off x="2075118" y="4379146"/>
          <a:ext cx="3444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6" name="Формула" r:id="rId8" imgW="126725" imgH="177415" progId="Equation.3">
                  <p:embed/>
                </p:oleObj>
              </mc:Choice>
              <mc:Fallback>
                <p:oleObj name="Формула" r:id="rId8" imgW="126725" imgH="177415" progId="Equation.3">
                  <p:embed/>
                  <p:pic>
                    <p:nvPicPr>
                      <p:cNvPr id="0" name="Объект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5118" y="4379146"/>
                        <a:ext cx="3444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Объект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832467"/>
              </p:ext>
            </p:extLst>
          </p:nvPr>
        </p:nvGraphicFramePr>
        <p:xfrm>
          <a:off x="2283835" y="4807155"/>
          <a:ext cx="344487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7" name="Формула" r:id="rId10" imgW="126835" imgH="139518" progId="Equation.3">
                  <p:embed/>
                </p:oleObj>
              </mc:Choice>
              <mc:Fallback>
                <p:oleObj name="Формула" r:id="rId10" imgW="126835" imgH="139518" progId="Equation.3">
                  <p:embed/>
                  <p:pic>
                    <p:nvPicPr>
                      <p:cNvPr id="0" name="Объект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3835" y="4807155"/>
                        <a:ext cx="344487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215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-387424"/>
            <a:ext cx="7772400" cy="3600400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Неверно.</a:t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алее 6">
            <a:hlinkClick r:id="rId5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Управляющая кнопка: назад 40">
            <a:hlinkClick r:id="" action="ppaction://hlinkshowjump?jump=lastslideviewed" highlightClick="1"/>
          </p:cNvPr>
          <p:cNvSpPr/>
          <p:nvPr/>
        </p:nvSpPr>
        <p:spPr>
          <a:xfrm>
            <a:off x="4932040" y="5445224"/>
            <a:ext cx="1440160" cy="792088"/>
          </a:xfrm>
          <a:prstGeom prst="actionButtonBackPrevious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2289427"/>
              </p:ext>
            </p:extLst>
          </p:nvPr>
        </p:nvGraphicFramePr>
        <p:xfrm>
          <a:off x="827584" y="1628800"/>
          <a:ext cx="135572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5" name="Формула" r:id="rId6" imgW="444240" imgH="177480" progId="Equation.3">
                  <p:embed/>
                </p:oleObj>
              </mc:Choice>
              <mc:Fallback>
                <p:oleObj name="Формула" r:id="rId6" imgW="444240" imgH="177480" progId="Equation.3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1628800"/>
                        <a:ext cx="135572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674322" y="404664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762554" y="1788509"/>
            <a:ext cx="193164" cy="21602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6762554" y="1656824"/>
            <a:ext cx="0" cy="35823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962354" y="41613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8562754" y="41613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7842674" y="41613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8202714" y="41613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7122594" y="41613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7482634" y="412509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402514" y="41613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6762554" y="41613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682434" y="41613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042474" y="412509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5322394" y="41613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674322" y="560146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674322" y="2720386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674322" y="2000306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674322" y="2359762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674322" y="1640266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674322" y="130494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4674322" y="920186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араллелограмм 2"/>
          <p:cNvSpPr/>
          <p:nvPr/>
        </p:nvSpPr>
        <p:spPr>
          <a:xfrm>
            <a:off x="5689701" y="1642076"/>
            <a:ext cx="2512681" cy="372978"/>
          </a:xfrm>
          <a:custGeom>
            <a:avLst/>
            <a:gdLst>
              <a:gd name="connsiteX0" fmla="*/ 0 w 2070230"/>
              <a:gd name="connsiteY0" fmla="*/ 358230 h 358230"/>
              <a:gd name="connsiteX1" fmla="*/ 699738 w 2070230"/>
              <a:gd name="connsiteY1" fmla="*/ 0 h 358230"/>
              <a:gd name="connsiteX2" fmla="*/ 2070230 w 2070230"/>
              <a:gd name="connsiteY2" fmla="*/ 0 h 358230"/>
              <a:gd name="connsiteX3" fmla="*/ 1370492 w 2070230"/>
              <a:gd name="connsiteY3" fmla="*/ 358230 h 358230"/>
              <a:gd name="connsiteX4" fmla="*/ 0 w 2070230"/>
              <a:gd name="connsiteY4" fmla="*/ 358230 h 358230"/>
              <a:gd name="connsiteX0" fmla="*/ 0 w 2143972"/>
              <a:gd name="connsiteY0" fmla="*/ 372978 h 372978"/>
              <a:gd name="connsiteX1" fmla="*/ 773480 w 2143972"/>
              <a:gd name="connsiteY1" fmla="*/ 0 h 372978"/>
              <a:gd name="connsiteX2" fmla="*/ 2143972 w 2143972"/>
              <a:gd name="connsiteY2" fmla="*/ 0 h 372978"/>
              <a:gd name="connsiteX3" fmla="*/ 1444234 w 2143972"/>
              <a:gd name="connsiteY3" fmla="*/ 358230 h 372978"/>
              <a:gd name="connsiteX4" fmla="*/ 0 w 2143972"/>
              <a:gd name="connsiteY4" fmla="*/ 372978 h 372978"/>
              <a:gd name="connsiteX0" fmla="*/ 0 w 2143972"/>
              <a:gd name="connsiteY0" fmla="*/ 372978 h 372978"/>
              <a:gd name="connsiteX1" fmla="*/ 773480 w 2143972"/>
              <a:gd name="connsiteY1" fmla="*/ 0 h 372978"/>
              <a:gd name="connsiteX2" fmla="*/ 2143972 w 2143972"/>
              <a:gd name="connsiteY2" fmla="*/ 0 h 372978"/>
              <a:gd name="connsiteX3" fmla="*/ 1444234 w 2143972"/>
              <a:gd name="connsiteY3" fmla="*/ 372978 h 372978"/>
              <a:gd name="connsiteX4" fmla="*/ 0 w 2143972"/>
              <a:gd name="connsiteY4" fmla="*/ 372978 h 372978"/>
              <a:gd name="connsiteX0" fmla="*/ 0 w 2512681"/>
              <a:gd name="connsiteY0" fmla="*/ 372978 h 372978"/>
              <a:gd name="connsiteX1" fmla="*/ 773480 w 2512681"/>
              <a:gd name="connsiteY1" fmla="*/ 0 h 372978"/>
              <a:gd name="connsiteX2" fmla="*/ 2512681 w 2512681"/>
              <a:gd name="connsiteY2" fmla="*/ 0 h 372978"/>
              <a:gd name="connsiteX3" fmla="*/ 1444234 w 2512681"/>
              <a:gd name="connsiteY3" fmla="*/ 372978 h 372978"/>
              <a:gd name="connsiteX4" fmla="*/ 0 w 2512681"/>
              <a:gd name="connsiteY4" fmla="*/ 372978 h 372978"/>
              <a:gd name="connsiteX0" fmla="*/ 0 w 2512681"/>
              <a:gd name="connsiteY0" fmla="*/ 372978 h 372978"/>
              <a:gd name="connsiteX1" fmla="*/ 1112693 w 2512681"/>
              <a:gd name="connsiteY1" fmla="*/ 0 h 372978"/>
              <a:gd name="connsiteX2" fmla="*/ 2512681 w 2512681"/>
              <a:gd name="connsiteY2" fmla="*/ 0 h 372978"/>
              <a:gd name="connsiteX3" fmla="*/ 1444234 w 2512681"/>
              <a:gd name="connsiteY3" fmla="*/ 372978 h 372978"/>
              <a:gd name="connsiteX4" fmla="*/ 0 w 2512681"/>
              <a:gd name="connsiteY4" fmla="*/ 372978 h 372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12681" h="372978">
                <a:moveTo>
                  <a:pt x="0" y="372978"/>
                </a:moveTo>
                <a:lnTo>
                  <a:pt x="1112693" y="0"/>
                </a:lnTo>
                <a:lnTo>
                  <a:pt x="2512681" y="0"/>
                </a:lnTo>
                <a:lnTo>
                  <a:pt x="1444234" y="372978"/>
                </a:lnTo>
                <a:lnTo>
                  <a:pt x="0" y="372978"/>
                </a:lnTo>
                <a:close/>
              </a:path>
            </a:pathLst>
          </a:cu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9" name="Объект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8946677"/>
              </p:ext>
            </p:extLst>
          </p:nvPr>
        </p:nvGraphicFramePr>
        <p:xfrm>
          <a:off x="6402514" y="1568215"/>
          <a:ext cx="3444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6" name="Формула" r:id="rId8" imgW="126725" imgH="177415" progId="Equation.3">
                  <p:embed/>
                </p:oleObj>
              </mc:Choice>
              <mc:Fallback>
                <p:oleObj name="Формула" r:id="rId8" imgW="126725" imgH="17741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2514" y="1568215"/>
                        <a:ext cx="3444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Объект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5633902"/>
              </p:ext>
            </p:extLst>
          </p:nvPr>
        </p:nvGraphicFramePr>
        <p:xfrm>
          <a:off x="6611231" y="1996224"/>
          <a:ext cx="344487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7" name="Формула" r:id="rId10" imgW="126835" imgH="139518" progId="Equation.3">
                  <p:embed/>
                </p:oleObj>
              </mc:Choice>
              <mc:Fallback>
                <p:oleObj name="Формула" r:id="rId10" imgW="126835" imgH="1395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1231" y="1996224"/>
                        <a:ext cx="344487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1403648" y="2580010"/>
            <a:ext cx="136815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или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674322" y="2944794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4962354" y="295626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8562754" y="295626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7842674" y="295626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8202714" y="295626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7122594" y="295626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7482634" y="2952639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6402514" y="295626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6762554" y="295626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5682434" y="295626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6042474" y="2952639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5322394" y="295626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4674322" y="3100276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4674322" y="5260516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4674322" y="4540436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4674322" y="4899892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4674322" y="4180396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4674322" y="384507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4674322" y="3460316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Трапеция 4"/>
          <p:cNvSpPr/>
          <p:nvPr/>
        </p:nvSpPr>
        <p:spPr>
          <a:xfrm>
            <a:off x="5682434" y="4180396"/>
            <a:ext cx="1440160" cy="360039"/>
          </a:xfrm>
          <a:custGeom>
            <a:avLst/>
            <a:gdLst>
              <a:gd name="connsiteX0" fmla="*/ 0 w 1440160"/>
              <a:gd name="connsiteY0" fmla="*/ 360040 h 360040"/>
              <a:gd name="connsiteX1" fmla="*/ 90010 w 1440160"/>
              <a:gd name="connsiteY1" fmla="*/ 0 h 360040"/>
              <a:gd name="connsiteX2" fmla="*/ 1350150 w 1440160"/>
              <a:gd name="connsiteY2" fmla="*/ 0 h 360040"/>
              <a:gd name="connsiteX3" fmla="*/ 1440160 w 1440160"/>
              <a:gd name="connsiteY3" fmla="*/ 360040 h 360040"/>
              <a:gd name="connsiteX4" fmla="*/ 0 w 1440160"/>
              <a:gd name="connsiteY4" fmla="*/ 360040 h 360040"/>
              <a:gd name="connsiteX0" fmla="*/ 0 w 1440160"/>
              <a:gd name="connsiteY0" fmla="*/ 374788 h 374788"/>
              <a:gd name="connsiteX1" fmla="*/ 90010 w 1440160"/>
              <a:gd name="connsiteY1" fmla="*/ 14748 h 374788"/>
              <a:gd name="connsiteX2" fmla="*/ 1438641 w 1440160"/>
              <a:gd name="connsiteY2" fmla="*/ 0 h 374788"/>
              <a:gd name="connsiteX3" fmla="*/ 1440160 w 1440160"/>
              <a:gd name="connsiteY3" fmla="*/ 374788 h 374788"/>
              <a:gd name="connsiteX4" fmla="*/ 0 w 1440160"/>
              <a:gd name="connsiteY4" fmla="*/ 374788 h 374788"/>
              <a:gd name="connsiteX0" fmla="*/ 0 w 1440160"/>
              <a:gd name="connsiteY0" fmla="*/ 374789 h 374789"/>
              <a:gd name="connsiteX1" fmla="*/ 1063404 w 1440160"/>
              <a:gd name="connsiteY1" fmla="*/ 0 h 374789"/>
              <a:gd name="connsiteX2" fmla="*/ 1438641 w 1440160"/>
              <a:gd name="connsiteY2" fmla="*/ 1 h 374789"/>
              <a:gd name="connsiteX3" fmla="*/ 1440160 w 1440160"/>
              <a:gd name="connsiteY3" fmla="*/ 374789 h 374789"/>
              <a:gd name="connsiteX4" fmla="*/ 0 w 1440160"/>
              <a:gd name="connsiteY4" fmla="*/ 374789 h 374789"/>
              <a:gd name="connsiteX0" fmla="*/ 0 w 1440160"/>
              <a:gd name="connsiteY0" fmla="*/ 374789 h 374789"/>
              <a:gd name="connsiteX1" fmla="*/ 1107649 w 1440160"/>
              <a:gd name="connsiteY1" fmla="*/ 0 h 374789"/>
              <a:gd name="connsiteX2" fmla="*/ 1438641 w 1440160"/>
              <a:gd name="connsiteY2" fmla="*/ 1 h 374789"/>
              <a:gd name="connsiteX3" fmla="*/ 1440160 w 1440160"/>
              <a:gd name="connsiteY3" fmla="*/ 374789 h 374789"/>
              <a:gd name="connsiteX4" fmla="*/ 0 w 1440160"/>
              <a:gd name="connsiteY4" fmla="*/ 374789 h 374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0160" h="374789">
                <a:moveTo>
                  <a:pt x="0" y="374789"/>
                </a:moveTo>
                <a:lnTo>
                  <a:pt x="1107649" y="0"/>
                </a:lnTo>
                <a:lnTo>
                  <a:pt x="1438641" y="1"/>
                </a:lnTo>
                <a:cubicBezTo>
                  <a:pt x="1439147" y="124930"/>
                  <a:pt x="1439654" y="249860"/>
                  <a:pt x="1440160" y="374789"/>
                </a:cubicBezTo>
                <a:lnTo>
                  <a:pt x="0" y="374789"/>
                </a:lnTo>
                <a:close/>
              </a:path>
            </a:pathLst>
          </a:cu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ый треугольник 53"/>
          <p:cNvSpPr/>
          <p:nvPr/>
        </p:nvSpPr>
        <p:spPr>
          <a:xfrm rot="10800000" flipH="1">
            <a:off x="7122594" y="4180396"/>
            <a:ext cx="1080120" cy="363661"/>
          </a:xfrm>
          <a:prstGeom prst="rt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ый треугольник 54"/>
          <p:cNvSpPr/>
          <p:nvPr/>
        </p:nvSpPr>
        <p:spPr>
          <a:xfrm rot="10800000" flipH="1">
            <a:off x="5689701" y="4180395"/>
            <a:ext cx="1072853" cy="350384"/>
          </a:xfrm>
          <a:prstGeom prst="rt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6" name="Объект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4763690"/>
              </p:ext>
            </p:extLst>
          </p:nvPr>
        </p:nvGraphicFramePr>
        <p:xfrm>
          <a:off x="6027713" y="4604542"/>
          <a:ext cx="344487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8" name="Формула" r:id="rId12" imgW="126835" imgH="139518" progId="Equation.3">
                  <p:embed/>
                </p:oleObj>
              </mc:Choice>
              <mc:Fallback>
                <p:oleObj name="Формула" r:id="rId12" imgW="126835" imgH="139518" progId="Equation.3">
                  <p:embed/>
                  <p:pic>
                    <p:nvPicPr>
                      <p:cNvPr id="0" name="Объект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7713" y="4604542"/>
                        <a:ext cx="344487" cy="363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Объект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9280721"/>
              </p:ext>
            </p:extLst>
          </p:nvPr>
        </p:nvGraphicFramePr>
        <p:xfrm>
          <a:off x="5006975" y="4132263"/>
          <a:ext cx="344488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9" name="Формула" r:id="rId13" imgW="126720" imgH="177480" progId="Equation.3">
                  <p:embed/>
                </p:oleObj>
              </mc:Choice>
              <mc:Fallback>
                <p:oleObj name="Формула" r:id="rId13" imgW="126720" imgH="177480" progId="Equation.3">
                  <p:embed/>
                  <p:pic>
                    <p:nvPicPr>
                      <p:cNvPr id="0" name="Объект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6975" y="4132263"/>
                        <a:ext cx="344488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TextBox 57"/>
          <p:cNvSpPr txBox="1"/>
          <p:nvPr/>
        </p:nvSpPr>
        <p:spPr>
          <a:xfrm>
            <a:off x="323528" y="3118619"/>
            <a:ext cx="4104456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Нажми 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кнопку и рассмотри, как можно преобразовать фигуру.</a:t>
            </a:r>
            <a:endParaRPr lang="ru-RU" sz="2900" dirty="0" smtClean="0">
              <a:latin typeface="Arial" pitchFamily="34" charset="0"/>
              <a:cs typeface="Arial" pitchFamily="34" charset="0"/>
            </a:endParaRPr>
          </a:p>
          <a:p>
            <a:endParaRPr lang="ru-RU" sz="29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Овал 58"/>
          <p:cNvSpPr/>
          <p:nvPr/>
        </p:nvSpPr>
        <p:spPr>
          <a:xfrm>
            <a:off x="8100372" y="3194121"/>
            <a:ext cx="720080" cy="650949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0901514"/>
              </p:ext>
            </p:extLst>
          </p:nvPr>
        </p:nvGraphicFramePr>
        <p:xfrm>
          <a:off x="5738787" y="4037111"/>
          <a:ext cx="1266825" cy="140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0" name="Формула" r:id="rId15" imgW="444240" imgH="431640" progId="Equation.3">
                  <p:embed/>
                </p:oleObj>
              </mc:Choice>
              <mc:Fallback>
                <p:oleObj name="Формула" r:id="rId15" imgW="444240" imgH="431640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8787" y="4037111"/>
                        <a:ext cx="1266825" cy="1408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05315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</p:childTnLst>
        </p:cTn>
      </p:par>
    </p:tnLst>
    <p:bldLst>
      <p:bldP spid="54" grpId="0" animBg="1"/>
      <p:bldP spid="5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4654" y="-99392"/>
            <a:ext cx="8008413" cy="22723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10. На клетчатой бумаге с размером клетки  1 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ͯ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1 изображён параллелограмм. Найдите его площадь.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33056"/>
            <a:ext cx="1799992" cy="2521247"/>
          </a:xfrm>
          <a:prstGeom prst="rect">
            <a:avLst/>
          </a:prstGeom>
        </p:spPr>
      </p:pic>
      <p:sp>
        <p:nvSpPr>
          <p:cNvPr id="9" name="Овал 8">
            <a:hlinkClick r:id="rId5" action="ppaction://hlinksldjump"/>
          </p:cNvPr>
          <p:cNvSpPr/>
          <p:nvPr/>
        </p:nvSpPr>
        <p:spPr>
          <a:xfrm>
            <a:off x="544654" y="4663773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>
            <a:hlinkClick r:id="rId6" action="ppaction://hlinksldjump"/>
          </p:cNvPr>
          <p:cNvSpPr/>
          <p:nvPr/>
        </p:nvSpPr>
        <p:spPr>
          <a:xfrm>
            <a:off x="2411760" y="4663773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123728" y="2180150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411760" y="2176529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012160" y="2176529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292080" y="2176529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652120" y="2176529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572000" y="2176529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932040" y="2172908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851920" y="2176529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211960" y="2176529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131840" y="2176529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491880" y="2172908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771800" y="2176529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123728" y="2320545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2123728" y="4480785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123728" y="3760705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123728" y="4120161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2123728" y="3400665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147143" y="3065339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2123728" y="2680585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Овал 35">
            <a:hlinkClick r:id="rId6" action="ppaction://hlinksldjump"/>
          </p:cNvPr>
          <p:cNvSpPr/>
          <p:nvPr/>
        </p:nvSpPr>
        <p:spPr>
          <a:xfrm>
            <a:off x="4247964" y="4663773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560230" y="4790512"/>
            <a:ext cx="85153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12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473789" y="4790512"/>
            <a:ext cx="797589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419122" y="4790512"/>
            <a:ext cx="103324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5" name="Параллелограмм 4"/>
          <p:cNvSpPr/>
          <p:nvPr/>
        </p:nvSpPr>
        <p:spPr>
          <a:xfrm>
            <a:off x="3131840" y="2680585"/>
            <a:ext cx="1800200" cy="1439576"/>
          </a:xfrm>
          <a:prstGeom prst="parallelogram">
            <a:avLst>
              <a:gd name="adj" fmla="val 50612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32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3243" y="-153343"/>
            <a:ext cx="7848872" cy="3024336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Верно.</a:t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Управляющая кнопка: далее 5">
            <a:hlinkClick r:id="rId5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663189" y="2335566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951221" y="233194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Равнобедренный треугольник 41"/>
          <p:cNvSpPr/>
          <p:nvPr/>
        </p:nvSpPr>
        <p:spPr>
          <a:xfrm>
            <a:off x="2062592" y="2836001"/>
            <a:ext cx="2128989" cy="1439576"/>
          </a:xfrm>
          <a:prstGeom prst="triangle">
            <a:avLst>
              <a:gd name="adj" fmla="val 84166"/>
            </a:avLst>
          </a:prstGeom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>
            <a:off x="4551621" y="233194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3831541" y="233194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4191581" y="233194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3111461" y="233194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3471501" y="23283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2391381" y="233194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2751421" y="233194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1671301" y="233194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2031341" y="23283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1311261" y="233194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663189" y="2475961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663189" y="4636201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663189" y="3916121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663189" y="4275577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663189" y="3574359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663189" y="3196041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663189" y="2836001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491855"/>
              </p:ext>
            </p:extLst>
          </p:nvPr>
        </p:nvGraphicFramePr>
        <p:xfrm>
          <a:off x="585788" y="836613"/>
          <a:ext cx="4008437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Формула" r:id="rId6" imgW="1384200" imgH="393480" progId="Equation.3">
                  <p:embed/>
                </p:oleObj>
              </mc:Choice>
              <mc:Fallback>
                <p:oleObj name="Формула" r:id="rId6" imgW="13842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85788" y="836613"/>
                        <a:ext cx="4008437" cy="1152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Прямая соединительная линия 7"/>
          <p:cNvCxnSpPr>
            <a:stCxn id="42" idx="0"/>
            <a:endCxn id="42" idx="3"/>
          </p:cNvCxnSpPr>
          <p:nvPr/>
        </p:nvCxnSpPr>
        <p:spPr>
          <a:xfrm>
            <a:off x="3854477" y="2836001"/>
            <a:ext cx="0" cy="14395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4961564"/>
              </p:ext>
            </p:extLst>
          </p:nvPr>
        </p:nvGraphicFramePr>
        <p:xfrm>
          <a:off x="3083718" y="4275577"/>
          <a:ext cx="343024" cy="3636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Формула" r:id="rId8" imgW="126720" imgH="139680" progId="Equation.3">
                  <p:embed/>
                </p:oleObj>
              </mc:Choice>
              <mc:Fallback>
                <p:oleObj name="Формула" r:id="rId8" imgW="126720" imgH="1396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083718" y="4275577"/>
                        <a:ext cx="343024" cy="3636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Прямоугольник 31"/>
          <p:cNvSpPr/>
          <p:nvPr/>
        </p:nvSpPr>
        <p:spPr>
          <a:xfrm>
            <a:off x="3661313" y="4059552"/>
            <a:ext cx="193164" cy="21602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3682200"/>
              </p:ext>
            </p:extLst>
          </p:nvPr>
        </p:nvGraphicFramePr>
        <p:xfrm>
          <a:off x="3456772" y="3396557"/>
          <a:ext cx="343024" cy="5209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Формула" r:id="rId10" imgW="126720" imgH="177480" progId="Equation.3">
                  <p:embed/>
                </p:oleObj>
              </mc:Choice>
              <mc:Fallback>
                <p:oleObj name="Формула" r:id="rId10" imgW="12672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456772" y="3396557"/>
                        <a:ext cx="343024" cy="5209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510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3260562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2051720" y="4972516"/>
            <a:ext cx="193164" cy="21602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2051720" y="3760997"/>
            <a:ext cx="0" cy="14395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3024336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Верно.</a:t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endParaRPr lang="ru-RU" sz="29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Управляющая кнопка: далее 5">
            <a:hlinkClick r:id="rId5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7128446"/>
              </p:ext>
            </p:extLst>
          </p:nvPr>
        </p:nvGraphicFramePr>
        <p:xfrm>
          <a:off x="231775" y="1628775"/>
          <a:ext cx="337343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1" name="Формула" r:id="rId6" imgW="1104840" imgH="177480" progId="Equation.3">
                  <p:embed/>
                </p:oleObj>
              </mc:Choice>
              <mc:Fallback>
                <p:oleObj name="Формула" r:id="rId6" imgW="1104840" imgH="177480" progId="Equation.3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" y="1628775"/>
                        <a:ext cx="337343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611560" y="325694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211960" y="325694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491880" y="325694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851920" y="325694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771800" y="325694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131840" y="325332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051720" y="325694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411760" y="325694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331640" y="325694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691680" y="325332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971600" y="325694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23528" y="3400957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23528" y="5561197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23528" y="4841117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23528" y="5200573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23528" y="4481077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46943" y="4145751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23528" y="3760997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араллелограмм 24"/>
          <p:cNvSpPr/>
          <p:nvPr/>
        </p:nvSpPr>
        <p:spPr>
          <a:xfrm>
            <a:off x="1331640" y="3760997"/>
            <a:ext cx="1800200" cy="1439576"/>
          </a:xfrm>
          <a:prstGeom prst="parallelogram">
            <a:avLst>
              <a:gd name="adj" fmla="val 50612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8" name="Объект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6019451"/>
              </p:ext>
            </p:extLst>
          </p:nvPr>
        </p:nvGraphicFramePr>
        <p:xfrm>
          <a:off x="1778622" y="5200569"/>
          <a:ext cx="344991" cy="3794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2" name="Формула" r:id="rId8" imgW="126835" imgH="139518" progId="Equation.3">
                  <p:embed/>
                </p:oleObj>
              </mc:Choice>
              <mc:Fallback>
                <p:oleObj name="Формула" r:id="rId8" imgW="126835" imgH="139518" progId="Equation.3">
                  <p:embed/>
                  <p:pic>
                    <p:nvPicPr>
                      <p:cNvPr id="0" name="Объект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8622" y="5200569"/>
                        <a:ext cx="344991" cy="3794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Объект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5613000"/>
              </p:ext>
            </p:extLst>
          </p:nvPr>
        </p:nvGraphicFramePr>
        <p:xfrm>
          <a:off x="1691680" y="4340826"/>
          <a:ext cx="34448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3" name="Формула" r:id="rId10" imgW="126725" imgH="177415" progId="Equation.3">
                  <p:embed/>
                </p:oleObj>
              </mc:Choice>
              <mc:Fallback>
                <p:oleObj name="Формула" r:id="rId10" imgW="126725" imgH="177415" progId="Equation.3">
                  <p:embed/>
                  <p:pic>
                    <p:nvPicPr>
                      <p:cNvPr id="0" name="Объект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4340826"/>
                        <a:ext cx="344487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435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рямоугольник 34"/>
          <p:cNvSpPr/>
          <p:nvPr/>
        </p:nvSpPr>
        <p:spPr>
          <a:xfrm>
            <a:off x="4595418" y="2925236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>
            <a:off x="8483850" y="292161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6323610" y="292161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4618833" y="3810425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59747" y="116633"/>
            <a:ext cx="7772400" cy="3168352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Неверно.</a:t>
            </a:r>
            <a:r>
              <a:rPr lang="en-US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алее 6">
            <a:hlinkClick r:id="rId5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Управляющая кнопка: назад 44">
            <a:hlinkClick r:id="" action="ppaction://hlinkshowjump?jump=lastslideviewed" highlightClick="1"/>
          </p:cNvPr>
          <p:cNvSpPr/>
          <p:nvPr/>
        </p:nvSpPr>
        <p:spPr>
          <a:xfrm>
            <a:off x="4932040" y="5445224"/>
            <a:ext cx="1440160" cy="792088"/>
          </a:xfrm>
          <a:prstGeom prst="actionButtonBackPrevious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1071996"/>
              </p:ext>
            </p:extLst>
          </p:nvPr>
        </p:nvGraphicFramePr>
        <p:xfrm>
          <a:off x="827584" y="1628800"/>
          <a:ext cx="135572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6" name="Формула" r:id="rId6" imgW="444240" imgH="177480" progId="Equation.3">
                  <p:embed/>
                </p:oleObj>
              </mc:Choice>
              <mc:Fallback>
                <p:oleObj name="Формула" r:id="rId6" imgW="4442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1628800"/>
                        <a:ext cx="135572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03648" y="2580010"/>
            <a:ext cx="136815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или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595418" y="404663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6323610" y="2116617"/>
            <a:ext cx="193164" cy="21602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6323610" y="905098"/>
            <a:ext cx="0" cy="14395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883450" y="40104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8483850" y="40104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7763770" y="40104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8123810" y="40104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7043690" y="40104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7403730" y="39742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323610" y="40104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6683650" y="40104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5603530" y="40104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5963570" y="39742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5243490" y="40104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595418" y="545058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595418" y="2705298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4595418" y="1985218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4595418" y="2344674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4595418" y="1625178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4618833" y="1289852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4595418" y="905098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араллелограмм 31"/>
          <p:cNvSpPr/>
          <p:nvPr/>
        </p:nvSpPr>
        <p:spPr>
          <a:xfrm>
            <a:off x="5603530" y="905098"/>
            <a:ext cx="1800200" cy="1439576"/>
          </a:xfrm>
          <a:prstGeom prst="parallelogram">
            <a:avLst>
              <a:gd name="adj" fmla="val 50612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3" name="Объект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4270081"/>
              </p:ext>
            </p:extLst>
          </p:nvPr>
        </p:nvGraphicFramePr>
        <p:xfrm>
          <a:off x="6050512" y="2344670"/>
          <a:ext cx="344991" cy="3794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7" name="Формула" r:id="rId8" imgW="126835" imgH="139518" progId="Equation.3">
                  <p:embed/>
                </p:oleObj>
              </mc:Choice>
              <mc:Fallback>
                <p:oleObj name="Формула" r:id="rId8" imgW="126835" imgH="1395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0512" y="2344670"/>
                        <a:ext cx="344991" cy="3794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Объект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1389271"/>
              </p:ext>
            </p:extLst>
          </p:nvPr>
        </p:nvGraphicFramePr>
        <p:xfrm>
          <a:off x="5963570" y="1484927"/>
          <a:ext cx="34448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8" name="Формула" r:id="rId10" imgW="126725" imgH="177415" progId="Equation.3">
                  <p:embed/>
                </p:oleObj>
              </mc:Choice>
              <mc:Fallback>
                <p:oleObj name="Формула" r:id="rId10" imgW="126725" imgH="17741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3570" y="1484927"/>
                        <a:ext cx="344487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8" name="Прямая соединительная линия 37"/>
          <p:cNvCxnSpPr/>
          <p:nvPr/>
        </p:nvCxnSpPr>
        <p:spPr>
          <a:xfrm>
            <a:off x="4883450" y="292161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7763770" y="292161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8123810" y="292161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7043690" y="292161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7403730" y="291799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6683650" y="292161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5603530" y="292161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5963570" y="291799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5243490" y="292161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4595418" y="3065631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4595418" y="5225871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4595418" y="4505791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4595418" y="4865247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4595418" y="4145751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4595418" y="3425671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ый треугольник 2"/>
          <p:cNvSpPr/>
          <p:nvPr/>
        </p:nvSpPr>
        <p:spPr>
          <a:xfrm flipH="1">
            <a:off x="5652120" y="3422342"/>
            <a:ext cx="671490" cy="1439576"/>
          </a:xfrm>
          <a:prstGeom prst="rt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Трапеция 3"/>
          <p:cNvSpPr/>
          <p:nvPr/>
        </p:nvSpPr>
        <p:spPr>
          <a:xfrm flipV="1">
            <a:off x="6323610" y="3422341"/>
            <a:ext cx="1080120" cy="1439575"/>
          </a:xfrm>
          <a:custGeom>
            <a:avLst/>
            <a:gdLst>
              <a:gd name="connsiteX0" fmla="*/ 0 w 1440160"/>
              <a:gd name="connsiteY0" fmla="*/ 1436247 h 1436247"/>
              <a:gd name="connsiteX1" fmla="*/ 359062 w 1440160"/>
              <a:gd name="connsiteY1" fmla="*/ 0 h 1436247"/>
              <a:gd name="connsiteX2" fmla="*/ 1081098 w 1440160"/>
              <a:gd name="connsiteY2" fmla="*/ 0 h 1436247"/>
              <a:gd name="connsiteX3" fmla="*/ 1440160 w 1440160"/>
              <a:gd name="connsiteY3" fmla="*/ 1436247 h 1436247"/>
              <a:gd name="connsiteX4" fmla="*/ 0 w 1440160"/>
              <a:gd name="connsiteY4" fmla="*/ 1436247 h 1436247"/>
              <a:gd name="connsiteX0" fmla="*/ 0 w 1440160"/>
              <a:gd name="connsiteY0" fmla="*/ 1450996 h 1450996"/>
              <a:gd name="connsiteX1" fmla="*/ 5101 w 1440160"/>
              <a:gd name="connsiteY1" fmla="*/ 0 h 1450996"/>
              <a:gd name="connsiteX2" fmla="*/ 1081098 w 1440160"/>
              <a:gd name="connsiteY2" fmla="*/ 14749 h 1450996"/>
              <a:gd name="connsiteX3" fmla="*/ 1440160 w 1440160"/>
              <a:gd name="connsiteY3" fmla="*/ 1450996 h 1450996"/>
              <a:gd name="connsiteX4" fmla="*/ 0 w 1440160"/>
              <a:gd name="connsiteY4" fmla="*/ 1450996 h 1450996"/>
              <a:gd name="connsiteX0" fmla="*/ 0 w 1440160"/>
              <a:gd name="connsiteY0" fmla="*/ 1450996 h 1450996"/>
              <a:gd name="connsiteX1" fmla="*/ 5101 w 1440160"/>
              <a:gd name="connsiteY1" fmla="*/ 0 h 1450996"/>
              <a:gd name="connsiteX2" fmla="*/ 697640 w 1440160"/>
              <a:gd name="connsiteY2" fmla="*/ 0 h 1450996"/>
              <a:gd name="connsiteX3" fmla="*/ 1440160 w 1440160"/>
              <a:gd name="connsiteY3" fmla="*/ 1450996 h 1450996"/>
              <a:gd name="connsiteX4" fmla="*/ 0 w 1440160"/>
              <a:gd name="connsiteY4" fmla="*/ 1450996 h 1450996"/>
              <a:gd name="connsiteX0" fmla="*/ 0 w 1440160"/>
              <a:gd name="connsiteY0" fmla="*/ 1450996 h 1450996"/>
              <a:gd name="connsiteX1" fmla="*/ 5101 w 1440160"/>
              <a:gd name="connsiteY1" fmla="*/ 0 h 1450996"/>
              <a:gd name="connsiteX2" fmla="*/ 442001 w 1440160"/>
              <a:gd name="connsiteY2" fmla="*/ 0 h 1450996"/>
              <a:gd name="connsiteX3" fmla="*/ 1440160 w 1440160"/>
              <a:gd name="connsiteY3" fmla="*/ 1450996 h 1450996"/>
              <a:gd name="connsiteX4" fmla="*/ 0 w 1440160"/>
              <a:gd name="connsiteY4" fmla="*/ 1450996 h 1450996"/>
              <a:gd name="connsiteX0" fmla="*/ 0 w 1440160"/>
              <a:gd name="connsiteY0" fmla="*/ 1450996 h 1450996"/>
              <a:gd name="connsiteX1" fmla="*/ 5101 w 1440160"/>
              <a:gd name="connsiteY1" fmla="*/ 0 h 1450996"/>
              <a:gd name="connsiteX2" fmla="*/ 540324 w 1440160"/>
              <a:gd name="connsiteY2" fmla="*/ 0 h 1450996"/>
              <a:gd name="connsiteX3" fmla="*/ 1440160 w 1440160"/>
              <a:gd name="connsiteY3" fmla="*/ 1450996 h 1450996"/>
              <a:gd name="connsiteX4" fmla="*/ 0 w 1440160"/>
              <a:gd name="connsiteY4" fmla="*/ 1450996 h 1450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0160" h="1450996">
                <a:moveTo>
                  <a:pt x="0" y="1450996"/>
                </a:moveTo>
                <a:cubicBezTo>
                  <a:pt x="1700" y="967331"/>
                  <a:pt x="3401" y="483665"/>
                  <a:pt x="5101" y="0"/>
                </a:cubicBezTo>
                <a:lnTo>
                  <a:pt x="540324" y="0"/>
                </a:lnTo>
                <a:lnTo>
                  <a:pt x="1440160" y="1450996"/>
                </a:lnTo>
                <a:lnTo>
                  <a:pt x="0" y="1450996"/>
                </a:lnTo>
                <a:close/>
              </a:path>
            </a:pathLst>
          </a:cu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ый треугольник 59"/>
          <p:cNvSpPr/>
          <p:nvPr/>
        </p:nvSpPr>
        <p:spPr>
          <a:xfrm flipH="1">
            <a:off x="6719654" y="3422342"/>
            <a:ext cx="684076" cy="1439576"/>
          </a:xfrm>
          <a:prstGeom prst="rt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1" name="Объект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1804577"/>
              </p:ext>
            </p:extLst>
          </p:nvPr>
        </p:nvGraphicFramePr>
        <p:xfrm>
          <a:off x="6599524" y="4861916"/>
          <a:ext cx="346075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9" name="Формула" r:id="rId12" imgW="126720" imgH="139680" progId="Equation.3">
                  <p:embed/>
                </p:oleObj>
              </mc:Choice>
              <mc:Fallback>
                <p:oleObj name="Формула" r:id="rId12" imgW="126720" imgH="139680" progId="Equation.3">
                  <p:embed/>
                  <p:pic>
                    <p:nvPicPr>
                      <p:cNvPr id="0" name="Объект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9524" y="4861916"/>
                        <a:ext cx="346075" cy="37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Объект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0605679"/>
              </p:ext>
            </p:extLst>
          </p:nvPr>
        </p:nvGraphicFramePr>
        <p:xfrm>
          <a:off x="7441133" y="3967261"/>
          <a:ext cx="346075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0" name="Формула" r:id="rId14" imgW="126720" imgH="177480" progId="Equation.3">
                  <p:embed/>
                </p:oleObj>
              </mc:Choice>
              <mc:Fallback>
                <p:oleObj name="Формула" r:id="rId14" imgW="126720" imgH="177480" progId="Equation.3">
                  <p:embed/>
                  <p:pic>
                    <p:nvPicPr>
                      <p:cNvPr id="0" name="Объект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1133" y="3967261"/>
                        <a:ext cx="346075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TextBox 57"/>
          <p:cNvSpPr txBox="1"/>
          <p:nvPr/>
        </p:nvSpPr>
        <p:spPr>
          <a:xfrm>
            <a:off x="323528" y="3118619"/>
            <a:ext cx="4104456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Нажми 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кнопку и рассмотри, как можно преобразовать фигуру.</a:t>
            </a:r>
            <a:endParaRPr lang="ru-RU" sz="2900" dirty="0" smtClean="0">
              <a:latin typeface="Arial" pitchFamily="34" charset="0"/>
              <a:cs typeface="Arial" pitchFamily="34" charset="0"/>
            </a:endParaRPr>
          </a:p>
          <a:p>
            <a:endParaRPr lang="ru-RU" sz="29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8082156" y="3159476"/>
            <a:ext cx="720080" cy="650949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8747700"/>
              </p:ext>
            </p:extLst>
          </p:nvPr>
        </p:nvGraphicFramePr>
        <p:xfrm>
          <a:off x="6136905" y="3817758"/>
          <a:ext cx="1266825" cy="140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1" name="Формула" r:id="rId16" imgW="444240" imgH="431640" progId="Equation.3">
                  <p:embed/>
                </p:oleObj>
              </mc:Choice>
              <mc:Fallback>
                <p:oleObj name="Формула" r:id="rId16" imgW="4442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6905" y="3817758"/>
                        <a:ext cx="1266825" cy="1408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3967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3" grpId="0" animBg="1"/>
      <p:bldP spid="6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4655" y="188640"/>
            <a:ext cx="7972366" cy="1813593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11. На клетчатой бумаге с размером клетки  1 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ͯ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1 изображён параллелограмм. Найдите его площадь.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33056"/>
            <a:ext cx="1799992" cy="2521247"/>
          </a:xfrm>
          <a:prstGeom prst="rect">
            <a:avLst/>
          </a:prstGeom>
        </p:spPr>
      </p:pic>
      <p:sp>
        <p:nvSpPr>
          <p:cNvPr id="9" name="Овал 8">
            <a:hlinkClick r:id="rId5" action="ppaction://hlinksldjump"/>
          </p:cNvPr>
          <p:cNvSpPr/>
          <p:nvPr/>
        </p:nvSpPr>
        <p:spPr>
          <a:xfrm>
            <a:off x="544654" y="4663773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264188" y="3249847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>
            <a:hlinkClick r:id="rId5" action="ppaction://hlinksldjump"/>
          </p:cNvPr>
          <p:cNvSpPr/>
          <p:nvPr/>
        </p:nvSpPr>
        <p:spPr>
          <a:xfrm>
            <a:off x="2411760" y="4663773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123728" y="2019775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411760" y="201615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012160" y="201615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292080" y="201615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652120" y="201615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572000" y="201615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932040" y="201253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851920" y="201615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211960" y="201615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131840" y="201615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491880" y="201253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771800" y="201615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123728" y="216017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2123728" y="432041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123728" y="360033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123728" y="3959786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2123728" y="324029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147143" y="2904964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2123728" y="252021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Овал 35">
            <a:hlinkClick r:id="rId6" action="ppaction://hlinksldjump"/>
          </p:cNvPr>
          <p:cNvSpPr/>
          <p:nvPr/>
        </p:nvSpPr>
        <p:spPr>
          <a:xfrm>
            <a:off x="4247964" y="4663773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286898" y="4790512"/>
            <a:ext cx="93091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12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351444" y="4790512"/>
            <a:ext cx="86051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480842" y="4790512"/>
            <a:ext cx="86933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24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араллелограмм 2"/>
          <p:cNvSpPr/>
          <p:nvPr/>
        </p:nvSpPr>
        <p:spPr>
          <a:xfrm>
            <a:off x="3131840" y="2904964"/>
            <a:ext cx="2520280" cy="695366"/>
          </a:xfrm>
          <a:prstGeom prst="parallelogram">
            <a:avLst>
              <a:gd name="adj" fmla="val 54693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62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03548" y="3176479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1885103" y="4548092"/>
            <a:ext cx="193164" cy="21602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885103" y="4045690"/>
            <a:ext cx="0" cy="69536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872209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Верно.</a:t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endParaRPr lang="ru-RU" sz="29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Управляющая кнопка: далее 5">
            <a:hlinkClick r:id="rId5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6228184" y="4061668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7618978"/>
              </p:ext>
            </p:extLst>
          </p:nvPr>
        </p:nvGraphicFramePr>
        <p:xfrm>
          <a:off x="212725" y="1628775"/>
          <a:ext cx="341153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7" name="Формула" r:id="rId6" imgW="1117440" imgH="177480" progId="Equation.3">
                  <p:embed/>
                </p:oleObj>
              </mc:Choice>
              <mc:Fallback>
                <p:oleObj name="Формула" r:id="rId6" imgW="1117440" imgH="177480" progId="Equation.3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25" y="1628775"/>
                        <a:ext cx="341153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Прямая соединительная линия 7"/>
          <p:cNvCxnSpPr/>
          <p:nvPr/>
        </p:nvCxnSpPr>
        <p:spPr>
          <a:xfrm>
            <a:off x="791580" y="3172858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391980" y="3172858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671900" y="3172858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031940" y="3172858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951820" y="3172858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311860" y="3169237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231740" y="3172858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591780" y="3172858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511660" y="3172858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871700" y="3169237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151620" y="3172858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03548" y="3316874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503548" y="5477114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503548" y="4757034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503548" y="511649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503548" y="4396994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526963" y="4061668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503548" y="3676914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араллелограмм 25"/>
          <p:cNvSpPr/>
          <p:nvPr/>
        </p:nvSpPr>
        <p:spPr>
          <a:xfrm>
            <a:off x="1511660" y="4061668"/>
            <a:ext cx="2520280" cy="695366"/>
          </a:xfrm>
          <a:prstGeom prst="parallelogram">
            <a:avLst>
              <a:gd name="adj" fmla="val 54693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6786120"/>
              </p:ext>
            </p:extLst>
          </p:nvPr>
        </p:nvGraphicFramePr>
        <p:xfrm>
          <a:off x="1613554" y="4287742"/>
          <a:ext cx="3444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8" name="Формула" r:id="rId8" imgW="126725" imgH="177415" progId="Equation.3">
                  <p:embed/>
                </p:oleObj>
              </mc:Choice>
              <mc:Fallback>
                <p:oleObj name="Формула" r:id="rId8" imgW="126725" imgH="177415" progId="Equation.3">
                  <p:embed/>
                  <p:pic>
                    <p:nvPicPr>
                      <p:cNvPr id="0" name="Объект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3554" y="4287742"/>
                        <a:ext cx="3444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Объект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3058122"/>
              </p:ext>
            </p:extLst>
          </p:nvPr>
        </p:nvGraphicFramePr>
        <p:xfrm>
          <a:off x="2281709" y="4769579"/>
          <a:ext cx="346075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9" name="Формула" r:id="rId10" imgW="126835" imgH="139518" progId="Equation.3">
                  <p:embed/>
                </p:oleObj>
              </mc:Choice>
              <mc:Fallback>
                <p:oleObj name="Формула" r:id="rId10" imgW="126835" imgH="139518" progId="Equation.3">
                  <p:embed/>
                  <p:pic>
                    <p:nvPicPr>
                      <p:cNvPr id="0" name="Объект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1709" y="4769579"/>
                        <a:ext cx="346075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423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рямоугольник 34"/>
          <p:cNvSpPr/>
          <p:nvPr/>
        </p:nvSpPr>
        <p:spPr>
          <a:xfrm>
            <a:off x="4572000" y="2909263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>
            <a:off x="5940152" y="290202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-315416"/>
            <a:ext cx="7772400" cy="3600400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Неверно.</a:t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алее 6">
            <a:hlinkClick r:id="rId5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Управляющая кнопка: назад 33">
            <a:hlinkClick r:id="" action="ppaction://hlinkshowjump?jump=lastslideviewed" highlightClick="1"/>
          </p:cNvPr>
          <p:cNvSpPr/>
          <p:nvPr/>
        </p:nvSpPr>
        <p:spPr>
          <a:xfrm>
            <a:off x="4932040" y="5445224"/>
            <a:ext cx="1440160" cy="792088"/>
          </a:xfrm>
          <a:prstGeom prst="actionButtonBackPrevious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0047098"/>
              </p:ext>
            </p:extLst>
          </p:nvPr>
        </p:nvGraphicFramePr>
        <p:xfrm>
          <a:off x="827584" y="1628800"/>
          <a:ext cx="135572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5" name="Формула" r:id="rId6" imgW="444240" imgH="177480" progId="Equation.3">
                  <p:embed/>
                </p:oleObj>
              </mc:Choice>
              <mc:Fallback>
                <p:oleObj name="Формула" r:id="rId6" imgW="4442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1628800"/>
                        <a:ext cx="135572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03648" y="2580010"/>
            <a:ext cx="136815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или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72000" y="305990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953555" y="1677603"/>
            <a:ext cx="193164" cy="21602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5953555" y="1175201"/>
            <a:ext cx="0" cy="69536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860032" y="302369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8460432" y="302369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7740352" y="302369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8100392" y="302369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7020272" y="302369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7380312" y="298748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300192" y="302369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660232" y="302369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5580112" y="302369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5940152" y="298748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5220072" y="302369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572000" y="446385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572000" y="2606625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572000" y="1886545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4572000" y="2246001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4572000" y="1526505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4595415" y="1191179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4572000" y="806425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араллелограмм 30"/>
          <p:cNvSpPr/>
          <p:nvPr/>
        </p:nvSpPr>
        <p:spPr>
          <a:xfrm>
            <a:off x="5580112" y="1191179"/>
            <a:ext cx="2520280" cy="695366"/>
          </a:xfrm>
          <a:prstGeom prst="parallelogram">
            <a:avLst>
              <a:gd name="adj" fmla="val 54693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2" name="Объект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269872"/>
              </p:ext>
            </p:extLst>
          </p:nvPr>
        </p:nvGraphicFramePr>
        <p:xfrm>
          <a:off x="5682006" y="1417253"/>
          <a:ext cx="3444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6" name="Формула" r:id="rId8" imgW="126725" imgH="177415" progId="Equation.3">
                  <p:embed/>
                </p:oleObj>
              </mc:Choice>
              <mc:Fallback>
                <p:oleObj name="Формула" r:id="rId8" imgW="126725" imgH="17741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2006" y="1417253"/>
                        <a:ext cx="3444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Объект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410876"/>
              </p:ext>
            </p:extLst>
          </p:nvPr>
        </p:nvGraphicFramePr>
        <p:xfrm>
          <a:off x="6350161" y="1899090"/>
          <a:ext cx="346075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7" name="Формула" r:id="rId10" imgW="126835" imgH="139518" progId="Equation.3">
                  <p:embed/>
                </p:oleObj>
              </mc:Choice>
              <mc:Fallback>
                <p:oleObj name="Формула" r:id="rId10" imgW="126835" imgH="1395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161" y="1899090"/>
                        <a:ext cx="346075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8" name="Прямая соединительная линия 37"/>
          <p:cNvCxnSpPr/>
          <p:nvPr/>
        </p:nvCxnSpPr>
        <p:spPr>
          <a:xfrm>
            <a:off x="4860032" y="290564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8460432" y="290564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7740352" y="290564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8100392" y="290564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7020272" y="290564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7380312" y="290202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6300192" y="290564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6660232" y="290564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5580112" y="290564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5220072" y="290564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4572000" y="3049658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4572000" y="5209898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4572000" y="4489818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4572000" y="4849274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4572000" y="4129778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4595415" y="3794452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4572000" y="3409698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ый треугольник 2"/>
          <p:cNvSpPr/>
          <p:nvPr/>
        </p:nvSpPr>
        <p:spPr>
          <a:xfrm flipH="1">
            <a:off x="5600062" y="3794452"/>
            <a:ext cx="340090" cy="695366"/>
          </a:xfrm>
          <a:prstGeom prst="rt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Трапеция 3"/>
          <p:cNvSpPr/>
          <p:nvPr/>
        </p:nvSpPr>
        <p:spPr>
          <a:xfrm>
            <a:off x="5940152" y="3794682"/>
            <a:ext cx="2148634" cy="695366"/>
          </a:xfrm>
          <a:custGeom>
            <a:avLst/>
            <a:gdLst>
              <a:gd name="connsiteX0" fmla="*/ 0 w 2160240"/>
              <a:gd name="connsiteY0" fmla="*/ 695366 h 695366"/>
              <a:gd name="connsiteX1" fmla="*/ 11606 w 2160240"/>
              <a:gd name="connsiteY1" fmla="*/ 0 h 695366"/>
              <a:gd name="connsiteX2" fmla="*/ 2148634 w 2160240"/>
              <a:gd name="connsiteY2" fmla="*/ 0 h 695366"/>
              <a:gd name="connsiteX3" fmla="*/ 2160240 w 2160240"/>
              <a:gd name="connsiteY3" fmla="*/ 695366 h 695366"/>
              <a:gd name="connsiteX4" fmla="*/ 0 w 2160240"/>
              <a:gd name="connsiteY4" fmla="*/ 695366 h 695366"/>
              <a:gd name="connsiteX0" fmla="*/ 0 w 2148634"/>
              <a:gd name="connsiteY0" fmla="*/ 695366 h 695366"/>
              <a:gd name="connsiteX1" fmla="*/ 11606 w 2148634"/>
              <a:gd name="connsiteY1" fmla="*/ 0 h 695366"/>
              <a:gd name="connsiteX2" fmla="*/ 2148634 w 2148634"/>
              <a:gd name="connsiteY2" fmla="*/ 0 h 695366"/>
              <a:gd name="connsiteX3" fmla="*/ 1806279 w 2148634"/>
              <a:gd name="connsiteY3" fmla="*/ 695366 h 695366"/>
              <a:gd name="connsiteX4" fmla="*/ 0 w 2148634"/>
              <a:gd name="connsiteY4" fmla="*/ 695366 h 695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48634" h="695366">
                <a:moveTo>
                  <a:pt x="0" y="695366"/>
                </a:moveTo>
                <a:lnTo>
                  <a:pt x="11606" y="0"/>
                </a:lnTo>
                <a:lnTo>
                  <a:pt x="2148634" y="0"/>
                </a:lnTo>
                <a:lnTo>
                  <a:pt x="1806279" y="695366"/>
                </a:lnTo>
                <a:lnTo>
                  <a:pt x="0" y="695366"/>
                </a:lnTo>
                <a:close/>
              </a:path>
            </a:pathLst>
          </a:cu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ый треугольник 58"/>
          <p:cNvSpPr/>
          <p:nvPr/>
        </p:nvSpPr>
        <p:spPr>
          <a:xfrm flipH="1">
            <a:off x="7740352" y="3794682"/>
            <a:ext cx="360040" cy="695366"/>
          </a:xfrm>
          <a:prstGeom prst="rt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0" name="Объект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6108048"/>
              </p:ext>
            </p:extLst>
          </p:nvPr>
        </p:nvGraphicFramePr>
        <p:xfrm>
          <a:off x="6300192" y="3785992"/>
          <a:ext cx="1266825" cy="14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8" name="Формула" r:id="rId12" imgW="444240" imgH="431640" progId="Equation.3">
                  <p:embed/>
                </p:oleObj>
              </mc:Choice>
              <mc:Fallback>
                <p:oleObj name="Формула" r:id="rId12" imgW="444240" imgH="43164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192" y="3785992"/>
                        <a:ext cx="1266825" cy="1408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Объект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8595238"/>
              </p:ext>
            </p:extLst>
          </p:nvPr>
        </p:nvGraphicFramePr>
        <p:xfrm>
          <a:off x="6696236" y="4489818"/>
          <a:ext cx="346075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9" name="Формула" r:id="rId14" imgW="126835" imgH="139518" progId="Equation.3">
                  <p:embed/>
                </p:oleObj>
              </mc:Choice>
              <mc:Fallback>
                <p:oleObj name="Формула" r:id="rId14" imgW="126835" imgH="139518" progId="Equation.3">
                  <p:embed/>
                  <p:pic>
                    <p:nvPicPr>
                      <p:cNvPr id="0" name="Объект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236" y="4489818"/>
                        <a:ext cx="346075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Объект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9548288"/>
              </p:ext>
            </p:extLst>
          </p:nvPr>
        </p:nvGraphicFramePr>
        <p:xfrm>
          <a:off x="8126413" y="3925888"/>
          <a:ext cx="346075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0" name="Формула" r:id="rId15" imgW="126720" imgH="177480" progId="Equation.3">
                  <p:embed/>
                </p:oleObj>
              </mc:Choice>
              <mc:Fallback>
                <p:oleObj name="Формула" r:id="rId15" imgW="126720" imgH="177480" progId="Equation.3">
                  <p:embed/>
                  <p:pic>
                    <p:nvPicPr>
                      <p:cNvPr id="0" name="Объект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6413" y="3925888"/>
                        <a:ext cx="346075" cy="484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TextBox 57"/>
          <p:cNvSpPr txBox="1"/>
          <p:nvPr/>
        </p:nvSpPr>
        <p:spPr>
          <a:xfrm>
            <a:off x="323528" y="3118619"/>
            <a:ext cx="4104456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Нажми 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кнопку и рассмотри, как можно преобразовать фигуру.</a:t>
            </a:r>
            <a:endParaRPr lang="ru-RU" sz="2900" dirty="0" smtClean="0">
              <a:latin typeface="Arial" pitchFamily="34" charset="0"/>
              <a:cs typeface="Arial" pitchFamily="34" charset="0"/>
            </a:endParaRPr>
          </a:p>
          <a:p>
            <a:endParaRPr lang="ru-RU" sz="29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920372" y="3075763"/>
            <a:ext cx="720080" cy="650949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6302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3" grpId="0" animBg="1"/>
      <p:bldP spid="5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4654" y="-99392"/>
            <a:ext cx="7987787" cy="2592288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12. На клетчатой бумаге с размером клетки  1 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ͯ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1 изображён параллелограмм. Найдите его площадь.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33056"/>
            <a:ext cx="1799992" cy="2521247"/>
          </a:xfrm>
          <a:prstGeom prst="rect">
            <a:avLst/>
          </a:prstGeom>
        </p:spPr>
      </p:pic>
      <p:sp>
        <p:nvSpPr>
          <p:cNvPr id="9" name="Овал 8">
            <a:hlinkClick r:id="rId5" action="ppaction://hlinksldjump"/>
          </p:cNvPr>
          <p:cNvSpPr/>
          <p:nvPr/>
        </p:nvSpPr>
        <p:spPr>
          <a:xfrm>
            <a:off x="544654" y="4663773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>
            <a:hlinkClick r:id="rId6" action="ppaction://hlinksldjump"/>
          </p:cNvPr>
          <p:cNvSpPr/>
          <p:nvPr/>
        </p:nvSpPr>
        <p:spPr>
          <a:xfrm>
            <a:off x="2411760" y="4663773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123728" y="2029332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411760" y="202571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012160" y="202571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292080" y="202571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652120" y="202571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572000" y="202571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932040" y="202209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851920" y="202571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211960" y="202571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131840" y="202571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491880" y="202209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771800" y="202571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123728" y="2169727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2123728" y="4329967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123728" y="3609887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123728" y="3969343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2123728" y="3249847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147143" y="2914521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2123728" y="2529767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Овал 35">
            <a:hlinkClick r:id="rId5" action="ppaction://hlinksldjump"/>
          </p:cNvPr>
          <p:cNvSpPr/>
          <p:nvPr/>
        </p:nvSpPr>
        <p:spPr>
          <a:xfrm>
            <a:off x="4247964" y="4663773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387186" y="4790512"/>
            <a:ext cx="68075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15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547664" y="4790511"/>
            <a:ext cx="72008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7,5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араллелограмм 4"/>
          <p:cNvSpPr/>
          <p:nvPr/>
        </p:nvSpPr>
        <p:spPr>
          <a:xfrm>
            <a:off x="3131840" y="2914521"/>
            <a:ext cx="2520280" cy="1054822"/>
          </a:xfrm>
          <a:prstGeom prst="parallelogram">
            <a:avLst>
              <a:gd name="adj" fmla="val 71140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5292080" y="4790510"/>
            <a:ext cx="68075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12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43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5536" y="3437394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2123728" y="5161380"/>
            <a:ext cx="193164" cy="21602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2123728" y="4322583"/>
            <a:ext cx="0" cy="105482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2592287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Верно.</a:t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Управляющая кнопка: далее 5">
            <a:hlinkClick r:id="rId5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2022074"/>
              </p:ext>
            </p:extLst>
          </p:nvPr>
        </p:nvGraphicFramePr>
        <p:xfrm>
          <a:off x="250825" y="1628775"/>
          <a:ext cx="33337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0" name="Формула" r:id="rId6" imgW="1091880" imgH="177480" progId="Equation.3">
                  <p:embed/>
                </p:oleObj>
              </mc:Choice>
              <mc:Fallback>
                <p:oleObj name="Формула" r:id="rId6" imgW="1091880" imgH="177480" progId="Equation.3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628775"/>
                        <a:ext cx="333375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683568" y="343377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283968" y="343377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563888" y="343377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923928" y="343377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843808" y="343377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203848" y="343015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123728" y="343377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483768" y="343377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403648" y="343377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763688" y="343015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043608" y="343377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95536" y="3577789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95536" y="5738029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95536" y="5017949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95536" y="5377405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95536" y="4657909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18951" y="4322583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95536" y="3937829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араллелограмм 24"/>
          <p:cNvSpPr/>
          <p:nvPr/>
        </p:nvSpPr>
        <p:spPr>
          <a:xfrm>
            <a:off x="1403648" y="4322583"/>
            <a:ext cx="2520280" cy="1054822"/>
          </a:xfrm>
          <a:prstGeom prst="parallelogram">
            <a:avLst>
              <a:gd name="adj" fmla="val 71140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8" name="Объект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8901903"/>
              </p:ext>
            </p:extLst>
          </p:nvPr>
        </p:nvGraphicFramePr>
        <p:xfrm>
          <a:off x="2196173" y="5377405"/>
          <a:ext cx="38255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1" name="Формула" r:id="rId8" imgW="126835" imgH="139518" progId="Equation.3">
                  <p:embed/>
                </p:oleObj>
              </mc:Choice>
              <mc:Fallback>
                <p:oleObj name="Формула" r:id="rId8" imgW="126835" imgH="139518" progId="Equation.3">
                  <p:embed/>
                  <p:pic>
                    <p:nvPicPr>
                      <p:cNvPr id="0" name="Объект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6173" y="5377405"/>
                        <a:ext cx="382550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Объект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3930031"/>
              </p:ext>
            </p:extLst>
          </p:nvPr>
        </p:nvGraphicFramePr>
        <p:xfrm>
          <a:off x="1763688" y="4640680"/>
          <a:ext cx="3444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2" name="Формула" r:id="rId10" imgW="126725" imgH="177415" progId="Equation.3">
                  <p:embed/>
                </p:oleObj>
              </mc:Choice>
              <mc:Fallback>
                <p:oleObj name="Формула" r:id="rId10" imgW="126725" imgH="177415" progId="Equation.3">
                  <p:embed/>
                  <p:pic>
                    <p:nvPicPr>
                      <p:cNvPr id="0" name="Объект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4640680"/>
                        <a:ext cx="3444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6430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/>
          <p:cNvSpPr/>
          <p:nvPr/>
        </p:nvSpPr>
        <p:spPr>
          <a:xfrm>
            <a:off x="4499992" y="2880353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6228184" y="287673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-387424"/>
            <a:ext cx="7772400" cy="3600400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Неверно.</a:t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алее 6">
            <a:hlinkClick r:id="rId5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Управляющая кнопка: назад 3">
            <a:hlinkClick r:id="" action="ppaction://hlinkshowjump?jump=lastslideviewed" highlightClick="1"/>
          </p:cNvPr>
          <p:cNvSpPr/>
          <p:nvPr/>
        </p:nvSpPr>
        <p:spPr>
          <a:xfrm>
            <a:off x="4932040" y="5445224"/>
            <a:ext cx="1440160" cy="792088"/>
          </a:xfrm>
          <a:prstGeom prst="actionButtonBackPrevious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6429268"/>
              </p:ext>
            </p:extLst>
          </p:nvPr>
        </p:nvGraphicFramePr>
        <p:xfrm>
          <a:off x="827584" y="1628800"/>
          <a:ext cx="135572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6" name="Формула" r:id="rId6" imgW="444240" imgH="177480" progId="Equation.3">
                  <p:embed/>
                </p:oleObj>
              </mc:Choice>
              <mc:Fallback>
                <p:oleObj name="Формула" r:id="rId6" imgW="4442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1628800"/>
                        <a:ext cx="135572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03648" y="2580010"/>
            <a:ext cx="136815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или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499992" y="264269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228184" y="1988255"/>
            <a:ext cx="193164" cy="21602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6228184" y="1149458"/>
            <a:ext cx="0" cy="105482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88024" y="260648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8388424" y="260648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7668344" y="260648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8028384" y="260648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6948264" y="260648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7308304" y="257027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228184" y="260648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588224" y="260648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5508104" y="260648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5868144" y="257027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5148064" y="260648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499992" y="404664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499992" y="2564904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499992" y="1844824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4499992" y="220428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4499992" y="1484784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4523407" y="1149458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4499992" y="764704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араллелограмм 30"/>
          <p:cNvSpPr/>
          <p:nvPr/>
        </p:nvSpPr>
        <p:spPr>
          <a:xfrm>
            <a:off x="5508104" y="1149458"/>
            <a:ext cx="2520280" cy="1054822"/>
          </a:xfrm>
          <a:prstGeom prst="parallelogram">
            <a:avLst>
              <a:gd name="adj" fmla="val 71140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2" name="Объект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4458632"/>
              </p:ext>
            </p:extLst>
          </p:nvPr>
        </p:nvGraphicFramePr>
        <p:xfrm>
          <a:off x="6300629" y="2204280"/>
          <a:ext cx="38255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7" name="Формула" r:id="rId8" imgW="126835" imgH="139518" progId="Equation.3">
                  <p:embed/>
                </p:oleObj>
              </mc:Choice>
              <mc:Fallback>
                <p:oleObj name="Формула" r:id="rId8" imgW="126835" imgH="1395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629" y="2204280"/>
                        <a:ext cx="382550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Объект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9290558"/>
              </p:ext>
            </p:extLst>
          </p:nvPr>
        </p:nvGraphicFramePr>
        <p:xfrm>
          <a:off x="5868144" y="1467555"/>
          <a:ext cx="3444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8" name="Формула" r:id="rId10" imgW="126725" imgH="177415" progId="Equation.3">
                  <p:embed/>
                </p:oleObj>
              </mc:Choice>
              <mc:Fallback>
                <p:oleObj name="Формула" r:id="rId10" imgW="126725" imgH="17741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1467555"/>
                        <a:ext cx="3444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7" name="Прямая соединительная линия 36"/>
          <p:cNvCxnSpPr/>
          <p:nvPr/>
        </p:nvCxnSpPr>
        <p:spPr>
          <a:xfrm>
            <a:off x="4788024" y="287673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8388424" y="287673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7668344" y="287673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8028384" y="287673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6948264" y="287673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7308304" y="287311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6588224" y="287673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5508104" y="287673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5868144" y="287311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5148064" y="287673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4499992" y="3020748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4499992" y="5180988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4499992" y="4460908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4499992" y="4820364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4499992" y="4100868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4523407" y="3765542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4499992" y="3380788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Прямоугольный треугольник 57"/>
          <p:cNvSpPr/>
          <p:nvPr/>
        </p:nvSpPr>
        <p:spPr>
          <a:xfrm flipH="1">
            <a:off x="5495512" y="3765542"/>
            <a:ext cx="732669" cy="1054822"/>
          </a:xfrm>
          <a:prstGeom prst="rt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Трапеция 58"/>
          <p:cNvSpPr/>
          <p:nvPr/>
        </p:nvSpPr>
        <p:spPr>
          <a:xfrm>
            <a:off x="6232569" y="3765542"/>
            <a:ext cx="1808870" cy="1054822"/>
          </a:xfrm>
          <a:custGeom>
            <a:avLst/>
            <a:gdLst>
              <a:gd name="connsiteX0" fmla="*/ 0 w 1440160"/>
              <a:gd name="connsiteY0" fmla="*/ 1054822 h 1054822"/>
              <a:gd name="connsiteX1" fmla="*/ 0 w 1440160"/>
              <a:gd name="connsiteY1" fmla="*/ 0 h 1054822"/>
              <a:gd name="connsiteX2" fmla="*/ 1440160 w 1440160"/>
              <a:gd name="connsiteY2" fmla="*/ 0 h 1054822"/>
              <a:gd name="connsiteX3" fmla="*/ 1440160 w 1440160"/>
              <a:gd name="connsiteY3" fmla="*/ 1054822 h 1054822"/>
              <a:gd name="connsiteX4" fmla="*/ 0 w 1440160"/>
              <a:gd name="connsiteY4" fmla="*/ 1054822 h 1054822"/>
              <a:gd name="connsiteX0" fmla="*/ 0 w 1808870"/>
              <a:gd name="connsiteY0" fmla="*/ 1054822 h 1054822"/>
              <a:gd name="connsiteX1" fmla="*/ 0 w 1808870"/>
              <a:gd name="connsiteY1" fmla="*/ 0 h 1054822"/>
              <a:gd name="connsiteX2" fmla="*/ 1808870 w 1808870"/>
              <a:gd name="connsiteY2" fmla="*/ 0 h 1054822"/>
              <a:gd name="connsiteX3" fmla="*/ 1440160 w 1808870"/>
              <a:gd name="connsiteY3" fmla="*/ 1054822 h 1054822"/>
              <a:gd name="connsiteX4" fmla="*/ 0 w 1808870"/>
              <a:gd name="connsiteY4" fmla="*/ 1054822 h 1054822"/>
              <a:gd name="connsiteX0" fmla="*/ 0 w 1808870"/>
              <a:gd name="connsiteY0" fmla="*/ 1054822 h 1054822"/>
              <a:gd name="connsiteX1" fmla="*/ 0 w 1808870"/>
              <a:gd name="connsiteY1" fmla="*/ 0 h 1054822"/>
              <a:gd name="connsiteX2" fmla="*/ 1808870 w 1808870"/>
              <a:gd name="connsiteY2" fmla="*/ 0 h 1054822"/>
              <a:gd name="connsiteX3" fmla="*/ 1100947 w 1808870"/>
              <a:gd name="connsiteY3" fmla="*/ 1040073 h 1054822"/>
              <a:gd name="connsiteX4" fmla="*/ 0 w 1808870"/>
              <a:gd name="connsiteY4" fmla="*/ 1054822 h 1054822"/>
              <a:gd name="connsiteX0" fmla="*/ 0 w 1808870"/>
              <a:gd name="connsiteY0" fmla="*/ 1054822 h 1054822"/>
              <a:gd name="connsiteX1" fmla="*/ 0 w 1808870"/>
              <a:gd name="connsiteY1" fmla="*/ 0 h 1054822"/>
              <a:gd name="connsiteX2" fmla="*/ 1808870 w 1808870"/>
              <a:gd name="connsiteY2" fmla="*/ 0 h 1054822"/>
              <a:gd name="connsiteX3" fmla="*/ 1100947 w 1808870"/>
              <a:gd name="connsiteY3" fmla="*/ 1054822 h 1054822"/>
              <a:gd name="connsiteX4" fmla="*/ 0 w 1808870"/>
              <a:gd name="connsiteY4" fmla="*/ 1054822 h 1054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8870" h="1054822">
                <a:moveTo>
                  <a:pt x="0" y="1054822"/>
                </a:moveTo>
                <a:lnTo>
                  <a:pt x="0" y="0"/>
                </a:lnTo>
                <a:lnTo>
                  <a:pt x="1808870" y="0"/>
                </a:lnTo>
                <a:lnTo>
                  <a:pt x="1100947" y="1054822"/>
                </a:lnTo>
                <a:lnTo>
                  <a:pt x="0" y="1054822"/>
                </a:lnTo>
                <a:close/>
              </a:path>
            </a:pathLst>
          </a:cu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ый треугольник 59"/>
          <p:cNvSpPr/>
          <p:nvPr/>
        </p:nvSpPr>
        <p:spPr>
          <a:xfrm flipH="1">
            <a:off x="7308770" y="3765325"/>
            <a:ext cx="732669" cy="1054822"/>
          </a:xfrm>
          <a:prstGeom prst="rt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1" name="Объект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8935607"/>
              </p:ext>
            </p:extLst>
          </p:nvPr>
        </p:nvGraphicFramePr>
        <p:xfrm>
          <a:off x="6565677" y="4826957"/>
          <a:ext cx="382587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9" name="Формула" r:id="rId12" imgW="126835" imgH="139518" progId="Equation.3">
                  <p:embed/>
                </p:oleObj>
              </mc:Choice>
              <mc:Fallback>
                <p:oleObj name="Формула" r:id="rId12" imgW="126835" imgH="139518" progId="Equation.3">
                  <p:embed/>
                  <p:pic>
                    <p:nvPicPr>
                      <p:cNvPr id="0" name="Объект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5677" y="4826957"/>
                        <a:ext cx="382587" cy="37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Объект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8685490"/>
              </p:ext>
            </p:extLst>
          </p:nvPr>
        </p:nvGraphicFramePr>
        <p:xfrm>
          <a:off x="8040688" y="4059238"/>
          <a:ext cx="382587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0" name="Формула" r:id="rId13" imgW="126720" imgH="177480" progId="Equation.3">
                  <p:embed/>
                </p:oleObj>
              </mc:Choice>
              <mc:Fallback>
                <p:oleObj name="Формула" r:id="rId13" imgW="126720" imgH="177480" progId="Equation.3">
                  <p:embed/>
                  <p:pic>
                    <p:nvPicPr>
                      <p:cNvPr id="0" name="Объект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40688" y="4059238"/>
                        <a:ext cx="382587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TextBox 62"/>
          <p:cNvSpPr txBox="1"/>
          <p:nvPr/>
        </p:nvSpPr>
        <p:spPr>
          <a:xfrm>
            <a:off x="323528" y="3118619"/>
            <a:ext cx="4104456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Нажми 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кнопку и рассмотри, как можно преобразовать фигуру.</a:t>
            </a:r>
            <a:endParaRPr lang="ru-RU" sz="2900" dirty="0" smtClean="0">
              <a:latin typeface="Arial" pitchFamily="34" charset="0"/>
              <a:cs typeface="Arial" pitchFamily="34" charset="0"/>
            </a:endParaRPr>
          </a:p>
          <a:p>
            <a:endParaRPr lang="ru-RU" sz="29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675084" y="3020748"/>
            <a:ext cx="720080" cy="650949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3929278"/>
              </p:ext>
            </p:extLst>
          </p:nvPr>
        </p:nvGraphicFramePr>
        <p:xfrm>
          <a:off x="6400253" y="4034220"/>
          <a:ext cx="1266825" cy="14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1" name="Формула" r:id="rId15" imgW="444240" imgH="431640" progId="Equation.3">
                  <p:embed/>
                </p:oleObj>
              </mc:Choice>
              <mc:Fallback>
                <p:oleObj name="Формула" r:id="rId15" imgW="444240" imgH="431640" progId="Equation.3">
                  <p:embed/>
                  <p:pic>
                    <p:nvPicPr>
                      <p:cNvPr id="0" name="Объект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253" y="4034220"/>
                        <a:ext cx="1266825" cy="1408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7947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58" grpId="0" animBg="1"/>
      <p:bldP spid="6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93812" y="18176"/>
            <a:ext cx="7772400" cy="1844823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13. На клетчатой бумаге с размером клетки  1 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ͯ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1 изображена фигура. Найдите её площадь.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33056"/>
            <a:ext cx="1799992" cy="2521247"/>
          </a:xfrm>
          <a:prstGeom prst="rect">
            <a:avLst/>
          </a:prstGeom>
        </p:spPr>
      </p:pic>
      <p:sp>
        <p:nvSpPr>
          <p:cNvPr id="9" name="Овал 8">
            <a:hlinkClick r:id="rId5" action="ppaction://hlinksldjump"/>
          </p:cNvPr>
          <p:cNvSpPr/>
          <p:nvPr/>
        </p:nvSpPr>
        <p:spPr>
          <a:xfrm>
            <a:off x="544654" y="4663773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>
            <a:hlinkClick r:id="rId5" action="ppaction://hlinksldjump"/>
          </p:cNvPr>
          <p:cNvSpPr/>
          <p:nvPr/>
        </p:nvSpPr>
        <p:spPr>
          <a:xfrm>
            <a:off x="2411760" y="4663773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123728" y="1848445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41176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01216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29208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65212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57200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932040" y="184120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85192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21196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13184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491880" y="184120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77180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123728" y="198884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2123728" y="414908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123728" y="342900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123728" y="3788456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2123728" y="306896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147143" y="2733634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2123728" y="234888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Овал 35">
            <a:hlinkClick r:id="rId6" action="ppaction://hlinksldjump"/>
          </p:cNvPr>
          <p:cNvSpPr/>
          <p:nvPr/>
        </p:nvSpPr>
        <p:spPr>
          <a:xfrm>
            <a:off x="4247964" y="4663773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220072" y="4790512"/>
            <a:ext cx="104411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10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366418" y="4790512"/>
            <a:ext cx="82268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>
                <a:latin typeface="Arial" pitchFamily="34" charset="0"/>
                <a:cs typeface="Arial" pitchFamily="34" charset="0"/>
              </a:rPr>
              <a:t>9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452955" y="4790511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15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491880" y="2348880"/>
            <a:ext cx="0" cy="18002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3491880" y="2348880"/>
            <a:ext cx="36004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3851920" y="2348880"/>
            <a:ext cx="0" cy="384754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3851920" y="2733634"/>
            <a:ext cx="72008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4572000" y="2733634"/>
            <a:ext cx="0" cy="33532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3851920" y="3068960"/>
            <a:ext cx="720080" cy="181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3851920" y="3068960"/>
            <a:ext cx="0" cy="71949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3851920" y="3806760"/>
            <a:ext cx="36004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4211960" y="3429000"/>
            <a:ext cx="0" cy="35945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4211960" y="3429000"/>
            <a:ext cx="36004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4572000" y="3429000"/>
            <a:ext cx="0" cy="72008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3491880" y="4149080"/>
            <a:ext cx="108012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340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872208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Верно.</a:t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>
                <a:latin typeface="Arial" pitchFamily="34" charset="0"/>
                <a:cs typeface="Arial" pitchFamily="34" charset="0"/>
              </a:rPr>
              <a:t>Так как клетка с размером 1 </a:t>
            </a:r>
            <a:r>
              <a:rPr lang="el-GR" sz="2900" dirty="0">
                <a:latin typeface="Arial" pitchFamily="34" charset="0"/>
                <a:cs typeface="Arial" pitchFamily="34" charset="0"/>
              </a:rPr>
              <a:t>ͯ</a:t>
            </a:r>
            <a:r>
              <a:rPr lang="ru-RU" sz="2900" dirty="0">
                <a:latin typeface="Arial" pitchFamily="34" charset="0"/>
                <a:cs typeface="Arial" pitchFamily="34" charset="0"/>
              </a:rPr>
              <a:t> 1, то площадь одного квадратика равна 1, значит площадь данной </a:t>
            </a:r>
            <a:r>
              <a:rPr lang="ru-RU" sz="2900">
                <a:latin typeface="Arial" pitchFamily="34" charset="0"/>
                <a:cs typeface="Arial" pitchFamily="34" charset="0"/>
              </a:rPr>
              <a:t>фигуры  </a:t>
            </a:r>
            <a:r>
              <a:rPr lang="ru-RU" sz="2900" smtClean="0">
                <a:latin typeface="Arial" pitchFamily="34" charset="0"/>
                <a:cs typeface="Arial" pitchFamily="34" charset="0"/>
              </a:rPr>
              <a:t>10.</a:t>
            </a:r>
            <a:endParaRPr lang="ru-RU" sz="29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Управляющая кнопка: далее 5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087724" y="2457102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375756" y="245348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5976156" y="245348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256076" y="245348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616116" y="245348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535996" y="245348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896036" y="244986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815916" y="245348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175956" y="245348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095836" y="245348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455876" y="244986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735796" y="245348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087724" y="2597497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087724" y="4757737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087724" y="4037657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2087724" y="4397113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087724" y="3677617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111139" y="3342291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2087724" y="2957537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3095836" y="2957537"/>
            <a:ext cx="360040" cy="18002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455876" y="3342291"/>
            <a:ext cx="720080" cy="331705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3456876" y="4397114"/>
            <a:ext cx="720080" cy="36062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3816916" y="4037657"/>
            <a:ext cx="359040" cy="388375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52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Прямоугольник 32"/>
          <p:cNvSpPr/>
          <p:nvPr/>
        </p:nvSpPr>
        <p:spPr>
          <a:xfrm>
            <a:off x="4355976" y="2878967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7547264" y="3379402"/>
            <a:ext cx="337104" cy="1439576"/>
          </a:xfrm>
          <a:prstGeom prst="rect">
            <a:avLst/>
          </a:prstGeom>
          <a:solidFill>
            <a:srgbClr val="33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5724128" y="3379402"/>
            <a:ext cx="1800200" cy="1439576"/>
          </a:xfrm>
          <a:prstGeom prst="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0"/>
            <a:ext cx="7988424" cy="2636911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Неверно.</a:t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алее 6">
            <a:hlinkClick r:id="rId5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4644008" y="287534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8244408" y="287534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7524328" y="287534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7884368" y="287534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6804248" y="287534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7164288" y="287172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6084168" y="287534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6444208" y="287534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5364088" y="287534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5724128" y="287172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5004048" y="287534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4355976" y="3019362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4355976" y="5179602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4355976" y="4459522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4355976" y="4818978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4355976" y="4099482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4355976" y="3739442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>
            <a:off x="4355976" y="3379402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Управляющая кнопка: назад 2">
            <a:hlinkClick r:id="" action="ppaction://hlinkshowjump?jump=lastslideviewed" highlightClick="1"/>
          </p:cNvPr>
          <p:cNvSpPr/>
          <p:nvPr/>
        </p:nvSpPr>
        <p:spPr>
          <a:xfrm>
            <a:off x="4932040" y="5445224"/>
            <a:ext cx="1440160" cy="792088"/>
          </a:xfrm>
          <a:prstGeom prst="actionButtonBackPrevious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3" name="Объект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6710766"/>
              </p:ext>
            </p:extLst>
          </p:nvPr>
        </p:nvGraphicFramePr>
        <p:xfrm>
          <a:off x="536575" y="836613"/>
          <a:ext cx="1582738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2" name="Формула" r:id="rId6" imgW="545760" imgH="393480" progId="Equation.3">
                  <p:embed/>
                </p:oleObj>
              </mc:Choice>
              <mc:Fallback>
                <p:oleObj name="Формула" r:id="rId6" imgW="545760" imgH="393480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836613"/>
                        <a:ext cx="1582738" cy="115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Прямоугольник 43"/>
          <p:cNvSpPr/>
          <p:nvPr/>
        </p:nvSpPr>
        <p:spPr>
          <a:xfrm>
            <a:off x="4355976" y="247334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>
            <a:off x="4644008" y="24371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Равнобедренный треугольник 45"/>
          <p:cNvSpPr/>
          <p:nvPr/>
        </p:nvSpPr>
        <p:spPr>
          <a:xfrm>
            <a:off x="5755379" y="747769"/>
            <a:ext cx="2128989" cy="1439576"/>
          </a:xfrm>
          <a:prstGeom prst="triangle">
            <a:avLst>
              <a:gd name="adj" fmla="val 84166"/>
            </a:avLst>
          </a:prstGeom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>
            <a:off x="8244408" y="24371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7524328" y="24371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7884368" y="24371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6804248" y="24371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7164288" y="24009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6084168" y="24371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6444208" y="24371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5364088" y="24371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5724128" y="24009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5004048" y="24371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4355976" y="387729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4355976" y="2547969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4355976" y="1827889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4355976" y="2187345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4355976" y="1486127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4355976" y="1107809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4355976" y="747769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>
            <a:stCxn id="46" idx="0"/>
            <a:endCxn id="46" idx="3"/>
          </p:cNvCxnSpPr>
          <p:nvPr/>
        </p:nvCxnSpPr>
        <p:spPr>
          <a:xfrm>
            <a:off x="7547264" y="747769"/>
            <a:ext cx="0" cy="14395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5" name="Объект 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3965690"/>
              </p:ext>
            </p:extLst>
          </p:nvPr>
        </p:nvGraphicFramePr>
        <p:xfrm>
          <a:off x="6776505" y="2187345"/>
          <a:ext cx="343024" cy="3636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3" name="Формула" r:id="rId8" imgW="126720" imgH="139680" progId="Equation.3">
                  <p:embed/>
                </p:oleObj>
              </mc:Choice>
              <mc:Fallback>
                <p:oleObj name="Формула" r:id="rId8" imgW="126720" imgH="1396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776505" y="2187345"/>
                        <a:ext cx="343024" cy="3636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" name="Прямоугольник 65"/>
          <p:cNvSpPr/>
          <p:nvPr/>
        </p:nvSpPr>
        <p:spPr>
          <a:xfrm>
            <a:off x="7354100" y="1971320"/>
            <a:ext cx="193164" cy="21602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7" name="Объект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3053819"/>
              </p:ext>
            </p:extLst>
          </p:nvPr>
        </p:nvGraphicFramePr>
        <p:xfrm>
          <a:off x="7149559" y="1308325"/>
          <a:ext cx="343024" cy="5209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4" name="Формула" r:id="rId10" imgW="126720" imgH="177480" progId="Equation.3">
                  <p:embed/>
                </p:oleObj>
              </mc:Choice>
              <mc:Fallback>
                <p:oleObj name="Формула" r:id="rId10" imgW="12672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149559" y="1308325"/>
                        <a:ext cx="343024" cy="5209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Равнобедренный треугольник 33"/>
          <p:cNvSpPr/>
          <p:nvPr/>
        </p:nvSpPr>
        <p:spPr>
          <a:xfrm>
            <a:off x="5755379" y="3379402"/>
            <a:ext cx="2128989" cy="1439576"/>
          </a:xfrm>
          <a:prstGeom prst="triangle">
            <a:avLst>
              <a:gd name="adj" fmla="val 84166"/>
            </a:avLst>
          </a:prstGeom>
          <a:solidFill>
            <a:srgbClr val="FFC000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" name="Прямая соединительная линия 26"/>
          <p:cNvCxnSpPr>
            <a:stCxn id="34" idx="0"/>
            <a:endCxn id="34" idx="3"/>
          </p:cNvCxnSpPr>
          <p:nvPr/>
        </p:nvCxnSpPr>
        <p:spPr>
          <a:xfrm>
            <a:off x="7547264" y="3379402"/>
            <a:ext cx="0" cy="143957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475656" y="2547969"/>
            <a:ext cx="136815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или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0" name="Объект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3674803"/>
              </p:ext>
            </p:extLst>
          </p:nvPr>
        </p:nvGraphicFramePr>
        <p:xfrm>
          <a:off x="251520" y="3263900"/>
          <a:ext cx="3002855" cy="207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5" name="Формула" r:id="rId12" imgW="1054080" imgH="634680" progId="Equation.3">
                  <p:embed/>
                </p:oleObj>
              </mc:Choice>
              <mc:Fallback>
                <p:oleObj name="Формула" r:id="rId12" imgW="1054080" imgH="6346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51520" y="3263900"/>
                        <a:ext cx="3002855" cy="2070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Объект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5208125"/>
              </p:ext>
            </p:extLst>
          </p:nvPr>
        </p:nvGraphicFramePr>
        <p:xfrm>
          <a:off x="5364785" y="4095861"/>
          <a:ext cx="342900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6" name="Формула" r:id="rId14" imgW="126720" imgH="139680" progId="Equation.3">
                  <p:embed/>
                </p:oleObj>
              </mc:Choice>
              <mc:Fallback>
                <p:oleObj name="Формула" r:id="rId14" imgW="126720" imgH="139680" progId="Equation.3">
                  <p:embed/>
                  <p:pic>
                    <p:nvPicPr>
                      <p:cNvPr id="0" name="Объект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785" y="4095861"/>
                        <a:ext cx="342900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Объект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2718205"/>
              </p:ext>
            </p:extLst>
          </p:nvPr>
        </p:nvGraphicFramePr>
        <p:xfrm>
          <a:off x="6476973" y="2875346"/>
          <a:ext cx="3429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7" name="Формула" r:id="rId16" imgW="126720" imgH="177480" progId="Equation.3">
                  <p:embed/>
                </p:oleObj>
              </mc:Choice>
              <mc:Fallback>
                <p:oleObj name="Формула" r:id="rId16" imgW="126720" imgH="177480" progId="Equation.3">
                  <p:embed/>
                  <p:pic>
                    <p:nvPicPr>
                      <p:cNvPr id="0" name="Объект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6973" y="2875346"/>
                        <a:ext cx="34290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Объект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9918741"/>
              </p:ext>
            </p:extLst>
          </p:nvPr>
        </p:nvGraphicFramePr>
        <p:xfrm>
          <a:off x="7547264" y="2954405"/>
          <a:ext cx="360041" cy="4249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" name="Формула" r:id="rId18" imgW="114120" imgH="139680" progId="Equation.3">
                  <p:embed/>
                </p:oleObj>
              </mc:Choice>
              <mc:Fallback>
                <p:oleObj name="Формула" r:id="rId18" imgW="114120" imgH="139680" progId="Equation.3">
                  <p:embed/>
                  <p:pic>
                    <p:nvPicPr>
                      <p:cNvPr id="0" name="Объект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7264" y="2954405"/>
                        <a:ext cx="360041" cy="4249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2" name="Прямая со стрелкой 81"/>
          <p:cNvCxnSpPr/>
          <p:nvPr/>
        </p:nvCxnSpPr>
        <p:spPr>
          <a:xfrm>
            <a:off x="5724128" y="3284984"/>
            <a:ext cx="1800200" cy="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 стрелкой 84"/>
          <p:cNvCxnSpPr/>
          <p:nvPr/>
        </p:nvCxnSpPr>
        <p:spPr>
          <a:xfrm>
            <a:off x="7547264" y="3284984"/>
            <a:ext cx="337104" cy="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243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6044"/>
            <a:ext cx="7772400" cy="3600400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Неверно.</a:t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>
                <a:latin typeface="Arial" pitchFamily="34" charset="0"/>
                <a:cs typeface="Arial" pitchFamily="34" charset="0"/>
              </a:rPr>
              <a:t>Так как клетка с размером 1 </a:t>
            </a:r>
            <a:r>
              <a:rPr lang="el-GR" sz="2900" dirty="0">
                <a:latin typeface="Arial" pitchFamily="34" charset="0"/>
                <a:cs typeface="Arial" pitchFamily="34" charset="0"/>
              </a:rPr>
              <a:t>ͯ</a:t>
            </a:r>
            <a:r>
              <a:rPr lang="ru-RU" sz="2900" dirty="0">
                <a:latin typeface="Arial" pitchFamily="34" charset="0"/>
                <a:cs typeface="Arial" pitchFamily="34" charset="0"/>
              </a:rPr>
              <a:t> 1, то площадь одного квадратика равна1. Таким образом, достаточно посчитать из скольких квадратиков состоит фигура.</a:t>
            </a:r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алее 6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Управляющая кнопка: назад 38">
            <a:hlinkClick r:id="" action="ppaction://hlinkshowjump?jump=lastslideviewed" highlightClick="1"/>
          </p:cNvPr>
          <p:cNvSpPr/>
          <p:nvPr/>
        </p:nvSpPr>
        <p:spPr>
          <a:xfrm>
            <a:off x="4932040" y="5445224"/>
            <a:ext cx="1440160" cy="792088"/>
          </a:xfrm>
          <a:prstGeom prst="actionButtonBackPrevious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2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93812" y="106666"/>
            <a:ext cx="7772400" cy="1844823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14. На клетчатой бумаге с размером клетки  1 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ͯ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1 изображена фигура. Найдите её площадь.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33056"/>
            <a:ext cx="1799992" cy="2521247"/>
          </a:xfrm>
          <a:prstGeom prst="rect">
            <a:avLst/>
          </a:prstGeom>
        </p:spPr>
      </p:pic>
      <p:sp>
        <p:nvSpPr>
          <p:cNvPr id="9" name="Овал 8">
            <a:hlinkClick r:id="rId5" action="ppaction://hlinksldjump"/>
          </p:cNvPr>
          <p:cNvSpPr/>
          <p:nvPr/>
        </p:nvSpPr>
        <p:spPr>
          <a:xfrm>
            <a:off x="544654" y="4663773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264188" y="3249847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>
            <a:hlinkClick r:id="rId6" action="ppaction://hlinksldjump"/>
          </p:cNvPr>
          <p:cNvSpPr/>
          <p:nvPr/>
        </p:nvSpPr>
        <p:spPr>
          <a:xfrm>
            <a:off x="2411760" y="4663773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134966" y="2048346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422998" y="204472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023398" y="204472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303318" y="204472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663358" y="204472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583238" y="204472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943278" y="204110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863158" y="204472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223198" y="204472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143078" y="204472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503118" y="204110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783038" y="204472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134966" y="2188741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2134966" y="4348981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134966" y="3628901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134966" y="3988357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2134966" y="3268861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158381" y="2933535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2134966" y="2548781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Овал 35">
            <a:hlinkClick r:id="rId6" action="ppaction://hlinksldjump"/>
          </p:cNvPr>
          <p:cNvSpPr/>
          <p:nvPr/>
        </p:nvSpPr>
        <p:spPr>
          <a:xfrm>
            <a:off x="4247964" y="4663773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547664" y="4790512"/>
            <a:ext cx="610717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>
                <a:latin typeface="Arial" pitchFamily="34" charset="0"/>
                <a:cs typeface="Arial" pitchFamily="34" charset="0"/>
              </a:rPr>
              <a:t>9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218233" y="4790510"/>
            <a:ext cx="86409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383868" y="4790511"/>
            <a:ext cx="69531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4,5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863158" y="2548781"/>
            <a:ext cx="72008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4583238" y="2548781"/>
            <a:ext cx="0" cy="72189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4583238" y="3270671"/>
            <a:ext cx="36004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4943278" y="3270671"/>
            <a:ext cx="0" cy="71768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3863158" y="2548781"/>
            <a:ext cx="0" cy="384754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3863158" y="2933535"/>
            <a:ext cx="36004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4223198" y="2933535"/>
            <a:ext cx="0" cy="695979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3503118" y="3628901"/>
            <a:ext cx="72008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3503118" y="3628901"/>
            <a:ext cx="0" cy="35945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3503118" y="3988357"/>
            <a:ext cx="144016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303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3384376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Верно.</a:t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>
                <a:latin typeface="Arial" pitchFamily="34" charset="0"/>
                <a:cs typeface="Arial" pitchFamily="34" charset="0"/>
              </a:rPr>
              <a:t>Так как клетка с размером 1 </a:t>
            </a:r>
            <a:r>
              <a:rPr lang="el-GR" sz="2900" dirty="0">
                <a:latin typeface="Arial" pitchFamily="34" charset="0"/>
                <a:cs typeface="Arial" pitchFamily="34" charset="0"/>
              </a:rPr>
              <a:t>ͯ</a:t>
            </a:r>
            <a:r>
              <a:rPr lang="ru-RU" sz="2900" dirty="0">
                <a:latin typeface="Arial" pitchFamily="34" charset="0"/>
                <a:cs typeface="Arial" pitchFamily="34" charset="0"/>
              </a:rPr>
              <a:t> 1, то площадь одного квадратика равна 1, значит площадь данной фигуры  9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Управляющая кнопка: далее 5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134966" y="2643118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422998" y="2639497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6023398" y="2639497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303318" y="2639497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663358" y="2639497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583238" y="2639497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943278" y="263587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863158" y="2639497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223198" y="2639497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143078" y="2639497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503118" y="263587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783038" y="2639497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134966" y="2783513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134966" y="4943753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134966" y="4223673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2134966" y="4583129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134966" y="3863633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158381" y="3528307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2134966" y="3143553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3503118" y="4223673"/>
            <a:ext cx="1440160" cy="359456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4223198" y="3865443"/>
            <a:ext cx="720080" cy="35823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4223198" y="3143553"/>
            <a:ext cx="360040" cy="71645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863158" y="3143553"/>
            <a:ext cx="360040" cy="38475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66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2526"/>
            <a:ext cx="7772400" cy="3600400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Неверно.</a:t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>
                <a:latin typeface="Arial" pitchFamily="34" charset="0"/>
                <a:cs typeface="Arial" pitchFamily="34" charset="0"/>
              </a:rPr>
              <a:t>Так как клетка с размером 1 </a:t>
            </a:r>
            <a:r>
              <a:rPr lang="el-GR" sz="2900" dirty="0">
                <a:latin typeface="Arial" pitchFamily="34" charset="0"/>
                <a:cs typeface="Arial" pitchFamily="34" charset="0"/>
              </a:rPr>
              <a:t>ͯ</a:t>
            </a:r>
            <a:r>
              <a:rPr lang="ru-RU" sz="2900" dirty="0">
                <a:latin typeface="Arial" pitchFamily="34" charset="0"/>
                <a:cs typeface="Arial" pitchFamily="34" charset="0"/>
              </a:rPr>
              <a:t> 1, то площадь одного квадратика равна1. Таким образом, достаточно посчитать из скольких квадратиков состоит фигура.</a:t>
            </a:r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алее 6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6287603" y="3712839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Управляющая кнопка: назад 48">
            <a:hlinkClick r:id="" action="ppaction://hlinkshowjump?jump=lastslideviewed" highlightClick="1"/>
          </p:cNvPr>
          <p:cNvSpPr/>
          <p:nvPr/>
        </p:nvSpPr>
        <p:spPr>
          <a:xfrm>
            <a:off x="4932040" y="5445224"/>
            <a:ext cx="1440160" cy="792088"/>
          </a:xfrm>
          <a:prstGeom prst="actionButtonBackPrevious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46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93812" y="106666"/>
            <a:ext cx="7772400" cy="1844823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15. На клетчатой бумаге с размером клетки  1 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ͯ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1 изображена фигура. Найдите её площадь.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33056"/>
            <a:ext cx="1799992" cy="2521247"/>
          </a:xfrm>
          <a:prstGeom prst="rect">
            <a:avLst/>
          </a:prstGeom>
        </p:spPr>
      </p:pic>
      <p:sp>
        <p:nvSpPr>
          <p:cNvPr id="9" name="Овал 8">
            <a:hlinkClick r:id="rId5" action="ppaction://hlinksldjump"/>
          </p:cNvPr>
          <p:cNvSpPr/>
          <p:nvPr/>
        </p:nvSpPr>
        <p:spPr>
          <a:xfrm>
            <a:off x="2422998" y="4663770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>
            <a:hlinkClick r:id="rId6" action="ppaction://hlinksldjump"/>
          </p:cNvPr>
          <p:cNvSpPr/>
          <p:nvPr/>
        </p:nvSpPr>
        <p:spPr>
          <a:xfrm>
            <a:off x="636692" y="4663770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134966" y="2048346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422998" y="204472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023398" y="204472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303318" y="204472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663358" y="204472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583238" y="204472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943278" y="204110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863158" y="204472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223198" y="204472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143078" y="204472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503118" y="204110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783038" y="204472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134966" y="2188741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2134966" y="4348981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134966" y="3628901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134966" y="3988357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2134966" y="3268861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158381" y="2933535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2134966" y="2548781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Овал 35">
            <a:hlinkClick r:id="rId5" action="ppaction://hlinksldjump"/>
          </p:cNvPr>
          <p:cNvSpPr/>
          <p:nvPr/>
        </p:nvSpPr>
        <p:spPr>
          <a:xfrm>
            <a:off x="4247964" y="4663773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547664" y="4790512"/>
            <a:ext cx="610717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11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218233" y="4790510"/>
            <a:ext cx="86409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10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383868" y="4790511"/>
            <a:ext cx="69531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>
                <a:latin typeface="Arial" pitchFamily="34" charset="0"/>
                <a:cs typeface="Arial" pitchFamily="34" charset="0"/>
              </a:rPr>
              <a:t>5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,5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3143078" y="2548781"/>
            <a:ext cx="144016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3143078" y="2548781"/>
            <a:ext cx="0" cy="143957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4583238" y="2548781"/>
            <a:ext cx="0" cy="384754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3503118" y="2933535"/>
            <a:ext cx="108012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3503118" y="2933535"/>
            <a:ext cx="0" cy="69536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3503118" y="3628901"/>
            <a:ext cx="36004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3863158" y="3270671"/>
            <a:ext cx="0" cy="35823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3863158" y="3270671"/>
            <a:ext cx="72008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4583238" y="3270671"/>
            <a:ext cx="0" cy="35823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4223198" y="3628901"/>
            <a:ext cx="36004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4223198" y="3628901"/>
            <a:ext cx="0" cy="35945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3143078" y="3988357"/>
            <a:ext cx="108012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410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2952328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Верно.</a:t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>
                <a:latin typeface="Arial" pitchFamily="34" charset="0"/>
                <a:cs typeface="Arial" pitchFamily="34" charset="0"/>
              </a:rPr>
              <a:t>Так как клетка с размером 1 </a:t>
            </a:r>
            <a:r>
              <a:rPr lang="el-GR" sz="2900" dirty="0">
                <a:latin typeface="Arial" pitchFamily="34" charset="0"/>
                <a:cs typeface="Arial" pitchFamily="34" charset="0"/>
              </a:rPr>
              <a:t>ͯ</a:t>
            </a:r>
            <a:r>
              <a:rPr lang="ru-RU" sz="2900" dirty="0">
                <a:latin typeface="Arial" pitchFamily="34" charset="0"/>
                <a:cs typeface="Arial" pitchFamily="34" charset="0"/>
              </a:rPr>
              <a:t> 1, то площадь одного квадратика равна 1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, значит </a:t>
            </a:r>
            <a:r>
              <a:rPr lang="ru-RU" sz="2900" dirty="0">
                <a:latin typeface="Arial" pitchFamily="34" charset="0"/>
                <a:cs typeface="Arial" pitchFamily="34" charset="0"/>
              </a:rPr>
              <a:t>площадь данной фигуры  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11.</a:t>
            </a:r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Управляющая кнопка: далее 5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2798815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267744" y="279519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5868144" y="279519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148064" y="279519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508104" y="279519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427984" y="279519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788024" y="279157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707904" y="279519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067944" y="279519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987824" y="279519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347864" y="279157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627784" y="279519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979712" y="293921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979712" y="509945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979712" y="437937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979712" y="4738826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979712" y="401933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003127" y="3684004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979712" y="329925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2987824" y="4379370"/>
            <a:ext cx="1080120" cy="359456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707904" y="4021140"/>
            <a:ext cx="720080" cy="35823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2987824" y="3299250"/>
            <a:ext cx="360040" cy="108012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3347864" y="3299250"/>
            <a:ext cx="1080120" cy="38475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50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3600400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Неверно.</a:t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>
                <a:latin typeface="Arial" pitchFamily="34" charset="0"/>
                <a:cs typeface="Arial" pitchFamily="34" charset="0"/>
              </a:rPr>
              <a:t>Так как клетка с размером 1 </a:t>
            </a:r>
            <a:r>
              <a:rPr lang="el-GR" sz="2900" dirty="0">
                <a:latin typeface="Arial" pitchFamily="34" charset="0"/>
                <a:cs typeface="Arial" pitchFamily="34" charset="0"/>
              </a:rPr>
              <a:t>ͯ</a:t>
            </a:r>
            <a:r>
              <a:rPr lang="ru-RU" sz="2900" dirty="0">
                <a:latin typeface="Arial" pitchFamily="34" charset="0"/>
                <a:cs typeface="Arial" pitchFamily="34" charset="0"/>
              </a:rPr>
              <a:t> 1, то площадь одного квадратика равна1. Таким образом, достаточно посчитать из скольких квадратиков состоит фигура.</a:t>
            </a:r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алее 6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6287603" y="3712839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Управляющая кнопка: назад 4">
            <a:hlinkClick r:id="" action="ppaction://hlinkshowjump?jump=lastslideviewed" highlightClick="1"/>
          </p:cNvPr>
          <p:cNvSpPr/>
          <p:nvPr/>
        </p:nvSpPr>
        <p:spPr>
          <a:xfrm>
            <a:off x="4932040" y="5445224"/>
            <a:ext cx="1440160" cy="792088"/>
          </a:xfrm>
          <a:prstGeom prst="actionButtonBackPrevious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87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93812" y="106666"/>
            <a:ext cx="7772400" cy="1844823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16. На клетчатой бумаге с размером клетки  1 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ͯ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1 изображена фигура. Найдите её площадь.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33056"/>
            <a:ext cx="1799992" cy="2521247"/>
          </a:xfrm>
          <a:prstGeom prst="rect">
            <a:avLst/>
          </a:prstGeom>
        </p:spPr>
      </p:pic>
      <p:sp>
        <p:nvSpPr>
          <p:cNvPr id="9" name="Овал 8">
            <a:hlinkClick r:id="rId5" action="ppaction://hlinksldjump"/>
          </p:cNvPr>
          <p:cNvSpPr/>
          <p:nvPr/>
        </p:nvSpPr>
        <p:spPr>
          <a:xfrm>
            <a:off x="2422998" y="4663770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>
            <a:hlinkClick r:id="rId6" action="ppaction://hlinksldjump"/>
          </p:cNvPr>
          <p:cNvSpPr/>
          <p:nvPr/>
        </p:nvSpPr>
        <p:spPr>
          <a:xfrm>
            <a:off x="636692" y="4663770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134966" y="2048346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422998" y="204472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023398" y="204472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303318" y="204472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663358" y="204472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583238" y="204472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943278" y="204110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863158" y="204472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223198" y="204472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143078" y="204472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503118" y="204110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783038" y="204472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134966" y="2188741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2134966" y="4348981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134966" y="3628901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134966" y="3988357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2134966" y="3268861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158381" y="2933535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2134966" y="2548781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Овал 35">
            <a:hlinkClick r:id="rId6" action="ppaction://hlinksldjump"/>
          </p:cNvPr>
          <p:cNvSpPr/>
          <p:nvPr/>
        </p:nvSpPr>
        <p:spPr>
          <a:xfrm>
            <a:off x="4247964" y="4663773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547664" y="4790512"/>
            <a:ext cx="610717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5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218233" y="4790510"/>
            <a:ext cx="86409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383868" y="4790511"/>
            <a:ext cx="69531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10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3503118" y="2548781"/>
            <a:ext cx="72008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4223198" y="2548781"/>
            <a:ext cx="0" cy="384754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4223198" y="2933535"/>
            <a:ext cx="72008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4943278" y="2933535"/>
            <a:ext cx="0" cy="1054822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3503118" y="2548781"/>
            <a:ext cx="0" cy="72189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3503118" y="3270671"/>
            <a:ext cx="36004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3863158" y="3270671"/>
            <a:ext cx="0" cy="35823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3863158" y="3628901"/>
            <a:ext cx="72008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4583238" y="3628901"/>
            <a:ext cx="0" cy="35945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4583238" y="3988357"/>
            <a:ext cx="36004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875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2592288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Верно.</a:t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Так </a:t>
            </a:r>
            <a:r>
              <a:rPr lang="ru-RU" sz="2900" dirty="0">
                <a:latin typeface="Arial" pitchFamily="34" charset="0"/>
                <a:cs typeface="Arial" pitchFamily="34" charset="0"/>
              </a:rPr>
              <a:t>как клетка с размером 1 </a:t>
            </a:r>
            <a:r>
              <a:rPr lang="el-GR" sz="2900" dirty="0">
                <a:latin typeface="Arial" pitchFamily="34" charset="0"/>
                <a:cs typeface="Arial" pitchFamily="34" charset="0"/>
              </a:rPr>
              <a:t>ͯ</a:t>
            </a:r>
            <a:r>
              <a:rPr lang="ru-RU" sz="2900" dirty="0">
                <a:latin typeface="Arial" pitchFamily="34" charset="0"/>
                <a:cs typeface="Arial" pitchFamily="34" charset="0"/>
              </a:rPr>
              <a:t> 1, то площадь одного квадратика 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равна 1, значит площадь данной фигуры  10.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Управляющая кнопка: далее 5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732352" y="3060364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020384" y="305674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5620784" y="305674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900704" y="305674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60744" y="305674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180624" y="305674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540664" y="305312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460544" y="305674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820584" y="305674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740464" y="305674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100504" y="305312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380424" y="305674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732352" y="3200759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732352" y="5360999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732352" y="4640919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732352" y="5000375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732352" y="4280879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755767" y="3945553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732352" y="3560799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3100504" y="3560799"/>
            <a:ext cx="720080" cy="71645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3460544" y="3945553"/>
            <a:ext cx="1080120" cy="695366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4180624" y="4640919"/>
            <a:ext cx="360040" cy="359456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59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68819" y="453234"/>
            <a:ext cx="7772400" cy="3528909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Неверно.</a:t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Так как клетка с размером 1 </a:t>
            </a:r>
            <a:r>
              <a:rPr lang="el-GR" sz="2900" dirty="0" smtClean="0">
                <a:latin typeface="Arial" pitchFamily="34" charset="0"/>
                <a:cs typeface="Arial" pitchFamily="34" charset="0"/>
              </a:rPr>
              <a:t>ͯ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 1, то площадь одного квадратика равна1. Таким образом, достаточно посчитать из скольких квадратиков состоит фигура.  </a:t>
            </a:r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алее 6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6287603" y="3712839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Управляющая кнопка: назад 4">
            <a:hlinkClick r:id="" action="ppaction://hlinkshowjump?jump=lastslideviewed" highlightClick="1"/>
          </p:cNvPr>
          <p:cNvSpPr/>
          <p:nvPr/>
        </p:nvSpPr>
        <p:spPr>
          <a:xfrm>
            <a:off x="4932040" y="5445224"/>
            <a:ext cx="1440160" cy="792088"/>
          </a:xfrm>
          <a:prstGeom prst="actionButtonBackPrevious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40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0667" y="-99392"/>
            <a:ext cx="7772400" cy="1844823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На клетчатой бумаге с размером клетки  1 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ͯ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1 изображён треугольник. Найдите его площадь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33056"/>
            <a:ext cx="1799992" cy="2521247"/>
          </a:xfrm>
          <a:prstGeom prst="rect">
            <a:avLst/>
          </a:prstGeom>
        </p:spPr>
      </p:pic>
      <p:sp>
        <p:nvSpPr>
          <p:cNvPr id="9" name="Овал 8">
            <a:hlinkClick r:id="rId5" action="ppaction://hlinksldjump"/>
          </p:cNvPr>
          <p:cNvSpPr/>
          <p:nvPr/>
        </p:nvSpPr>
        <p:spPr>
          <a:xfrm>
            <a:off x="544654" y="4663773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264188" y="3249847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>
            <a:hlinkClick r:id="rId6" action="ppaction://hlinksldjump"/>
          </p:cNvPr>
          <p:cNvSpPr/>
          <p:nvPr/>
        </p:nvSpPr>
        <p:spPr>
          <a:xfrm>
            <a:off x="2411760" y="4663773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123728" y="1848445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41176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01216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29208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65212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57200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932040" y="184120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85192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21196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13184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491880" y="184120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77180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123728" y="198884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2123728" y="414908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123728" y="342900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123728" y="3788456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2123728" y="306896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123728" y="270892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2123728" y="234888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Овал 35">
            <a:hlinkClick r:id="rId5" action="ppaction://hlinksldjump"/>
          </p:cNvPr>
          <p:cNvSpPr/>
          <p:nvPr/>
        </p:nvSpPr>
        <p:spPr>
          <a:xfrm>
            <a:off x="4247964" y="4663773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284287" y="4790512"/>
            <a:ext cx="144016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3,5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>
            <a:hlinkClick r:id="rId6" action="ppaction://hlinksldjump"/>
          </p:cNvPr>
          <p:cNvSpPr txBox="1"/>
          <p:nvPr/>
        </p:nvSpPr>
        <p:spPr>
          <a:xfrm>
            <a:off x="1580349" y="4790512"/>
            <a:ext cx="831411" cy="538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12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3131840" y="2348880"/>
            <a:ext cx="1080120" cy="1439576"/>
          </a:xfrm>
          <a:prstGeom prst="triangle">
            <a:avLst>
              <a:gd name="adj" fmla="val 65857"/>
            </a:avLst>
          </a:prstGeom>
          <a:noFill/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>
            <a:hlinkClick r:id="rId6" action="ppaction://hlinksldjump"/>
          </p:cNvPr>
          <p:cNvSpPr txBox="1"/>
          <p:nvPr/>
        </p:nvSpPr>
        <p:spPr>
          <a:xfrm>
            <a:off x="3330654" y="4790511"/>
            <a:ext cx="831411" cy="538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>
                <a:latin typeface="Arial" pitchFamily="34" charset="0"/>
                <a:cs typeface="Arial" pitchFamily="34" charset="0"/>
              </a:rPr>
              <a:t> 6</a:t>
            </a:r>
          </a:p>
        </p:txBody>
      </p:sp>
    </p:spTree>
    <p:extLst>
      <p:ext uri="{BB962C8B-B14F-4D97-AF65-F5344CB8AC3E}">
        <p14:creationId xmlns:p14="http://schemas.microsoft.com/office/powerpoint/2010/main" val="371984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196752"/>
            <a:ext cx="7772400" cy="4896544"/>
          </a:xfrm>
        </p:spPr>
        <p:txBody>
          <a:bodyPr>
            <a:norm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Литература: </a:t>
            </a:r>
            <a:r>
              <a:rPr lang="ru-RU" sz="2900" dirty="0">
                <a:latin typeface="Arial" pitchFamily="34" charset="0"/>
                <a:cs typeface="Arial" pitchFamily="34" charset="0"/>
              </a:rPr>
              <a:t>О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ткрытый банк ОГЭ математика.</a:t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r>
              <a:rPr lang="ru-RU" sz="2900" dirty="0">
                <a:latin typeface="Arial" pitchFamily="34" charset="0"/>
                <a:cs typeface="Arial" pitchFamily="34" charset="0"/>
              </a:rPr>
              <a:t>С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сылки на используемые ресурсы:</a:t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r>
              <a:rPr lang="ru-RU" sz="2900" u="sng" dirty="0">
                <a:latin typeface="Arial" pitchFamily="34" charset="0"/>
                <a:cs typeface="Arial" pitchFamily="34" charset="0"/>
                <a:hlinkClick r:id="rId4"/>
              </a:rPr>
              <a:t>http://atotarho12.narod.ru/clipart/z/znak/znak10.png</a:t>
            </a:r>
            <a:r>
              <a:rPr lang="ru-RU" sz="2900" dirty="0"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>
                <a:latin typeface="Arial" pitchFamily="34" charset="0"/>
                <a:cs typeface="Arial" pitchFamily="34" charset="0"/>
              </a:rPr>
            </a:br>
            <a:r>
              <a:rPr lang="ru-RU" sz="2900" u="sng" dirty="0">
                <a:latin typeface="Arial" pitchFamily="34" charset="0"/>
                <a:cs typeface="Arial" pitchFamily="34" charset="0"/>
                <a:hlinkClick r:id="rId5"/>
              </a:rPr>
              <a:t>http://atotarho12.narod.ru/clipart/k/knig/kniga252.png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Управляющая кнопка: домой 4">
            <a:hlinkClick r:id="" action="ppaction://hlinkshowjump?jump=endshow" highlightClick="1"/>
          </p:cNvPr>
          <p:cNvSpPr/>
          <p:nvPr/>
        </p:nvSpPr>
        <p:spPr>
          <a:xfrm>
            <a:off x="7596336" y="5877272"/>
            <a:ext cx="1152128" cy="792088"/>
          </a:xfrm>
          <a:prstGeom prst="actionButtonHom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11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95078" y="2567941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2143250" y="4275577"/>
            <a:ext cx="193164" cy="21602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" name="Прямая соединительная линия 25"/>
          <p:cNvCxnSpPr>
            <a:stCxn id="25" idx="0"/>
            <a:endCxn id="25" idx="3"/>
          </p:cNvCxnSpPr>
          <p:nvPr/>
        </p:nvCxnSpPr>
        <p:spPr>
          <a:xfrm>
            <a:off x="2314525" y="3068376"/>
            <a:ext cx="0" cy="14395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16632"/>
            <a:ext cx="8062664" cy="2304257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Верно.</a:t>
            </a:r>
            <a:r>
              <a:rPr lang="en-US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>
                <a:latin typeface="Arial" pitchFamily="34" charset="0"/>
                <a:cs typeface="Arial" pitchFamily="34" charset="0"/>
              </a:rPr>
            </a:br>
            <a:endParaRPr lang="ru-RU" sz="29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Управляющая кнопка: далее 5">
            <a:hlinkClick r:id="rId5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4046529"/>
              </p:ext>
            </p:extLst>
          </p:nvPr>
        </p:nvGraphicFramePr>
        <p:xfrm>
          <a:off x="544513" y="981075"/>
          <a:ext cx="3824287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Формула" r:id="rId6" imgW="1320480" imgH="393480" progId="Equation.3">
                  <p:embed/>
                </p:oleObj>
              </mc:Choice>
              <mc:Fallback>
                <p:oleObj name="Формула" r:id="rId6" imgW="1320480" imgH="393480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13" y="981075"/>
                        <a:ext cx="3824287" cy="115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883110" y="256432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483510" y="256432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763430" y="256432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123470" y="256432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043350" y="256432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403390" y="2560699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323270" y="256432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683310" y="256432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603190" y="256432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963230" y="2560699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243150" y="256432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95078" y="2708336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95078" y="4868576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595078" y="4148496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595078" y="4507952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595078" y="3788456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595078" y="3428416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595078" y="3068376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Равнобедренный треугольник 24"/>
          <p:cNvSpPr/>
          <p:nvPr/>
        </p:nvSpPr>
        <p:spPr>
          <a:xfrm>
            <a:off x="1603190" y="3068376"/>
            <a:ext cx="1080120" cy="1439576"/>
          </a:xfrm>
          <a:prstGeom prst="triangle">
            <a:avLst>
              <a:gd name="adj" fmla="val 65857"/>
            </a:avLst>
          </a:prstGeom>
          <a:noFill/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8" name="Объект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1823157"/>
              </p:ext>
            </p:extLst>
          </p:nvPr>
        </p:nvGraphicFramePr>
        <p:xfrm>
          <a:off x="1991926" y="4491602"/>
          <a:ext cx="344488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Формула" r:id="rId8" imgW="126720" imgH="139680" progId="Equation.3">
                  <p:embed/>
                </p:oleObj>
              </mc:Choice>
              <mc:Fallback>
                <p:oleObj name="Формула" r:id="rId8" imgW="126720" imgH="139680" progId="Equation.3">
                  <p:embed/>
                  <p:pic>
                    <p:nvPicPr>
                      <p:cNvPr id="0" name="Объект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1926" y="4491602"/>
                        <a:ext cx="344488" cy="363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Объект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8688708"/>
              </p:ext>
            </p:extLst>
          </p:nvPr>
        </p:nvGraphicFramePr>
        <p:xfrm>
          <a:off x="1991927" y="3627796"/>
          <a:ext cx="34448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Формула" r:id="rId10" imgW="126720" imgH="177480" progId="Equation.3">
                  <p:embed/>
                </p:oleObj>
              </mc:Choice>
              <mc:Fallback>
                <p:oleObj name="Формула" r:id="rId10" imgW="126720" imgH="177480" progId="Equation.3">
                  <p:embed/>
                  <p:pic>
                    <p:nvPicPr>
                      <p:cNvPr id="0" name="Объект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1927" y="3627796"/>
                        <a:ext cx="344487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68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>
            <a:off x="4675219" y="2927981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6403411" y="3428416"/>
            <a:ext cx="360040" cy="1439576"/>
          </a:xfrm>
          <a:prstGeom prst="rect">
            <a:avLst/>
          </a:prstGeom>
          <a:solidFill>
            <a:srgbClr val="33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5683331" y="3428416"/>
            <a:ext cx="720080" cy="1439576"/>
          </a:xfrm>
          <a:prstGeom prst="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0"/>
            <a:ext cx="8062664" cy="3068960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Неверно.</a:t>
            </a:r>
            <a:r>
              <a:rPr lang="en-US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алее 6">
            <a:hlinkClick r:id="rId5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Управляющая кнопка: назад 3">
            <a:hlinkClick r:id="" action="ppaction://hlinkshowjump?jump=lastslideviewed" highlightClick="1"/>
          </p:cNvPr>
          <p:cNvSpPr/>
          <p:nvPr/>
        </p:nvSpPr>
        <p:spPr>
          <a:xfrm>
            <a:off x="4932040" y="5445224"/>
            <a:ext cx="1440160" cy="792088"/>
          </a:xfrm>
          <a:prstGeom prst="actionButtonBackPrevious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644008" y="336277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149111" y="2043913"/>
            <a:ext cx="193164" cy="21602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>
            <a:stCxn id="27" idx="0"/>
            <a:endCxn id="27" idx="3"/>
          </p:cNvCxnSpPr>
          <p:nvPr/>
        </p:nvCxnSpPr>
        <p:spPr>
          <a:xfrm>
            <a:off x="6363455" y="836712"/>
            <a:ext cx="0" cy="14395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932040" y="33265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8532440" y="33265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7812360" y="33265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8172400" y="33265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7092280" y="33265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7452320" y="32903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6372200" y="33265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732240" y="33265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652120" y="33265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012160" y="329035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292080" y="332656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644008" y="476672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644008" y="2636912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644008" y="1916832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644008" y="2276288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644008" y="1556792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644008" y="1196752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644008" y="836712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Равнобедренный треугольник 26"/>
          <p:cNvSpPr/>
          <p:nvPr/>
        </p:nvSpPr>
        <p:spPr>
          <a:xfrm>
            <a:off x="5652120" y="836712"/>
            <a:ext cx="1080120" cy="1439576"/>
          </a:xfrm>
          <a:prstGeom prst="triangle">
            <a:avLst>
              <a:gd name="adj" fmla="val 65857"/>
            </a:avLst>
          </a:prstGeom>
          <a:noFill/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8" name="Объект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7843613"/>
              </p:ext>
            </p:extLst>
          </p:nvPr>
        </p:nvGraphicFramePr>
        <p:xfrm>
          <a:off x="6040856" y="2259938"/>
          <a:ext cx="344488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7" name="Формула" r:id="rId6" imgW="126720" imgH="139680" progId="Equation.3">
                  <p:embed/>
                </p:oleObj>
              </mc:Choice>
              <mc:Fallback>
                <p:oleObj name="Формула" r:id="rId6" imgW="12672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0856" y="2259938"/>
                        <a:ext cx="344488" cy="363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Объект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9759627"/>
              </p:ext>
            </p:extLst>
          </p:nvPr>
        </p:nvGraphicFramePr>
        <p:xfrm>
          <a:off x="6040857" y="1396132"/>
          <a:ext cx="34448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8" name="Формула" r:id="rId8" imgW="126720" imgH="177480" progId="Equation.3">
                  <p:embed/>
                </p:oleObj>
              </mc:Choice>
              <mc:Fallback>
                <p:oleObj name="Формула" r:id="rId8" imgW="1267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0857" y="1396132"/>
                        <a:ext cx="344487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7404444"/>
              </p:ext>
            </p:extLst>
          </p:nvPr>
        </p:nvGraphicFramePr>
        <p:xfrm>
          <a:off x="536575" y="836613"/>
          <a:ext cx="1582738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9" name="Формула" r:id="rId10" imgW="545760" imgH="393480" progId="Equation.3">
                  <p:embed/>
                </p:oleObj>
              </mc:Choice>
              <mc:Fallback>
                <p:oleObj name="Формула" r:id="rId10" imgW="545760" imgH="393480" progId="Equation.3">
                  <p:embed/>
                  <p:pic>
                    <p:nvPicPr>
                      <p:cNvPr id="0" name="Объект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836613"/>
                        <a:ext cx="1582738" cy="115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1475656" y="2547969"/>
            <a:ext cx="136815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или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4963251" y="292436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8563651" y="292436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7843571" y="292436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8203611" y="292436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7123491" y="292436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7483531" y="2920739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6403411" y="292436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6763451" y="292436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5683331" y="292436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6043371" y="2920739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5323291" y="292436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4675219" y="3068376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4675219" y="5228616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4675219" y="4508536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4675219" y="4867992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4675219" y="4148496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4675219" y="3788456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4675219" y="3428416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Равнобедренный треугольник 50"/>
          <p:cNvSpPr/>
          <p:nvPr/>
        </p:nvSpPr>
        <p:spPr>
          <a:xfrm>
            <a:off x="5683331" y="3428416"/>
            <a:ext cx="1080120" cy="1439576"/>
          </a:xfrm>
          <a:prstGeom prst="triangle">
            <a:avLst>
              <a:gd name="adj" fmla="val 65857"/>
            </a:avLst>
          </a:prstGeom>
          <a:solidFill>
            <a:srgbClr val="FFC000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5" name="Прямая соединительная линия 54"/>
          <p:cNvCxnSpPr>
            <a:stCxn id="51" idx="0"/>
            <a:endCxn id="51" idx="3"/>
          </p:cNvCxnSpPr>
          <p:nvPr/>
        </p:nvCxnSpPr>
        <p:spPr>
          <a:xfrm>
            <a:off x="6394666" y="3428416"/>
            <a:ext cx="0" cy="143957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7" name="Объект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3674803"/>
              </p:ext>
            </p:extLst>
          </p:nvPr>
        </p:nvGraphicFramePr>
        <p:xfrm>
          <a:off x="250825" y="3263900"/>
          <a:ext cx="3003550" cy="207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0" name="Формула" r:id="rId12" imgW="1054080" imgH="634680" progId="Equation.3">
                  <p:embed/>
                </p:oleObj>
              </mc:Choice>
              <mc:Fallback>
                <p:oleObj name="Формула" r:id="rId12" imgW="1054080" imgH="634680" progId="Equation.3">
                  <p:embed/>
                  <p:pic>
                    <p:nvPicPr>
                      <p:cNvPr id="0" name="Объект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3263900"/>
                        <a:ext cx="3003550" cy="207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Объект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5208125"/>
              </p:ext>
            </p:extLst>
          </p:nvPr>
        </p:nvGraphicFramePr>
        <p:xfrm>
          <a:off x="5364163" y="4095750"/>
          <a:ext cx="342900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1" name="Формула" r:id="rId14" imgW="126835" imgH="139518" progId="Equation.3">
                  <p:embed/>
                </p:oleObj>
              </mc:Choice>
              <mc:Fallback>
                <p:oleObj name="Формула" r:id="rId14" imgW="126835" imgH="139518" progId="Equation.3">
                  <p:embed/>
                  <p:pic>
                    <p:nvPicPr>
                      <p:cNvPr id="0" name="Объект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4095750"/>
                        <a:ext cx="342900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Объект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1090124"/>
              </p:ext>
            </p:extLst>
          </p:nvPr>
        </p:nvGraphicFramePr>
        <p:xfrm>
          <a:off x="5806211" y="2895289"/>
          <a:ext cx="3429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2" name="Формула" r:id="rId15" imgW="126720" imgH="177480" progId="Equation.3">
                  <p:embed/>
                </p:oleObj>
              </mc:Choice>
              <mc:Fallback>
                <p:oleObj name="Формула" r:id="rId15" imgW="126720" imgH="177480" progId="Equation.3">
                  <p:embed/>
                  <p:pic>
                    <p:nvPicPr>
                      <p:cNvPr id="0" name="Объект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6211" y="2895289"/>
                        <a:ext cx="34290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Объект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6241231"/>
              </p:ext>
            </p:extLst>
          </p:nvPr>
        </p:nvGraphicFramePr>
        <p:xfrm>
          <a:off x="6439093" y="2927981"/>
          <a:ext cx="360362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3" name="Формула" r:id="rId17" imgW="114120" imgH="139680" progId="Equation.3">
                  <p:embed/>
                </p:oleObj>
              </mc:Choice>
              <mc:Fallback>
                <p:oleObj name="Формула" r:id="rId17" imgW="114120" imgH="139680" progId="Equation.3">
                  <p:embed/>
                  <p:pic>
                    <p:nvPicPr>
                      <p:cNvPr id="0" name="Объект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9093" y="2927981"/>
                        <a:ext cx="360362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1" name="Прямая со стрелкой 60"/>
          <p:cNvCxnSpPr/>
          <p:nvPr/>
        </p:nvCxnSpPr>
        <p:spPr>
          <a:xfrm>
            <a:off x="6403411" y="3284984"/>
            <a:ext cx="337104" cy="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>
            <a:off x="5652120" y="3284984"/>
            <a:ext cx="751291" cy="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964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0667" y="-99392"/>
            <a:ext cx="7772400" cy="1844823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3. На клетчатой бумаге с размером клетки  1 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ͯ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1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изображён треугольник. Найдите его площадь..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33056"/>
            <a:ext cx="1799992" cy="2521247"/>
          </a:xfrm>
          <a:prstGeom prst="rect">
            <a:avLst/>
          </a:prstGeom>
        </p:spPr>
      </p:pic>
      <p:sp>
        <p:nvSpPr>
          <p:cNvPr id="9" name="Овал 8">
            <a:hlinkClick r:id="rId5" action="ppaction://hlinksldjump"/>
          </p:cNvPr>
          <p:cNvSpPr/>
          <p:nvPr/>
        </p:nvSpPr>
        <p:spPr>
          <a:xfrm>
            <a:off x="544654" y="4663773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>
            <a:hlinkClick r:id="rId6" action="ppaction://hlinksldjump"/>
          </p:cNvPr>
          <p:cNvSpPr/>
          <p:nvPr/>
        </p:nvSpPr>
        <p:spPr>
          <a:xfrm>
            <a:off x="2411760" y="4663773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123728" y="1848445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41176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01216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29208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65212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57200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932040" y="184120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85192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21196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13184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491880" y="184120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771800" y="1844824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123728" y="198884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2123728" y="414908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123728" y="342900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123728" y="3788456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2123728" y="306896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123728" y="270892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2123728" y="2348880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Овал 35">
            <a:hlinkClick r:id="rId5" action="ppaction://hlinksldjump"/>
          </p:cNvPr>
          <p:cNvSpPr/>
          <p:nvPr/>
        </p:nvSpPr>
        <p:spPr>
          <a:xfrm>
            <a:off x="4247964" y="4663773"/>
            <a:ext cx="864096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275857" y="4790513"/>
            <a:ext cx="720079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 12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292080" y="4790512"/>
            <a:ext cx="9001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 5,5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426388" y="4790511"/>
            <a:ext cx="6973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 24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2771800" y="2708920"/>
            <a:ext cx="2880320" cy="1079536"/>
          </a:xfrm>
          <a:prstGeom prst="triangle">
            <a:avLst>
              <a:gd name="adj" fmla="val 2593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27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>
            <a:off x="4572000" y="2832352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5940152" y="3692827"/>
            <a:ext cx="2160240" cy="1079536"/>
          </a:xfrm>
          <a:prstGeom prst="rect">
            <a:avLst/>
          </a:prstGeom>
          <a:solidFill>
            <a:srgbClr val="33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220072" y="3692827"/>
            <a:ext cx="709224" cy="1079536"/>
          </a:xfrm>
          <a:prstGeom prst="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062664" cy="2448271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Неверно.</a:t>
            </a:r>
            <a:r>
              <a:rPr lang="en-US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алее 6">
            <a:hlinkClick r:id="rId5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Управляющая кнопка: назад 3">
            <a:hlinkClick r:id="" action="ppaction://hlinkshowjump?jump=lastslideviewed" highlightClick="1"/>
          </p:cNvPr>
          <p:cNvSpPr/>
          <p:nvPr/>
        </p:nvSpPr>
        <p:spPr>
          <a:xfrm>
            <a:off x="4932040" y="5445224"/>
            <a:ext cx="1440160" cy="792088"/>
          </a:xfrm>
          <a:prstGeom prst="actionButtonBackPrevious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0303669"/>
              </p:ext>
            </p:extLst>
          </p:nvPr>
        </p:nvGraphicFramePr>
        <p:xfrm>
          <a:off x="536575" y="836613"/>
          <a:ext cx="1582738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0" name="Формула" r:id="rId6" imgW="545760" imgH="393480" progId="Equation.3">
                  <p:embed/>
                </p:oleObj>
              </mc:Choice>
              <mc:Fallback>
                <p:oleObj name="Формула" r:id="rId6" imgW="545760" imgH="393480" progId="Equation.3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836613"/>
                        <a:ext cx="1582738" cy="115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572000" y="275034"/>
            <a:ext cx="4248472" cy="2444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929296" y="1997680"/>
            <a:ext cx="193164" cy="21602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5933173" y="1147151"/>
            <a:ext cx="0" cy="107953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860032" y="27141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8460432" y="27141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7740352" y="27141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8100392" y="27141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7020272" y="27141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7380312" y="26779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300192" y="27141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6660232" y="27141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580112" y="27141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940152" y="267792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5220072" y="271413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572000" y="415429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572000" y="2575669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572000" y="1855589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572000" y="2215045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572000" y="1495549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572000" y="1135509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4572000" y="775469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Равнобедренный треугольник 27"/>
          <p:cNvSpPr/>
          <p:nvPr/>
        </p:nvSpPr>
        <p:spPr>
          <a:xfrm>
            <a:off x="5220072" y="1135509"/>
            <a:ext cx="2880320" cy="1079536"/>
          </a:xfrm>
          <a:prstGeom prst="triangle">
            <a:avLst>
              <a:gd name="adj" fmla="val 2593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9" name="Объект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7322053"/>
              </p:ext>
            </p:extLst>
          </p:nvPr>
        </p:nvGraphicFramePr>
        <p:xfrm>
          <a:off x="5955705" y="1394097"/>
          <a:ext cx="34448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1" name="Формула" r:id="rId8" imgW="126725" imgH="177415" progId="Equation.3">
                  <p:embed/>
                </p:oleObj>
              </mc:Choice>
              <mc:Fallback>
                <p:oleObj name="Формула" r:id="rId8" imgW="126725" imgH="17741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5705" y="1394097"/>
                        <a:ext cx="344487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Объект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9985720"/>
              </p:ext>
            </p:extLst>
          </p:nvPr>
        </p:nvGraphicFramePr>
        <p:xfrm>
          <a:off x="6281567" y="2226687"/>
          <a:ext cx="344487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2" name="Формула" r:id="rId10" imgW="126835" imgH="139518" progId="Equation.3">
                  <p:embed/>
                </p:oleObj>
              </mc:Choice>
              <mc:Fallback>
                <p:oleObj name="Формула" r:id="rId10" imgW="126835" imgH="1395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1567" y="2226687"/>
                        <a:ext cx="344487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1475656" y="2547969"/>
            <a:ext cx="136815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или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4860032" y="282873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8460432" y="282873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7740352" y="282873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8100392" y="282873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7020272" y="282873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7380312" y="282511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6300192" y="282873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6660232" y="282873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5580112" y="282873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5940152" y="2825110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5220072" y="2828731"/>
            <a:ext cx="0" cy="24482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4572000" y="2972747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4572000" y="5132987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4572000" y="4412907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4572000" y="4772363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4572000" y="4052867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4572000" y="3692827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4572000" y="3332787"/>
            <a:ext cx="424847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Равнобедренный треугольник 50"/>
          <p:cNvSpPr/>
          <p:nvPr/>
        </p:nvSpPr>
        <p:spPr>
          <a:xfrm>
            <a:off x="5220072" y="3692827"/>
            <a:ext cx="2880320" cy="1079536"/>
          </a:xfrm>
          <a:prstGeom prst="triangle">
            <a:avLst>
              <a:gd name="adj" fmla="val 25934"/>
            </a:avLst>
          </a:prstGeom>
          <a:solidFill>
            <a:srgbClr val="FFC000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4" name="Прямая соединительная линия 53"/>
          <p:cNvCxnSpPr>
            <a:stCxn id="51" idx="0"/>
            <a:endCxn id="51" idx="3"/>
          </p:cNvCxnSpPr>
          <p:nvPr/>
        </p:nvCxnSpPr>
        <p:spPr>
          <a:xfrm>
            <a:off x="5967054" y="3692827"/>
            <a:ext cx="0" cy="107953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8" name="Объект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3674803"/>
              </p:ext>
            </p:extLst>
          </p:nvPr>
        </p:nvGraphicFramePr>
        <p:xfrm>
          <a:off x="250825" y="3263900"/>
          <a:ext cx="3003550" cy="207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3" name="Формула" r:id="rId12" imgW="1054100" imgH="635000" progId="Equation.3">
                  <p:embed/>
                </p:oleObj>
              </mc:Choice>
              <mc:Fallback>
                <p:oleObj name="Формула" r:id="rId12" imgW="1054100" imgH="635000" progId="Equation.3">
                  <p:embed/>
                  <p:pic>
                    <p:nvPicPr>
                      <p:cNvPr id="0" name="Объект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3263900"/>
                        <a:ext cx="3003550" cy="207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Объект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157171"/>
              </p:ext>
            </p:extLst>
          </p:nvPr>
        </p:nvGraphicFramePr>
        <p:xfrm>
          <a:off x="4877172" y="4054677"/>
          <a:ext cx="342900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4" name="Формула" r:id="rId14" imgW="126835" imgH="139518" progId="Equation.3">
                  <p:embed/>
                </p:oleObj>
              </mc:Choice>
              <mc:Fallback>
                <p:oleObj name="Формула" r:id="rId14" imgW="126835" imgH="139518" progId="Equation.3">
                  <p:embed/>
                  <p:pic>
                    <p:nvPicPr>
                      <p:cNvPr id="0" name="Объект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7172" y="4054677"/>
                        <a:ext cx="342900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Объект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6433816"/>
              </p:ext>
            </p:extLst>
          </p:nvPr>
        </p:nvGraphicFramePr>
        <p:xfrm>
          <a:off x="5526998" y="3109466"/>
          <a:ext cx="3429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5" name="Формула" r:id="rId15" imgW="126725" imgH="177415" progId="Equation.3">
                  <p:embed/>
                </p:oleObj>
              </mc:Choice>
              <mc:Fallback>
                <p:oleObj name="Формула" r:id="rId15" imgW="126725" imgH="177415" progId="Equation.3">
                  <p:embed/>
                  <p:pic>
                    <p:nvPicPr>
                      <p:cNvPr id="0" name="Объект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6998" y="3109466"/>
                        <a:ext cx="34290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Объект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0494017"/>
              </p:ext>
            </p:extLst>
          </p:nvPr>
        </p:nvGraphicFramePr>
        <p:xfrm>
          <a:off x="6983945" y="3196145"/>
          <a:ext cx="360363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6" name="Формула" r:id="rId17" imgW="114201" imgH="139579" progId="Equation.3">
                  <p:embed/>
                </p:oleObj>
              </mc:Choice>
              <mc:Fallback>
                <p:oleObj name="Формула" r:id="rId17" imgW="114201" imgH="139579" progId="Equation.3">
                  <p:embed/>
                  <p:pic>
                    <p:nvPicPr>
                      <p:cNvPr id="0" name="Объект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3945" y="3196145"/>
                        <a:ext cx="360363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2" name="Прямая со стрелкой 61"/>
          <p:cNvCxnSpPr/>
          <p:nvPr/>
        </p:nvCxnSpPr>
        <p:spPr>
          <a:xfrm>
            <a:off x="5209462" y="3573016"/>
            <a:ext cx="751291" cy="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>
            <a:off x="5933173" y="3569110"/>
            <a:ext cx="2167219" cy="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072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950</TotalTime>
  <Words>477</Words>
  <Application>Microsoft Office PowerPoint</Application>
  <PresentationFormat>Экран (4:3)</PresentationFormat>
  <Paragraphs>116</Paragraphs>
  <Slides>50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50</vt:i4>
      </vt:variant>
    </vt:vector>
  </HeadingPairs>
  <TitlesOfParts>
    <vt:vector size="53" baseType="lpstr">
      <vt:lpstr>Тема Office</vt:lpstr>
      <vt:lpstr>Формула</vt:lpstr>
      <vt:lpstr>Microsoft Equation 3.0</vt:lpstr>
      <vt:lpstr>ОГЭ.  Геометрия на клетчатой бумаге.  Площадь.</vt:lpstr>
      <vt:lpstr>1. На клетчатой бумаге с размером клетки  1 ͯ 1 изображён треугольник. Найдите его площадь.</vt:lpstr>
      <vt:lpstr>Верно.    </vt:lpstr>
      <vt:lpstr>Неверно.   </vt:lpstr>
      <vt:lpstr>2. На клетчатой бумаге с размером клетки  1 ͯ 1 изображён треугольник. Найдите его площадь</vt:lpstr>
      <vt:lpstr>Верно.   </vt:lpstr>
      <vt:lpstr>Неверно.    </vt:lpstr>
      <vt:lpstr>3. На клетчатой бумаге с размером клетки  1 ͯ 1 изображён треугольник. Найдите его площадь..</vt:lpstr>
      <vt:lpstr>Неверно.   </vt:lpstr>
      <vt:lpstr>Верно.  </vt:lpstr>
      <vt:lpstr>4. На клетчатой бумаге с размером клетки  1 ͯ 1 изображён треугольник. Найдите его площадь.</vt:lpstr>
      <vt:lpstr>Верно.   </vt:lpstr>
      <vt:lpstr>Неверно.   </vt:lpstr>
      <vt:lpstr>5. На клетчатой бумаге с размером клетки  1 ͯ 1 изображена трапеция. Найдите её площадь.</vt:lpstr>
      <vt:lpstr>Верно.    </vt:lpstr>
      <vt:lpstr>Неверно.     </vt:lpstr>
      <vt:lpstr>6. На клетчатой бумаге с размером клетки  1 ͯ 1 изображена трапеция. Найдите её площадь.</vt:lpstr>
      <vt:lpstr>Верно.  </vt:lpstr>
      <vt:lpstr>Неверно.  </vt:lpstr>
      <vt:lpstr>7. На клетчатой бумаге с размером клетки  1 ͯ 1 изображена трапеция. Найдите её площадь.</vt:lpstr>
      <vt:lpstr>Верно.  </vt:lpstr>
      <vt:lpstr>Неверно.  </vt:lpstr>
      <vt:lpstr>8. На клетчатой бумаге с размером клетки  1 ͯ 1 изображена трапеция. Найдите её площадь.</vt:lpstr>
      <vt:lpstr>Верно. </vt:lpstr>
      <vt:lpstr>Неверно.  </vt:lpstr>
      <vt:lpstr>9. На клетчатой бумаге с размером клетки  1 ͯ 1 изображён параллелограмм. Найдите его площадь.</vt:lpstr>
      <vt:lpstr>Верно.  </vt:lpstr>
      <vt:lpstr>Неверно.  </vt:lpstr>
      <vt:lpstr>10. На клетчатой бумаге с размером клетки  1 ͯ 1 изображён параллелограмм. Найдите его площадь.</vt:lpstr>
      <vt:lpstr>Верно.   </vt:lpstr>
      <vt:lpstr>Неверно.   </vt:lpstr>
      <vt:lpstr>11. На клетчатой бумаге с размером клетки  1 ͯ 1 изображён параллелограмм. Найдите его площадь.</vt:lpstr>
      <vt:lpstr>Верно. </vt:lpstr>
      <vt:lpstr>Неверно.  </vt:lpstr>
      <vt:lpstr>12. На клетчатой бумаге с размером клетки  1 ͯ 1 изображён параллелограмм. Найдите его площадь.</vt:lpstr>
      <vt:lpstr>Верно.  </vt:lpstr>
      <vt:lpstr>Неверно.   </vt:lpstr>
      <vt:lpstr>13. На клетчатой бумаге с размером клетки  1 ͯ 1 изображена фигура. Найдите её площадь.</vt:lpstr>
      <vt:lpstr>Верно. Так как клетка с размером 1 ͯ 1, то площадь одного квадратика равна 1, значит площадь данной фигуры  10.</vt:lpstr>
      <vt:lpstr>Неверно. Так как клетка с размером 1 ͯ 1, то площадь одного квадратика равна1. Таким образом, достаточно посчитать из скольких квадратиков состоит фигура.  </vt:lpstr>
      <vt:lpstr>14. На клетчатой бумаге с размером клетки  1 ͯ 1 изображена фигура. Найдите её площадь.</vt:lpstr>
      <vt:lpstr>Верно. Так как клетка с размером 1 ͯ 1, то площадь одного квадратика равна 1, значит площадь данной фигуры  9.  </vt:lpstr>
      <vt:lpstr>Неверно. Так как клетка с размером 1 ͯ 1, то площадь одного квадратика равна1. Таким образом, достаточно посчитать из скольких квадратиков состоит фигура.  </vt:lpstr>
      <vt:lpstr>15. На клетчатой бумаге с размером клетки  1 ͯ 1 изображена фигура. Найдите её площадь.</vt:lpstr>
      <vt:lpstr>Верно. Так как клетка с размером 1 ͯ 1, то площадь одного квадратика равна 1, значит площадь данной фигуры  11.  </vt:lpstr>
      <vt:lpstr>Неверно. Так как клетка с размером 1 ͯ 1, то площадь одного квадратика равна1. Таким образом, достаточно посчитать из скольких квадратиков состоит фигура.  </vt:lpstr>
      <vt:lpstr>16. На клетчатой бумаге с размером клетки  1 ͯ 1 изображена фигура. Найдите её площадь.</vt:lpstr>
      <vt:lpstr>Верно. Так как клетка с размером 1 ͯ 1, то площадь одного квадратика равна 1, значит площадь данной фигуры  10.</vt:lpstr>
      <vt:lpstr>Неверно. Так как клетка с размером 1 ͯ 1, то площадь одного квадратика равна1. Таким образом, достаточно посчитать из скольких квадратиков состоит фигура.    </vt:lpstr>
      <vt:lpstr>Литература: Открытый банк ОГЭ математика. Ссылки на используемые ресурсы: http://atotarho12.narod.ru/clipart/z/znak/znak10.png http://atotarho12.narod.ru/clipart/k/knig/kniga252.png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ОГЭ. Геометрия на клетчатой бумаге. Площадь.</dc:title>
  <dc:creator>lenovo</dc:creator>
  <cp:lastModifiedBy>lenovo</cp:lastModifiedBy>
  <cp:revision>103</cp:revision>
  <dcterms:created xsi:type="dcterms:W3CDTF">2016-02-05T18:00:55Z</dcterms:created>
  <dcterms:modified xsi:type="dcterms:W3CDTF">2016-02-23T10:24:50Z</dcterms:modified>
</cp:coreProperties>
</file>