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62" r:id="rId4"/>
    <p:sldId id="263" r:id="rId5"/>
    <p:sldId id="261" r:id="rId6"/>
    <p:sldId id="259" r:id="rId7"/>
    <p:sldId id="264" r:id="rId8"/>
    <p:sldId id="265" r:id="rId9"/>
    <p:sldId id="266" r:id="rId10"/>
    <p:sldId id="267" r:id="rId11"/>
    <p:sldId id="257" r:id="rId12"/>
    <p:sldId id="258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86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7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29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29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090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632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56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509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894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38241" y="1604329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097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19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38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62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60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632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29"/>
            <a:ext cx="8226720" cy="4524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Четвертый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Arial Unicode MS" charset="0"/>
              </a:defRPr>
            </a:lvl1pPr>
          </a:lstStyle>
          <a:p>
            <a:fld id="{B4C71EC6-210F-42DE-9C53-41977AD35B3D}" type="datetimeFigureOut">
              <a:rPr lang="ru-RU" smtClean="0"/>
              <a:t>24.02.2016</a:t>
            </a:fld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Arial Unicode MS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930" indent="-259204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2pPr>
      <a:lvl3pPr marL="1036815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3pPr>
      <a:lvl4pPr marL="1451541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4pPr>
      <a:lvl5pPr marL="1866268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5pPr>
      <a:lvl6pPr marL="2280994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6pPr>
      <a:lvl7pPr marL="2695720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7pPr>
      <a:lvl8pPr marL="3110446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8pPr>
      <a:lvl9pPr marL="3525172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11045" indent="-311045" algn="l" defTabSz="407526" rtl="0" eaLnBrk="1" fontAlgn="base" hangingPunct="1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000000"/>
          </a:solidFill>
          <a:latin typeface="+mn-lt"/>
          <a:ea typeface="+mn-ea"/>
        </a:defRPr>
      </a:lvl2pPr>
      <a:lvl3pPr marL="1036815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3pPr>
      <a:lvl4pPr marL="1451541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</a:defRPr>
      </a:lvl4pPr>
      <a:lvl5pPr marL="1866268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</a:defRPr>
      </a:lvl5pPr>
      <a:lvl6pPr marL="2280994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</a:defRPr>
      </a:lvl6pPr>
      <a:lvl7pPr marL="2695720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</a:defRPr>
      </a:lvl7pPr>
      <a:lvl8pPr marL="3110446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</a:defRPr>
      </a:lvl8pPr>
      <a:lvl9pPr marL="3525172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3120" cy="1470394"/>
          </a:xfrm>
        </p:spPr>
        <p:txBody>
          <a:bodyPr/>
          <a:lstStyle/>
          <a:p>
            <a:r>
              <a:rPr lang="ru-RU" sz="5400" i="1" dirty="0" smtClean="0"/>
              <a:t>«Путешествие в старину»</a:t>
            </a:r>
            <a:endParaRPr lang="ru-RU" sz="5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0" y="3885528"/>
            <a:ext cx="7232127" cy="1752664"/>
          </a:xfrm>
        </p:spPr>
        <p:txBody>
          <a:bodyPr/>
          <a:lstStyle/>
          <a:p>
            <a:pPr algn="r"/>
            <a:r>
              <a:rPr lang="ru-RU" i="1" dirty="0" smtClean="0"/>
              <a:t>Урок по теме «Обыкновенные дроби»</a:t>
            </a:r>
          </a:p>
          <a:p>
            <a:pPr algn="r"/>
            <a:r>
              <a:rPr lang="ru-RU" i="1" dirty="0" smtClean="0"/>
              <a:t>5 класс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8798" y="522419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 </a:t>
            </a:r>
          </a:p>
          <a:p>
            <a:pPr algn="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Мыкалова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Н.Е.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средняя школа №2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г.Лысково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Нижегородской области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22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Задача №4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Крестьянин привёз на рынок </a:t>
            </a:r>
            <a:r>
              <a:rPr lang="ru-RU" b="1" dirty="0"/>
              <a:t>3 пуда</a:t>
            </a:r>
            <a:r>
              <a:rPr lang="ru-RU" dirty="0"/>
              <a:t> зерна и </a:t>
            </a:r>
            <a:r>
              <a:rPr lang="ru-RU" b="1" dirty="0"/>
              <a:t>10 фунтов</a:t>
            </a:r>
            <a:r>
              <a:rPr lang="ru-RU" dirty="0"/>
              <a:t> меда. Сколько килограммов зерна и мёда привёз крестьянин?</a:t>
            </a:r>
          </a:p>
          <a:p>
            <a:r>
              <a:rPr lang="ru-RU" dirty="0"/>
              <a:t>За первый час он продал </a:t>
            </a:r>
            <a:r>
              <a:rPr lang="ru-RU" b="1" dirty="0"/>
              <a:t>половину</a:t>
            </a:r>
            <a:r>
              <a:rPr lang="ru-RU" dirty="0"/>
              <a:t> своего зерна и </a:t>
            </a:r>
            <a:r>
              <a:rPr lang="ru-RU" b="1" dirty="0"/>
              <a:t>четверть</a:t>
            </a:r>
            <a:r>
              <a:rPr lang="ru-RU" dirty="0"/>
              <a:t> мёда. Сколько килограммов зерна и мёда продал крестьянин за это время?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708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6537"/>
              </p:ext>
            </p:extLst>
          </p:nvPr>
        </p:nvGraphicFramePr>
        <p:xfrm>
          <a:off x="179512" y="260648"/>
          <a:ext cx="3786188" cy="60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r:id="rId3" imgW="1286055" imgH="2467319" progId="Unknown">
                  <p:embed/>
                </p:oleObj>
              </mc:Choice>
              <mc:Fallback>
                <p:oleObj r:id="rId3" imgW="1286055" imgH="2467319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60648"/>
                        <a:ext cx="3786188" cy="60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240663"/>
              </p:ext>
            </p:extLst>
          </p:nvPr>
        </p:nvGraphicFramePr>
        <p:xfrm>
          <a:off x="4644008" y="1268760"/>
          <a:ext cx="3643312" cy="435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r:id="rId5" imgW="1838095" imgH="1828571" progId="">
                  <p:embed/>
                </p:oleObj>
              </mc:Choice>
              <mc:Fallback>
                <p:oleObj r:id="rId5" imgW="1838095" imgH="1828571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1268760"/>
                        <a:ext cx="3643312" cy="435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rgbClr val="FFFFFF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00000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82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484652"/>
              </p:ext>
            </p:extLst>
          </p:nvPr>
        </p:nvGraphicFramePr>
        <p:xfrm>
          <a:off x="179512" y="1052736"/>
          <a:ext cx="3643312" cy="435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r:id="rId3" imgW="1838095" imgH="1828571" progId="">
                  <p:embed/>
                </p:oleObj>
              </mc:Choice>
              <mc:Fallback>
                <p:oleObj r:id="rId3" imgW="1838095" imgH="1828571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052736"/>
                        <a:ext cx="3643312" cy="435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rgbClr val="FFFFFF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00000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558185"/>
              </p:ext>
            </p:extLst>
          </p:nvPr>
        </p:nvGraphicFramePr>
        <p:xfrm>
          <a:off x="4716016" y="0"/>
          <a:ext cx="3429000" cy="5661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r:id="rId5" imgW="1324160" imgH="2429214" progId="">
                  <p:embed/>
                </p:oleObj>
              </mc:Choice>
              <mc:Fallback>
                <p:oleObj r:id="rId5" imgW="1324160" imgH="2429214" progId="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0"/>
                        <a:ext cx="3429000" cy="56612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345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Задача </a:t>
            </a:r>
            <a:r>
              <a:rPr lang="ru-RU" b="1" i="1" dirty="0" smtClean="0"/>
              <a:t>№5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 17в. в </a:t>
            </a:r>
            <a:r>
              <a:rPr lang="ru-RU" dirty="0" err="1"/>
              <a:t>Макарьевском</a:t>
            </a:r>
            <a:r>
              <a:rPr lang="ru-RU" dirty="0"/>
              <a:t> монастыре было 12 колоколов, звон которых раздавался на много километров.</a:t>
            </a:r>
          </a:p>
          <a:p>
            <a:r>
              <a:rPr lang="ru-RU" dirty="0"/>
              <a:t>Праздничный колокол весил – </a:t>
            </a:r>
            <a:r>
              <a:rPr lang="ru-RU" b="1" dirty="0"/>
              <a:t>314 пудов.</a:t>
            </a:r>
            <a:endParaRPr lang="ru-RU" dirty="0"/>
          </a:p>
          <a:p>
            <a:r>
              <a:rPr lang="ru-RU" dirty="0" err="1"/>
              <a:t>Полиелейный</a:t>
            </a:r>
            <a:r>
              <a:rPr lang="ru-RU" dirty="0"/>
              <a:t> колокол – </a:t>
            </a:r>
            <a:r>
              <a:rPr lang="ru-RU" b="1" dirty="0"/>
              <a:t>108 пудов.</a:t>
            </a:r>
            <a:endParaRPr lang="ru-RU" dirty="0"/>
          </a:p>
          <a:p>
            <a:r>
              <a:rPr lang="ru-RU" dirty="0" err="1"/>
              <a:t>Славославный</a:t>
            </a:r>
            <a:r>
              <a:rPr lang="ru-RU" dirty="0"/>
              <a:t> – </a:t>
            </a:r>
            <a:r>
              <a:rPr lang="ru-RU" b="1" dirty="0"/>
              <a:t>73 пуда</a:t>
            </a:r>
            <a:r>
              <a:rPr lang="ru-RU" dirty="0"/>
              <a:t>.</a:t>
            </a:r>
          </a:p>
          <a:p>
            <a:r>
              <a:rPr lang="ru-RU" dirty="0"/>
              <a:t>Повседневный -</a:t>
            </a:r>
            <a:r>
              <a:rPr lang="ru-RU" b="1" dirty="0"/>
              <a:t>39 пудов и 34 фунта.</a:t>
            </a:r>
            <a:endParaRPr lang="ru-RU" dirty="0"/>
          </a:p>
          <a:p>
            <a:r>
              <a:rPr lang="ru-RU" dirty="0"/>
              <a:t>Колокол 1 – </a:t>
            </a:r>
            <a:r>
              <a:rPr lang="ru-RU" b="1" dirty="0"/>
              <a:t>33 пуда и 24 фунта.</a:t>
            </a:r>
            <a:endParaRPr lang="ru-RU" dirty="0"/>
          </a:p>
          <a:p>
            <a:r>
              <a:rPr lang="ru-RU" dirty="0"/>
              <a:t>Колокол 2 – </a:t>
            </a:r>
            <a:r>
              <a:rPr lang="ru-RU" b="1" dirty="0"/>
              <a:t>14 пудов и 30 фунтов</a:t>
            </a:r>
            <a:r>
              <a:rPr lang="ru-RU" dirty="0"/>
              <a:t>.</a:t>
            </a:r>
          </a:p>
          <a:p>
            <a:r>
              <a:rPr lang="ru-RU" dirty="0"/>
              <a:t>Колокол 3 – </a:t>
            </a:r>
            <a:r>
              <a:rPr lang="ru-RU" b="1" dirty="0"/>
              <a:t>8 пудов</a:t>
            </a:r>
            <a:r>
              <a:rPr lang="ru-RU" dirty="0"/>
              <a:t>.</a:t>
            </a:r>
          </a:p>
          <a:p>
            <a:r>
              <a:rPr lang="ru-RU" dirty="0"/>
              <a:t>Колокол 4 – </a:t>
            </a:r>
            <a:r>
              <a:rPr lang="ru-RU" b="1" dirty="0"/>
              <a:t>5 пудов и 11 фунтов</a:t>
            </a:r>
            <a:r>
              <a:rPr lang="ru-RU" dirty="0"/>
              <a:t>.</a:t>
            </a:r>
          </a:p>
          <a:p>
            <a:r>
              <a:rPr lang="ru-RU" dirty="0"/>
              <a:t>4 малых колокола неизвестного веса.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7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Задача </a:t>
            </a:r>
            <a:r>
              <a:rPr lang="ru-RU" b="1" i="1" dirty="0" smtClean="0"/>
              <a:t>№6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ru-RU" dirty="0"/>
                  <a:t>В Московском Кремле находится царь-пушка и царь-колокол, отлитые русскими мастерами. Масса колокола </a:t>
                </a:r>
                <a:r>
                  <a:rPr lang="ru-RU" b="1" dirty="0"/>
                  <a:t>200т,</a:t>
                </a:r>
                <a:r>
                  <a:rPr lang="ru-RU" dirty="0"/>
                  <a:t> а масса пушки составляет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/>
                  <a:t> от массы колокола. Какова масса царь-пушки?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743" t="-2426" r="-20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352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Задача </a:t>
            </a:r>
            <a:r>
              <a:rPr lang="ru-RU" b="1" i="1" dirty="0" smtClean="0"/>
              <a:t>№7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</a:p>
          <a:p>
            <a:r>
              <a:rPr lang="ru-RU" dirty="0"/>
              <a:t> </a:t>
            </a:r>
            <a:r>
              <a:rPr lang="ru-RU" dirty="0" smtClean="0"/>
              <a:t>  Гимназист </a:t>
            </a:r>
            <a:r>
              <a:rPr lang="ru-RU" dirty="0"/>
              <a:t>потратил в книжной лавке </a:t>
            </a:r>
            <a:r>
              <a:rPr lang="ru-RU" b="1" dirty="0"/>
              <a:t>полтинник</a:t>
            </a:r>
            <a:r>
              <a:rPr lang="ru-RU" dirty="0"/>
              <a:t> и </a:t>
            </a:r>
            <a:r>
              <a:rPr lang="ru-RU" b="1" dirty="0"/>
              <a:t>два гривенника</a:t>
            </a:r>
            <a:r>
              <a:rPr lang="ru-RU" dirty="0"/>
              <a:t>. </a:t>
            </a:r>
            <a:r>
              <a:rPr lang="ru-RU" b="1" dirty="0"/>
              <a:t>Половину</a:t>
            </a:r>
            <a:r>
              <a:rPr lang="ru-RU" dirty="0"/>
              <a:t> денег он заплатил за книгу, </a:t>
            </a:r>
            <a:r>
              <a:rPr lang="ru-RU" b="1" dirty="0"/>
              <a:t>пятину</a:t>
            </a:r>
            <a:r>
              <a:rPr lang="ru-RU" dirty="0"/>
              <a:t> за чернила, остальное за тетради. Сколько потрачено за тетради?</a:t>
            </a:r>
          </a:p>
        </p:txBody>
      </p:sp>
    </p:spTree>
    <p:extLst>
      <p:ext uri="{BB962C8B-B14F-4D97-AF65-F5344CB8AC3E}">
        <p14:creationId xmlns:p14="http://schemas.microsoft.com/office/powerpoint/2010/main" val="1900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1. Сколько </a:t>
            </a:r>
            <a:r>
              <a:rPr lang="ru-RU" dirty="0"/>
              <a:t>метров в </a:t>
            </a:r>
            <a:r>
              <a:rPr lang="ru-RU" b="1" dirty="0"/>
              <a:t>3 верстах</a:t>
            </a:r>
            <a:r>
              <a:rPr lang="ru-RU" dirty="0"/>
              <a:t>?</a:t>
            </a:r>
          </a:p>
          <a:p>
            <a:pPr lvl="0"/>
            <a:r>
              <a:rPr lang="ru-RU" dirty="0" smtClean="0"/>
              <a:t>2.</a:t>
            </a:r>
            <a:r>
              <a:rPr lang="ru-RU" b="1" dirty="0" smtClean="0"/>
              <a:t> 5 </a:t>
            </a:r>
            <a:r>
              <a:rPr lang="ru-RU" b="1" dirty="0"/>
              <a:t>гривенников</a:t>
            </a:r>
            <a:r>
              <a:rPr lang="ru-RU" dirty="0"/>
              <a:t> и </a:t>
            </a:r>
            <a:r>
              <a:rPr lang="ru-RU" b="1" dirty="0"/>
              <a:t>3 алтына</a:t>
            </a:r>
            <a:r>
              <a:rPr lang="ru-RU" dirty="0"/>
              <a:t>. Сколько это?</a:t>
            </a:r>
          </a:p>
          <a:p>
            <a:pPr lvl="0"/>
            <a:r>
              <a:rPr lang="ru-RU" dirty="0" smtClean="0"/>
              <a:t>3. Между </a:t>
            </a:r>
            <a:r>
              <a:rPr lang="ru-RU" dirty="0"/>
              <a:t>двумя городами </a:t>
            </a:r>
            <a:r>
              <a:rPr lang="ru-RU" b="1" dirty="0"/>
              <a:t>96 вёрст</a:t>
            </a:r>
            <a:r>
              <a:rPr lang="ru-RU" dirty="0"/>
              <a:t>. Ямщик проехал </a:t>
            </a:r>
            <a:r>
              <a:rPr lang="ru-RU" b="1" dirty="0"/>
              <a:t>треть</a:t>
            </a:r>
            <a:r>
              <a:rPr lang="ru-RU" dirty="0"/>
              <a:t> пути и поменял лошадей. Сколько ему осталось?</a:t>
            </a:r>
          </a:p>
        </p:txBody>
      </p:sp>
    </p:spTree>
    <p:extLst>
      <p:ext uri="{BB962C8B-B14F-4D97-AF65-F5344CB8AC3E}">
        <p14:creationId xmlns:p14="http://schemas.microsoft.com/office/powerpoint/2010/main" val="91654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 Темы проектов: </a:t>
            </a:r>
            <a:endParaRPr lang="ru-RU" dirty="0"/>
          </a:p>
          <a:p>
            <a:r>
              <a:rPr lang="ru-RU" sz="3200" i="1" dirty="0"/>
              <a:t>«Математика в творчестве А.С. Пушкина</a:t>
            </a:r>
            <a:r>
              <a:rPr lang="ru-RU" sz="3200" i="1" dirty="0" smtClean="0"/>
              <a:t>»</a:t>
            </a:r>
          </a:p>
          <a:p>
            <a:endParaRPr lang="ru-RU" sz="3200" dirty="0" smtClean="0"/>
          </a:p>
          <a:p>
            <a:r>
              <a:rPr lang="ru-RU" sz="3200" i="1" dirty="0" smtClean="0"/>
              <a:t>«</a:t>
            </a:r>
            <a:r>
              <a:rPr lang="ru-RU" sz="3200" i="1" dirty="0"/>
              <a:t>Старинные меры в современном мире</a:t>
            </a:r>
            <a:r>
              <a:rPr lang="ru-RU" sz="3200" i="1" dirty="0" smtClean="0"/>
              <a:t>»</a:t>
            </a:r>
          </a:p>
          <a:p>
            <a:endParaRPr lang="ru-RU" sz="3200" dirty="0"/>
          </a:p>
          <a:p>
            <a:r>
              <a:rPr lang="ru-RU" sz="3200" i="1" dirty="0"/>
              <a:t>«Как я встретился со стариной»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94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6481" y="2564904"/>
            <a:ext cx="8226720" cy="3564380"/>
          </a:xfrm>
        </p:spPr>
        <p:txBody>
          <a:bodyPr/>
          <a:lstStyle/>
          <a:p>
            <a:pPr algn="ctr"/>
            <a:r>
              <a:rPr lang="ru-RU" sz="6600" dirty="0" smtClean="0"/>
              <a:t>Спасибо за урок!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44038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32134287"/>
                  </p:ext>
                </p:extLst>
              </p:nvPr>
            </p:nvGraphicFramePr>
            <p:xfrm>
              <a:off x="539552" y="980728"/>
              <a:ext cx="7560840" cy="5663682"/>
            </p:xfrm>
            <a:graphic>
              <a:graphicData uri="http://schemas.openxmlformats.org/drawingml/2006/table">
                <a:tbl>
                  <a:tblPr firstRow="1" firstCol="1" bandRow="1">
                    <a:tableStyleId>{0505E3EF-67EA-436B-97B2-0124C06EBD24}</a:tableStyleId>
                  </a:tblPr>
                  <a:tblGrid>
                    <a:gridCol w="2520017"/>
                    <a:gridCol w="2520017"/>
                    <a:gridCol w="2520806"/>
                  </a:tblGrid>
                  <a:tr h="566368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20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32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3200">
                                        <a:effectLst/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32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20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32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3200">
                                        <a:effectLst/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32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20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32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3200">
                                        <a:effectLst/>
                                        <a:latin typeface="Cambria Math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32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200" dirty="0">
                              <a:effectLst/>
                            </a:rPr>
                            <a:t> </a:t>
                          </a:r>
                          <a:endParaRPr lang="ru-RU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20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32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3200">
                                        <a:effectLst/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32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20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32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3200">
                                        <a:effectLst/>
                                        <a:latin typeface="Cambria Math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32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20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32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3200">
                                        <a:effectLst/>
                                        <a:latin typeface="Cambria Math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20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32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3200">
                                        <a:effectLst/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32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20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32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3200">
                                        <a:effectLst/>
                                        <a:latin typeface="Cambria Math"/>
                                      </a:rPr>
                                      <m:t>16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32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320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3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3200">
                                        <a:effectLst/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3200">
                                        <a:effectLst/>
                                        <a:latin typeface="Cambria Math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32134287"/>
                  </p:ext>
                </p:extLst>
              </p:nvPr>
            </p:nvGraphicFramePr>
            <p:xfrm>
              <a:off x="539552" y="980728"/>
              <a:ext cx="7560840" cy="5663682"/>
            </p:xfrm>
            <a:graphic>
              <a:graphicData uri="http://schemas.openxmlformats.org/drawingml/2006/table">
                <a:tbl>
                  <a:tblPr firstRow="1" firstCol="1" bandRow="1">
                    <a:tableStyleId>{0505E3EF-67EA-436B-97B2-0124C06EBD24}</a:tableStyleId>
                  </a:tblPr>
                  <a:tblGrid>
                    <a:gridCol w="2520017"/>
                    <a:gridCol w="2520017"/>
                    <a:gridCol w="2520806"/>
                  </a:tblGrid>
                  <a:tr h="566368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42" t="-108" r="-2002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00000" t="-108" r="-99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00484" t="-10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4217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708920"/>
            <a:ext cx="4629776" cy="3924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5292080" cy="324036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i="1" dirty="0" err="1"/>
              <a:t>А.С.Пушкин</a:t>
            </a:r>
            <a:r>
              <a:rPr lang="ru-RU" sz="2400" i="1" dirty="0"/>
              <a:t>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«</a:t>
            </a:r>
            <a:r>
              <a:rPr lang="ru-RU" sz="2400" i="1" dirty="0"/>
              <a:t>Сказка о царе </a:t>
            </a:r>
            <a:r>
              <a:rPr lang="ru-RU" sz="2400" i="1" dirty="0" err="1"/>
              <a:t>Салтане</a:t>
            </a:r>
            <a:r>
              <a:rPr lang="ru-RU" sz="2400" i="1" dirty="0" smtClean="0"/>
              <a:t>»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700" i="1" dirty="0" smtClean="0">
                <a:solidFill>
                  <a:srgbClr val="FF0000"/>
                </a:solidFill>
              </a:rPr>
              <a:t>«В те поры война была.</a:t>
            </a:r>
            <a:br>
              <a:rPr lang="ru-RU" sz="2700" i="1" dirty="0" smtClean="0">
                <a:solidFill>
                  <a:srgbClr val="FF0000"/>
                </a:solidFill>
              </a:rPr>
            </a:br>
            <a:r>
              <a:rPr lang="ru-RU" sz="2700" i="1" dirty="0" smtClean="0">
                <a:solidFill>
                  <a:srgbClr val="FF0000"/>
                </a:solidFill>
              </a:rPr>
              <a:t>Царь </a:t>
            </a:r>
            <a:r>
              <a:rPr lang="ru-RU" sz="2700" i="1" dirty="0" err="1" smtClean="0">
                <a:solidFill>
                  <a:srgbClr val="FF0000"/>
                </a:solidFill>
              </a:rPr>
              <a:t>Салтан</a:t>
            </a:r>
            <a:r>
              <a:rPr lang="ru-RU" sz="2700" i="1" dirty="0" smtClean="0">
                <a:solidFill>
                  <a:srgbClr val="FF0000"/>
                </a:solidFill>
              </a:rPr>
              <a:t>, с женой </a:t>
            </a:r>
            <a:r>
              <a:rPr lang="ru-RU" sz="2700" i="1" dirty="0" err="1" smtClean="0">
                <a:solidFill>
                  <a:srgbClr val="FF0000"/>
                </a:solidFill>
              </a:rPr>
              <a:t>простяся</a:t>
            </a:r>
            <a:r>
              <a:rPr lang="ru-RU" sz="2700" i="1" dirty="0" smtClean="0">
                <a:solidFill>
                  <a:srgbClr val="FF0000"/>
                </a:solidFill>
              </a:rPr>
              <a:t>,</a:t>
            </a:r>
            <a:br>
              <a:rPr lang="ru-RU" sz="2700" i="1" dirty="0" smtClean="0">
                <a:solidFill>
                  <a:srgbClr val="FF0000"/>
                </a:solidFill>
              </a:rPr>
            </a:br>
            <a:r>
              <a:rPr lang="ru-RU" sz="2700" i="1" dirty="0" smtClean="0">
                <a:solidFill>
                  <a:srgbClr val="FF0000"/>
                </a:solidFill>
              </a:rPr>
              <a:t>На добра коня </a:t>
            </a:r>
            <a:r>
              <a:rPr lang="ru-RU" sz="2700" i="1" dirty="0" err="1" smtClean="0">
                <a:solidFill>
                  <a:srgbClr val="FF0000"/>
                </a:solidFill>
              </a:rPr>
              <a:t>садяся</a:t>
            </a:r>
            <a:r>
              <a:rPr lang="ru-RU" sz="2700" i="1" dirty="0" smtClean="0">
                <a:solidFill>
                  <a:srgbClr val="FF0000"/>
                </a:solidFill>
              </a:rPr>
              <a:t>,</a:t>
            </a:r>
            <a:br>
              <a:rPr lang="ru-RU" sz="2700" i="1" dirty="0" smtClean="0">
                <a:solidFill>
                  <a:srgbClr val="FF0000"/>
                </a:solidFill>
              </a:rPr>
            </a:br>
            <a:r>
              <a:rPr lang="ru-RU" sz="2700" i="1" dirty="0" smtClean="0">
                <a:solidFill>
                  <a:srgbClr val="FF0000"/>
                </a:solidFill>
              </a:rPr>
              <a:t>Ей наказывал себя</a:t>
            </a:r>
            <a:br>
              <a:rPr lang="ru-RU" sz="2700" i="1" dirty="0" smtClean="0">
                <a:solidFill>
                  <a:srgbClr val="FF0000"/>
                </a:solidFill>
              </a:rPr>
            </a:br>
            <a:r>
              <a:rPr lang="ru-RU" sz="2700" i="1" dirty="0" smtClean="0">
                <a:solidFill>
                  <a:srgbClr val="FF0000"/>
                </a:solidFill>
              </a:rPr>
              <a:t>Поберечь, его любя.</a:t>
            </a:r>
            <a:br>
              <a:rPr lang="ru-RU" sz="2700" i="1" dirty="0" smtClean="0">
                <a:solidFill>
                  <a:srgbClr val="FF0000"/>
                </a:solidFill>
              </a:rPr>
            </a:br>
            <a:r>
              <a:rPr lang="ru-RU" sz="2700" i="1" dirty="0" smtClean="0">
                <a:solidFill>
                  <a:srgbClr val="FF0000"/>
                </a:solidFill>
              </a:rPr>
              <a:t>Между тем как он далёко </a:t>
            </a:r>
            <a:br>
              <a:rPr lang="ru-RU" sz="2700" i="1" dirty="0" smtClean="0">
                <a:solidFill>
                  <a:srgbClr val="FF0000"/>
                </a:solidFill>
              </a:rPr>
            </a:br>
            <a:r>
              <a:rPr lang="ru-RU" sz="2700" i="1" dirty="0" smtClean="0">
                <a:solidFill>
                  <a:srgbClr val="FF0000"/>
                </a:solidFill>
              </a:rPr>
              <a:t>Бьётся долго и жестоко,</a:t>
            </a:r>
            <a:br>
              <a:rPr lang="ru-RU" sz="2700" i="1" dirty="0" smtClean="0">
                <a:solidFill>
                  <a:srgbClr val="FF0000"/>
                </a:solidFill>
              </a:rPr>
            </a:br>
            <a:r>
              <a:rPr lang="ru-RU" sz="2700" i="1" dirty="0" smtClean="0">
                <a:solidFill>
                  <a:srgbClr val="FF0000"/>
                </a:solidFill>
              </a:rPr>
              <a:t>Наступает срок родин;</a:t>
            </a:r>
            <a:br>
              <a:rPr lang="ru-RU" sz="2700" i="1" dirty="0" smtClean="0">
                <a:solidFill>
                  <a:srgbClr val="FF0000"/>
                </a:solidFill>
              </a:rPr>
            </a:br>
            <a:r>
              <a:rPr lang="ru-RU" sz="2700" i="1" dirty="0" smtClean="0">
                <a:solidFill>
                  <a:srgbClr val="FF0000"/>
                </a:solidFill>
              </a:rPr>
              <a:t>Сына Бог им дал в </a:t>
            </a:r>
            <a:r>
              <a:rPr lang="ru-RU" sz="2700" b="1" i="1" dirty="0" smtClean="0">
                <a:solidFill>
                  <a:srgbClr val="FF0000"/>
                </a:solidFill>
              </a:rPr>
              <a:t>аршин…</a:t>
            </a:r>
            <a:r>
              <a:rPr lang="ru-RU" sz="2700" i="1" dirty="0" smtClean="0">
                <a:solidFill>
                  <a:srgbClr val="FF0000"/>
                </a:solidFill>
              </a:rPr>
              <a:t>»</a:t>
            </a:r>
            <a:br>
              <a:rPr lang="ru-RU" sz="2700" i="1" dirty="0" smtClean="0">
                <a:solidFill>
                  <a:srgbClr val="FF0000"/>
                </a:solidFill>
              </a:rPr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3983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Народная мудрость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8796039" cy="4524955"/>
          </a:xfrm>
        </p:spPr>
        <p:txBody>
          <a:bodyPr/>
          <a:lstStyle/>
          <a:p>
            <a:pPr algn="ctr"/>
            <a:r>
              <a:rPr lang="ru-RU" sz="3600" b="1" i="1" dirty="0" smtClean="0"/>
              <a:t>«Мал золотник да дорог»</a:t>
            </a:r>
          </a:p>
          <a:p>
            <a:pPr algn="ctr"/>
            <a:r>
              <a:rPr lang="ru-RU" sz="3600" b="1" dirty="0" smtClean="0"/>
              <a:t>«Семь вёрст киселя хлебать»</a:t>
            </a:r>
          </a:p>
          <a:p>
            <a:pPr algn="ctr"/>
            <a:r>
              <a:rPr lang="ru-RU" sz="3600" b="1" dirty="0" smtClean="0"/>
              <a:t>«Пуд соли съесть»</a:t>
            </a:r>
          </a:p>
          <a:p>
            <a:pPr algn="ctr"/>
            <a:r>
              <a:rPr lang="ru-RU" sz="3600" b="1" dirty="0" smtClean="0"/>
              <a:t>«От горшка два вершка»</a:t>
            </a:r>
          </a:p>
          <a:p>
            <a:pPr algn="ctr"/>
            <a:r>
              <a:rPr lang="ru-RU" sz="3600" b="1" dirty="0" smtClean="0"/>
              <a:t>«Не было ни гроша, да вдруг алтын»</a:t>
            </a:r>
          </a:p>
          <a:p>
            <a:pPr algn="ctr"/>
            <a:r>
              <a:rPr lang="ru-RU" sz="3600" b="1" dirty="0" smtClean="0"/>
              <a:t>«Хлебнуть фунт лиха»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95925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3994960"/>
                  </p:ext>
                </p:extLst>
              </p:nvPr>
            </p:nvGraphicFramePr>
            <p:xfrm>
              <a:off x="467544" y="476672"/>
              <a:ext cx="8136904" cy="6007555"/>
            </p:xfrm>
            <a:graphic>
              <a:graphicData uri="http://schemas.openxmlformats.org/drawingml/2006/table">
                <a:tbl>
                  <a:tblPr firstRow="1" firstCol="1" bandRow="1">
                    <a:tableStyleId>{0505E3EF-67EA-436B-97B2-0124C06EBD24}</a:tableStyleId>
                  </a:tblPr>
                  <a:tblGrid>
                    <a:gridCol w="4068027"/>
                    <a:gridCol w="4068877"/>
                  </a:tblGrid>
                  <a:tr h="372597"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800" dirty="0" smtClean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 smtClean="0">
                              <a:effectLst/>
                            </a:rPr>
                            <a:t>Русские меры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95599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1" dirty="0">
                              <a:effectLst/>
                            </a:rPr>
                            <a:t>Длины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0" dirty="0">
                              <a:effectLst/>
                            </a:rPr>
                            <a:t>1 верста = 500 саженям = 1067 м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0" dirty="0">
                              <a:effectLst/>
                            </a:rPr>
                            <a:t>1 сажень = 3 аршинам = 213 см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0" dirty="0">
                              <a:effectLst/>
                            </a:rPr>
                            <a:t>1 аршин = 16 вершкам = 71 </a:t>
                          </a:r>
                          <a:r>
                            <a:rPr lang="ru-RU" sz="1800" b="0" dirty="0" smtClean="0">
                              <a:effectLst/>
                            </a:rPr>
                            <a:t>см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800" b="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1" dirty="0">
                              <a:effectLst/>
                            </a:rPr>
                            <a:t>Массы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0" dirty="0">
                              <a:effectLst/>
                            </a:rPr>
                            <a:t>1 берковец = 10 пудам = 164 кг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0" dirty="0">
                              <a:effectLst/>
                            </a:rPr>
                            <a:t>1 пуд = 40 фунтам = 16 кг 400 г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0" dirty="0">
                              <a:effectLst/>
                            </a:rPr>
                            <a:t>1 фунт = 96 золотникам = 410 г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0" dirty="0">
                              <a:effectLst/>
                            </a:rPr>
                            <a:t>1 золотник = 4 </a:t>
                          </a:r>
                          <a:r>
                            <a:rPr lang="ru-RU" sz="1800" b="0" dirty="0" smtClean="0">
                              <a:effectLst/>
                            </a:rPr>
                            <a:t>г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800" b="0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1" dirty="0">
                              <a:effectLst/>
                            </a:rPr>
                            <a:t>Объёма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0" dirty="0">
                              <a:effectLst/>
                            </a:rPr>
                            <a:t>1 ведро = 12 л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0" dirty="0">
                              <a:effectLst/>
                            </a:rPr>
                            <a:t>1 штоф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8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 b="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1800" b="0">
                                      <a:effectLst/>
                                      <a:latin typeface="Cambria Math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800" b="0" dirty="0">
                              <a:effectLst/>
                            </a:rPr>
                            <a:t> ведр</a:t>
                          </a:r>
                          <a:r>
                            <a:rPr lang="ru-RU" sz="1800" dirty="0">
                              <a:effectLst/>
                            </a:rPr>
                            <a:t>а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b="1" dirty="0">
                              <a:effectLst/>
                            </a:rPr>
                            <a:t>Денежных единиц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1 грош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1800">
                                      <a:effectLst/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800" dirty="0">
                              <a:effectLst/>
                            </a:rPr>
                            <a:t> копейки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1 полушка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180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1800" dirty="0">
                              <a:effectLst/>
                            </a:rPr>
                            <a:t> копейки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1 алтын = 3 копейки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1 пятак = 5 копеек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1 гривенник = 10 копеек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1 четвертак = 25 копеек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1 полтинник = 50 копеек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1 червонец = 10 рублей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 </a:t>
                          </a: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3994960"/>
                  </p:ext>
                </p:extLst>
              </p:nvPr>
            </p:nvGraphicFramePr>
            <p:xfrm>
              <a:off x="467544" y="476672"/>
              <a:ext cx="8136904" cy="5989013"/>
            </p:xfrm>
            <a:graphic>
              <a:graphicData uri="http://schemas.openxmlformats.org/drawingml/2006/table">
                <a:tbl>
                  <a:tblPr firstRow="1" firstCol="1" bandRow="1">
                    <a:tableStyleId>{0505E3EF-67EA-436B-97B2-0124C06EBD24}</a:tableStyleId>
                  </a:tblPr>
                  <a:tblGrid>
                    <a:gridCol w="4068027"/>
                    <a:gridCol w="4068877"/>
                  </a:tblGrid>
                  <a:tr h="1033018"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800" dirty="0" smtClean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 smtClean="0">
                              <a:effectLst/>
                            </a:rPr>
                            <a:t>Русские меры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955995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50" t="-20910" r="-1001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00150" t="-20910" r="-15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9627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98463590"/>
                  </p:ext>
                </p:extLst>
              </p:nvPr>
            </p:nvGraphicFramePr>
            <p:xfrm>
              <a:off x="323528" y="1196752"/>
              <a:ext cx="8208911" cy="4608512"/>
            </p:xfrm>
            <a:graphic>
              <a:graphicData uri="http://schemas.openxmlformats.org/drawingml/2006/table">
                <a:tbl>
                  <a:tblPr firstRow="1" firstCol="1" bandRow="1">
                    <a:tableStyleId>{0505E3EF-67EA-436B-97B2-0124C06EBD24}</a:tableStyleId>
                  </a:tblPr>
                  <a:tblGrid>
                    <a:gridCol w="2736018"/>
                    <a:gridCol w="2736018"/>
                    <a:gridCol w="2736875"/>
                  </a:tblGrid>
                  <a:tr h="46085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4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400" b="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400" dirty="0">
                              <a:effectLst/>
                            </a:rPr>
                            <a:t> – </a:t>
                          </a:r>
                          <a:r>
                            <a:rPr lang="ru-RU" sz="2400" b="0" dirty="0">
                              <a:effectLst/>
                            </a:rPr>
                            <a:t>пол, </a:t>
                          </a:r>
                          <a:r>
                            <a:rPr lang="ru-RU" sz="2400" b="0" dirty="0" smtClean="0">
                              <a:effectLst/>
                            </a:rPr>
                            <a:t>половина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2400" dirty="0" smtClean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2400" dirty="0" smtClean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400">
                                      <a:effectLst/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400" dirty="0">
                              <a:effectLst/>
                            </a:rPr>
                            <a:t> - </a:t>
                          </a:r>
                          <a:r>
                            <a:rPr lang="ru-RU" sz="2400" b="0" dirty="0" smtClean="0">
                              <a:effectLst/>
                            </a:rPr>
                            <a:t>треть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24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4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400" b="0">
                                      <a:effectLst/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400" b="0" dirty="0">
                              <a:effectLst/>
                            </a:rPr>
                            <a:t> – четь, четверть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dirty="0">
                              <a:effectLst/>
                            </a:rPr>
                            <a:t> </a:t>
                          </a:r>
                          <a:endParaRPr lang="ru-RU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4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400" b="0">
                                      <a:effectLst/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400" b="0" dirty="0">
                              <a:effectLst/>
                            </a:rPr>
                            <a:t> - пятина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0" dirty="0">
                              <a:effectLst/>
                            </a:rPr>
                            <a:t> </a:t>
                          </a:r>
                          <a:endParaRPr lang="ru-RU" sz="2400" b="0" dirty="0" smtClean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2400" b="0" dirty="0" smtClean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4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400" b="0">
                                      <a:effectLst/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400" b="0" dirty="0">
                              <a:effectLst/>
                            </a:rPr>
                            <a:t> - </a:t>
                          </a:r>
                          <a:r>
                            <a:rPr lang="ru-RU" sz="2400" b="0" dirty="0" err="1">
                              <a:effectLst/>
                            </a:rPr>
                            <a:t>седмина</a:t>
                          </a:r>
                          <a:endParaRPr lang="ru-RU" sz="2400" b="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0" dirty="0">
                              <a:effectLst/>
                            </a:rPr>
                            <a:t> </a:t>
                          </a:r>
                          <a:endParaRPr lang="ru-RU" sz="2400" b="0" dirty="0" smtClean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2400" b="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4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400" b="0">
                                      <a:effectLst/>
                                      <a:latin typeface="Cambria Math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400" b="0" dirty="0">
                              <a:effectLst/>
                            </a:rPr>
                            <a:t> - десятина</a:t>
                          </a:r>
                          <a:endParaRPr lang="ru-RU" sz="2400" b="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0" dirty="0">
                              <a:effectLst/>
                            </a:rPr>
                            <a:t> 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4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400" b="0">
                                      <a:effectLst/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400" b="0" dirty="0">
                              <a:effectLst/>
                            </a:rPr>
                            <a:t> - </a:t>
                          </a:r>
                          <a:r>
                            <a:rPr lang="ru-RU" sz="2400" b="0" dirty="0" err="1">
                              <a:effectLst/>
                            </a:rPr>
                            <a:t>полчети</a:t>
                          </a:r>
                          <a:endParaRPr lang="ru-RU" sz="2400" b="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0" dirty="0">
                              <a:effectLst/>
                            </a:rPr>
                            <a:t> </a:t>
                          </a:r>
                          <a:endParaRPr lang="ru-RU" sz="2400" b="0" dirty="0" smtClean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2400" b="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4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400" b="0">
                                      <a:effectLst/>
                                      <a:latin typeface="Cambria Math"/>
                                    </a:rPr>
                                    <m:t>16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400" b="0" dirty="0">
                              <a:effectLst/>
                            </a:rPr>
                            <a:t> - </a:t>
                          </a:r>
                          <a:r>
                            <a:rPr lang="ru-RU" sz="2400" b="0" dirty="0" err="1">
                              <a:effectLst/>
                            </a:rPr>
                            <a:t>полполчети</a:t>
                          </a:r>
                          <a:endParaRPr lang="ru-RU" sz="2400" b="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400" b="0" dirty="0">
                              <a:effectLst/>
                            </a:rPr>
                            <a:t> </a:t>
                          </a:r>
                          <a:endParaRPr lang="ru-RU" sz="2400" b="0" dirty="0" smtClean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2400" b="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400" b="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0">
                                      <a:effectLst/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400" b="0">
                                      <a:effectLst/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400" b="0" dirty="0">
                              <a:effectLst/>
                            </a:rPr>
                            <a:t> - </a:t>
                          </a:r>
                          <a:r>
                            <a:rPr lang="ru-RU" sz="2400" b="0" dirty="0" err="1" smtClean="0">
                              <a:effectLst/>
                            </a:rPr>
                            <a:t>полтрети</a:t>
                          </a:r>
                          <a:endParaRPr lang="ru-RU" sz="2400" b="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198463590"/>
                  </p:ext>
                </p:extLst>
              </p:nvPr>
            </p:nvGraphicFramePr>
            <p:xfrm>
              <a:off x="323528" y="1196752"/>
              <a:ext cx="8208911" cy="4608512"/>
            </p:xfrm>
            <a:graphic>
              <a:graphicData uri="http://schemas.openxmlformats.org/drawingml/2006/table">
                <a:tbl>
                  <a:tblPr firstRow="1" firstCol="1" bandRow="1">
                    <a:tableStyleId>{0505E3EF-67EA-436B-97B2-0124C06EBD24}</a:tableStyleId>
                  </a:tblPr>
                  <a:tblGrid>
                    <a:gridCol w="2736018"/>
                    <a:gridCol w="2736018"/>
                    <a:gridCol w="2736875"/>
                  </a:tblGrid>
                  <a:tr h="4608512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r="-200000" b="-1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00000" r="-100000" b="-1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00000" b="-13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198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Задача №1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Сколько </a:t>
            </a:r>
            <a:r>
              <a:rPr lang="ru-RU" dirty="0"/>
              <a:t>саженей в </a:t>
            </a:r>
            <a:r>
              <a:rPr lang="ru-RU" b="1" dirty="0"/>
              <a:t>1 версте</a:t>
            </a:r>
            <a:r>
              <a:rPr lang="ru-RU" dirty="0"/>
              <a:t>? В </a:t>
            </a:r>
            <a:r>
              <a:rPr lang="ru-RU" b="1" dirty="0" err="1"/>
              <a:t>полверсте</a:t>
            </a:r>
            <a:r>
              <a:rPr lang="ru-RU" dirty="0"/>
              <a:t>?</a:t>
            </a:r>
          </a:p>
          <a:p>
            <a:r>
              <a:rPr lang="ru-RU" dirty="0"/>
              <a:t>Сколько фунтов в </a:t>
            </a:r>
            <a:r>
              <a:rPr lang="ru-RU" b="1" dirty="0"/>
              <a:t>пуде</a:t>
            </a:r>
            <a:r>
              <a:rPr lang="ru-RU" dirty="0"/>
              <a:t>? В 2-</a:t>
            </a:r>
            <a:r>
              <a:rPr lang="ru-RU" b="1" dirty="0"/>
              <a:t>х пудах</a:t>
            </a:r>
            <a:r>
              <a:rPr lang="ru-RU" dirty="0"/>
              <a:t>? В </a:t>
            </a:r>
            <a:r>
              <a:rPr lang="ru-RU" b="1" dirty="0"/>
              <a:t>четверти пуда?</a:t>
            </a:r>
            <a:endParaRPr lang="ru-RU" dirty="0"/>
          </a:p>
          <a:p>
            <a:r>
              <a:rPr lang="ru-RU" dirty="0"/>
              <a:t>Сколько литров в </a:t>
            </a:r>
            <a:r>
              <a:rPr lang="ru-RU" b="1" dirty="0"/>
              <a:t>1 ведре?</a:t>
            </a:r>
            <a:r>
              <a:rPr lang="ru-RU" dirty="0"/>
              <a:t> В </a:t>
            </a:r>
            <a:r>
              <a:rPr lang="ru-RU" b="1" dirty="0"/>
              <a:t>трети ведра</a:t>
            </a:r>
            <a:r>
              <a:rPr lang="ru-RU" dirty="0"/>
              <a:t>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59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Задача №2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Скакал </a:t>
            </a:r>
            <a:r>
              <a:rPr lang="ru-RU" dirty="0"/>
              <a:t>русский богатырь </a:t>
            </a:r>
            <a:r>
              <a:rPr lang="ru-RU" b="1" dirty="0"/>
              <a:t>10 вёрст и ещё пол версты</a:t>
            </a:r>
            <a:r>
              <a:rPr lang="ru-RU" dirty="0"/>
              <a:t>.</a:t>
            </a:r>
          </a:p>
          <a:p>
            <a:r>
              <a:rPr lang="ru-RU" dirty="0"/>
              <a:t>Была при нём палица в </a:t>
            </a:r>
            <a:r>
              <a:rPr lang="ru-RU" b="1" dirty="0"/>
              <a:t>5 пудов</a:t>
            </a:r>
            <a:r>
              <a:rPr lang="ru-RU" dirty="0"/>
              <a:t>.</a:t>
            </a:r>
          </a:p>
          <a:p>
            <a:r>
              <a:rPr lang="ru-RU" dirty="0"/>
              <a:t>Утомился конь богатырский и выпил за раз </a:t>
            </a:r>
            <a:r>
              <a:rPr lang="ru-RU" b="1" dirty="0"/>
              <a:t>5 ведер</a:t>
            </a:r>
            <a:r>
              <a:rPr lang="ru-RU" dirty="0"/>
              <a:t> воды.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95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Задача №3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Потратил </a:t>
            </a:r>
            <a:r>
              <a:rPr lang="ru-RU" dirty="0"/>
              <a:t>портной на богатырский кафтан </a:t>
            </a:r>
            <a:r>
              <a:rPr lang="ru-RU" b="1" dirty="0"/>
              <a:t>3 аршина</a:t>
            </a:r>
            <a:r>
              <a:rPr lang="ru-RU" dirty="0"/>
              <a:t> и </a:t>
            </a:r>
            <a:r>
              <a:rPr lang="ru-RU" b="1" dirty="0"/>
              <a:t>5 вершков</a:t>
            </a:r>
            <a:r>
              <a:rPr lang="ru-RU" dirty="0"/>
              <a:t> сукна. Сколько метров сукна истрачено на кафтан?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55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blon_shkolnyy_3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shablon_shkolnyy_3</Template>
  <TotalTime>124</TotalTime>
  <Words>493</Words>
  <Application>Microsoft Office PowerPoint</Application>
  <PresentationFormat>Экран (4:3)</PresentationFormat>
  <Paragraphs>129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 Unicode MS</vt:lpstr>
      <vt:lpstr>MS Gothic</vt:lpstr>
      <vt:lpstr>Arial</vt:lpstr>
      <vt:lpstr>Calibri</vt:lpstr>
      <vt:lpstr>Cambria Math</vt:lpstr>
      <vt:lpstr>Times New Roman</vt:lpstr>
      <vt:lpstr>shablon_shkolnyy_3</vt:lpstr>
      <vt:lpstr>Unknown</vt:lpstr>
      <vt:lpstr>«Путешествие в старину»</vt:lpstr>
      <vt:lpstr>Презентация PowerPoint</vt:lpstr>
      <vt:lpstr>А.С.Пушкин  «Сказка о царе Салтане»  «В те поры война была. Царь Салтан, с женой простяся, На добра коня садяся, Ей наказывал себя Поберечь, его любя. Между тем как он далёко  Бьётся долго и жестоко, Наступает срок родин; Сына Бог им дал в аршин…»  </vt:lpstr>
      <vt:lpstr>Народная мудрость</vt:lpstr>
      <vt:lpstr>Презентация PowerPoint</vt:lpstr>
      <vt:lpstr>Презентация PowerPoint</vt:lpstr>
      <vt:lpstr>Задача №1</vt:lpstr>
      <vt:lpstr>Задача №2 </vt:lpstr>
      <vt:lpstr>Задача №3</vt:lpstr>
      <vt:lpstr>Задача №4</vt:lpstr>
      <vt:lpstr>Презентация PowerPoint</vt:lpstr>
      <vt:lpstr>Презентация PowerPoint</vt:lpstr>
      <vt:lpstr>Задача №5</vt:lpstr>
      <vt:lpstr>Задача №6</vt:lpstr>
      <vt:lpstr>Задача №7</vt:lpstr>
      <vt:lpstr>Домашнее задание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Наталья</cp:lastModifiedBy>
  <cp:revision>9</cp:revision>
  <dcterms:created xsi:type="dcterms:W3CDTF">2015-03-09T17:03:39Z</dcterms:created>
  <dcterms:modified xsi:type="dcterms:W3CDTF">2016-02-24T17:52:18Z</dcterms:modified>
</cp:coreProperties>
</file>