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61" r:id="rId3"/>
    <p:sldId id="257" r:id="rId4"/>
    <p:sldId id="258" r:id="rId5"/>
    <p:sldId id="275" r:id="rId6"/>
    <p:sldId id="264" r:id="rId7"/>
    <p:sldId id="265" r:id="rId8"/>
    <p:sldId id="266" r:id="rId9"/>
    <p:sldId id="262" r:id="rId10"/>
    <p:sldId id="268" r:id="rId11"/>
    <p:sldId id="267" r:id="rId12"/>
    <p:sldId id="263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23DFD-73DA-4C11-8FA6-0DFA5D1ECEE1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74382E-E4B5-4D0A-A9DC-C1A7071CC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357167"/>
            <a:ext cx="6672282" cy="278608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“ </a:t>
            </a:r>
            <a:r>
              <a:rPr lang="ru-RU" sz="4000" dirty="0" smtClean="0"/>
              <a:t>Текстовые задачи. Как можно обойтись без уравнения </a:t>
            </a:r>
            <a:r>
              <a:rPr lang="ru-RU" sz="4000" b="1" dirty="0" smtClean="0"/>
              <a:t>”</a:t>
            </a:r>
            <a:r>
              <a:rPr lang="tt-RU" sz="4000" b="1" dirty="0" smtClean="0"/>
              <a:t>                                                                 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tt-RU" sz="40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8215370" cy="35719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     </a:t>
            </a:r>
            <a:r>
              <a:rPr lang="ru-RU" sz="4400" b="1" dirty="0" err="1" smtClean="0"/>
              <a:t>Кармокова</a:t>
            </a:r>
            <a:r>
              <a:rPr lang="ru-RU" sz="4400" b="1" dirty="0" smtClean="0"/>
              <a:t> Марина </a:t>
            </a:r>
            <a:r>
              <a:rPr lang="ru-RU" sz="4400" b="1" dirty="0" err="1" smtClean="0"/>
              <a:t>И</a:t>
            </a:r>
            <a:r>
              <a:rPr lang="ru-RU" sz="4400" b="1" dirty="0" err="1" smtClean="0"/>
              <a:t>смаиловна</a:t>
            </a:r>
            <a:endParaRPr lang="ru-RU" sz="4400" b="1" dirty="0" smtClean="0"/>
          </a:p>
          <a:p>
            <a:r>
              <a:rPr lang="ru-RU" sz="2400" b="1" dirty="0" smtClean="0"/>
              <a:t>МКОУ СОШ № 2 </a:t>
            </a:r>
          </a:p>
          <a:p>
            <a:r>
              <a:rPr lang="ru-RU" sz="2400" b="1" dirty="0" smtClean="0"/>
              <a:t>г.п.Нарткала </a:t>
            </a:r>
          </a:p>
          <a:p>
            <a:r>
              <a:rPr lang="ru-RU" sz="2400" b="1" dirty="0" smtClean="0"/>
              <a:t>2014 г.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Задача 1 (</a:t>
            </a:r>
            <a:r>
              <a:rPr lang="en-US" dirty="0" smtClean="0"/>
              <a:t>II</a:t>
            </a:r>
            <a:r>
              <a:rPr lang="ru-RU" dirty="0" smtClean="0"/>
              <a:t>- способ 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Решим арифметически: Если катер удаляется от плота  или приближается к нему, то его скорость относительно плота равна скорости катера в стоячей воде, меняется лишь направление этой скорости. Следовательно, катер удаляется от плота за то же время, что и приближается к нему, т.е. путь в 96 км от А до В пройден за то же время, что и 72 км от В до встречи с плотом. Значит, скорости катера по течению и против относятся как 96:72=4:3. Время на путь от А до В и обратно равно 14 ч. Это время надо разделить на части пропорционально 3:4, чтобы узнать время туда и обратно. Имеем: от А до В катер шел 6ч, обратно-8ч. Скорость по течению равна 96:6=16км/ч, против -12км/ч. Скорость течения равна</a:t>
            </a:r>
          </a:p>
          <a:p>
            <a:r>
              <a:rPr lang="ru-RU" dirty="0" smtClean="0"/>
              <a:t>0,5(16-12)=2км/. Скорость катера в стоячей воде равна</a:t>
            </a:r>
          </a:p>
          <a:p>
            <a:r>
              <a:rPr lang="ru-RU" dirty="0" smtClean="0"/>
              <a:t>14 км/ч.                   Ответ: 2км/ч, 14км/ч.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57916"/>
          </a:xfrm>
        </p:spPr>
        <p:txBody>
          <a:bodyPr>
            <a:normAutofit/>
          </a:bodyPr>
          <a:lstStyle/>
          <a:p>
            <a:r>
              <a:rPr lang="ru-RU" dirty="0" smtClean="0"/>
              <a:t>Имеется два слитка золота массой 300г и 400г с различным процентным содержанием золота. Каждый слиток следует разделить на две части таким образом, чтобы из получившихся четырех кусков можно было изготовить два слитка массой 200г и 500г с равным процентным содержанием золото. На какие части следует разделить каждый слиток? </a:t>
            </a:r>
          </a:p>
          <a:p>
            <a:r>
              <a:rPr lang="ru-RU" dirty="0" smtClean="0"/>
              <a:t>Решение: Эту задачу, безусловно, можно решить введя соответствующие неизвестные и составив уравнение или систему уравнений. Но лучше поступить следующим образом. 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Далее: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r>
              <a:rPr lang="ru-RU" dirty="0" smtClean="0"/>
              <a:t>Очевидно, что в новых слитках 200г и 500г-процентное содержание золота должно быть таким же, как и в 700-граммовом слитке, получившемся бы при сплавлении вместе исходных слитков. Следовательно, и отношение, в которых, должно быть равно 3:4. Имеем обычную задачу: разделить заданную величину на части, пропорциональные данным числам. Таким образом, 200-граммовый слиток должен содержать (3/7)×200 =600/7г первого исходного слитка и (4/7)×200=800/7г второго. Аналогично находим част, из которых должен состоять 500-граммовый слиток.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/>
          <a:lstStyle/>
          <a:p>
            <a:r>
              <a:rPr lang="ru-RU" dirty="0" smtClean="0"/>
              <a:t>Слиток массой 300г следует разделить на части 600/7г и 1500/7г, слиток массой 400г- на части 800/7и и 2000/7г. </a:t>
            </a:r>
          </a:p>
          <a:p>
            <a:r>
              <a:rPr lang="ru-RU" dirty="0" smtClean="0"/>
              <a:t>Очевидно, метод решения этой задачи проходит при любом числе исходных и конечных слитков.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8579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порту для загрузки танкеров имеется три трубопровода. По первому из них закачивается в час 300т нефти, по второму -400т, по третьему -500т. Нужно загрузить два танкера. Если загрузку производить первыми двумя трубопроводами , подключив к одному из танкеров первый трубопровод, а к другому танкеру- второй трубопровод, то загрузка обоих танкеров при наиболее быстром из двух возможных способов подключения займет12ч.При этом какой-то из танкеров, может быть, окажется заполненным раньше, и тогда подключенный к нему трубопровод отключается и в дальнейшей загрузке не используется. Если бы вместимость меньшего по объему танкера была вдвое больше, чем на самом деле, и загрузка производилась бы вторым и третьим трубопроводами, то при быстрейшем способе подключения загрузка заняла бы 14ч. Определить, сколько тонн нефти вмещает каждый из танкеров.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9293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Очевидно, что более производительный трубопровод</a:t>
            </a:r>
          </a:p>
          <a:p>
            <a:pPr>
              <a:buNone/>
            </a:pPr>
            <a:r>
              <a:rPr lang="ru-RU" dirty="0" smtClean="0"/>
              <a:t>следует подключить к танкеру с большей</a:t>
            </a:r>
          </a:p>
          <a:p>
            <a:pPr>
              <a:buNone/>
            </a:pPr>
            <a:r>
              <a:rPr lang="ru-RU" dirty="0" smtClean="0"/>
              <a:t>вместимостью. Поскольку один из двух танкеров был</a:t>
            </a:r>
          </a:p>
          <a:p>
            <a:pPr>
              <a:buNone/>
            </a:pPr>
            <a:r>
              <a:rPr lang="ru-RU" dirty="0" smtClean="0"/>
              <a:t>заполнен ровно за 12ч, то либо меньший вмещает</a:t>
            </a:r>
          </a:p>
          <a:p>
            <a:pPr>
              <a:buNone/>
            </a:pPr>
            <a:r>
              <a:rPr lang="ru-RU" dirty="0" smtClean="0"/>
              <a:t>12×300=3600т нефти, либо больший- 12×400=4800т.</a:t>
            </a:r>
          </a:p>
          <a:p>
            <a:pPr>
              <a:buNone/>
            </a:pPr>
            <a:r>
              <a:rPr lang="ru-RU" dirty="0" smtClean="0"/>
              <a:t>Первый случай невозможен, т.к. при удвоении</a:t>
            </a:r>
          </a:p>
          <a:p>
            <a:pPr>
              <a:buNone/>
            </a:pPr>
            <a:r>
              <a:rPr lang="ru-RU" dirty="0" smtClean="0"/>
              <a:t>вместимости меньшего танкера получим танкер,</a:t>
            </a:r>
          </a:p>
          <a:p>
            <a:pPr>
              <a:buNone/>
            </a:pPr>
            <a:r>
              <a:rPr lang="ru-RU" dirty="0" smtClean="0"/>
              <a:t>вмещающий 7200т, для заполнения которого даже третьим</a:t>
            </a:r>
          </a:p>
          <a:p>
            <a:pPr>
              <a:buNone/>
            </a:pPr>
            <a:r>
              <a:rPr lang="ru-RU" dirty="0" smtClean="0"/>
              <a:t>трубопроводом требуется более 14ч. Следовательно,</a:t>
            </a:r>
          </a:p>
          <a:p>
            <a:pPr>
              <a:buNone/>
            </a:pPr>
            <a:r>
              <a:rPr lang="ru-RU" dirty="0" smtClean="0"/>
              <a:t>больший танкер вмещает 4800т и заполняется вторым и</a:t>
            </a:r>
          </a:p>
          <a:p>
            <a:pPr>
              <a:buNone/>
            </a:pPr>
            <a:r>
              <a:rPr lang="ru-RU" dirty="0" smtClean="0"/>
              <a:t>тем более третьим трубопроводами быстрее, чем за 14ч.</a:t>
            </a:r>
          </a:p>
          <a:p>
            <a:pPr>
              <a:buNone/>
            </a:pPr>
            <a:r>
              <a:rPr lang="ru-RU" dirty="0" smtClean="0"/>
              <a:t>Значит, меньший танкер вмещает 0,5(14×500)=3500т.</a:t>
            </a:r>
          </a:p>
          <a:p>
            <a:pPr>
              <a:buNone/>
            </a:pPr>
            <a:r>
              <a:rPr lang="ru-RU" dirty="0" smtClean="0"/>
              <a:t>Ответ: 3500т и 4800т. </a:t>
            </a:r>
          </a:p>
          <a:p>
            <a:pPr>
              <a:buNone/>
            </a:pPr>
            <a:r>
              <a:rPr lang="ru-RU" dirty="0" smtClean="0"/>
              <a:t>Как видим, решение этой задачи, взятой из ЕГЭ, короче, чем условие.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Данную тему можно использовать при подготовке к ЕГЭ.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239000" cy="2786074"/>
          </a:xfrm>
        </p:spPr>
        <p:txBody>
          <a:bodyPr>
            <a:noAutofit/>
          </a:bodyPr>
          <a:lstStyle/>
          <a:p>
            <a:pPr algn="ctr"/>
            <a:r>
              <a:rPr lang="ru-RU" sz="8000" i="1" dirty="0" smtClean="0"/>
              <a:t>СПАСИБО ЗА</a:t>
            </a:r>
            <a:br>
              <a:rPr lang="ru-RU" sz="8000" i="1" dirty="0" smtClean="0"/>
            </a:br>
            <a:r>
              <a:rPr lang="ru-RU" sz="8000" i="1" dirty="0" smtClean="0"/>
              <a:t>ВНИМАНИЕ</a:t>
            </a:r>
            <a:endParaRPr lang="ru-RU" sz="8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6215007_1247326529_k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14290"/>
            <a:ext cx="4324350" cy="4714875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5" name="TextBox 4"/>
          <p:cNvSpPr txBox="1"/>
          <p:nvPr/>
        </p:nvSpPr>
        <p:spPr>
          <a:xfrm>
            <a:off x="4714876" y="3500438"/>
            <a:ext cx="4286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Garamond" pitchFamily="18" charset="0"/>
              </a:rPr>
              <a:t>В каждой естественной науке заключено столько истины, сколько в ней </a:t>
            </a:r>
            <a:r>
              <a:rPr lang="ru-RU" sz="28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Garamond" pitchFamily="18" charset="0"/>
              </a:rPr>
              <a:t>есть математики.</a:t>
            </a:r>
            <a:endParaRPr lang="ru-RU" sz="2800" dirty="0">
              <a:solidFill>
                <a:schemeClr val="accent6">
                  <a:lumMod val="20000"/>
                  <a:lumOff val="80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3636" y="5429264"/>
            <a:ext cx="1478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man Old Style" pitchFamily="18" charset="0"/>
              </a:rPr>
              <a:t>И.Кант</a:t>
            </a:r>
            <a:endParaRPr lang="ru-RU" sz="2800" dirty="0">
              <a:solidFill>
                <a:schemeClr val="accent6">
                  <a:lumMod val="20000"/>
                  <a:lumOff val="8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286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Текстовые задачи являются  одним из самых трудных разделов</a:t>
            </a:r>
          </a:p>
          <a:p>
            <a:pPr>
              <a:buNone/>
            </a:pPr>
            <a:r>
              <a:rPr lang="ru-RU" sz="2400" dirty="0" smtClean="0"/>
              <a:t>школьного курса математики, т.к. их решение связано с умением</a:t>
            </a:r>
          </a:p>
          <a:p>
            <a:pPr>
              <a:buNone/>
            </a:pPr>
            <a:r>
              <a:rPr lang="ru-RU" sz="2400" dirty="0" smtClean="0"/>
              <a:t>проводить сложные, разветвленные логические построения.</a:t>
            </a:r>
          </a:p>
          <a:p>
            <a:pPr>
              <a:buNone/>
            </a:pPr>
            <a:r>
              <a:rPr lang="ru-RU" sz="2400" dirty="0" smtClean="0"/>
              <a:t>Изучение многих физических процессов и геометрических</a:t>
            </a:r>
          </a:p>
          <a:p>
            <a:pPr>
              <a:buNone/>
            </a:pPr>
            <a:r>
              <a:rPr lang="ru-RU" sz="2400" dirty="0" smtClean="0"/>
              <a:t> закономерностей часто приводит к решению текстовых задач.</a:t>
            </a:r>
          </a:p>
          <a:p>
            <a:pPr>
              <a:buNone/>
            </a:pPr>
            <a:r>
              <a:rPr lang="ru-RU" sz="2400" dirty="0" smtClean="0"/>
              <a:t>Такие задачи часто встречается в ЕГЭ, которые решаются не</a:t>
            </a:r>
          </a:p>
          <a:p>
            <a:pPr>
              <a:buNone/>
            </a:pPr>
            <a:r>
              <a:rPr lang="ru-RU" sz="2400" dirty="0" smtClean="0"/>
              <a:t>стандартными методами. Изучая задания ЕГЭ по математике за</a:t>
            </a:r>
          </a:p>
          <a:p>
            <a:pPr>
              <a:buNone/>
            </a:pPr>
            <a:r>
              <a:rPr lang="ru-RU" sz="2400" dirty="0" smtClean="0"/>
              <a:t>курс средней  общеобразовательной школы было выявлено, что в</a:t>
            </a:r>
          </a:p>
          <a:p>
            <a:pPr>
              <a:buNone/>
            </a:pPr>
            <a:r>
              <a:rPr lang="ru-RU" sz="2400" dirty="0" smtClean="0"/>
              <a:t>раздел уровня В включены задачи связанные с этой проблемой. В</a:t>
            </a:r>
          </a:p>
          <a:p>
            <a:pPr>
              <a:buNone/>
            </a:pPr>
            <a:r>
              <a:rPr lang="ru-RU" sz="2400" dirty="0" smtClean="0"/>
              <a:t>школе, это один из наиболее трудных разделов школьного курса</a:t>
            </a:r>
          </a:p>
          <a:p>
            <a:pPr>
              <a:buNone/>
            </a:pPr>
            <a:r>
              <a:rPr lang="ru-RU" sz="2400" dirty="0" smtClean="0"/>
              <a:t>математики рассматриваются коротко и на элективных курсах.</a:t>
            </a:r>
          </a:p>
          <a:p>
            <a:pPr>
              <a:buNone/>
            </a:pPr>
            <a:r>
              <a:rPr lang="ru-RU" sz="2400" b="1" dirty="0" smtClean="0"/>
              <a:t>Актуальность:  </a:t>
            </a:r>
            <a:r>
              <a:rPr lang="ru-RU" sz="2400" dirty="0" smtClean="0"/>
              <a:t>Решение текстовых задач традиционно - это из</a:t>
            </a:r>
          </a:p>
          <a:p>
            <a:pPr>
              <a:buNone/>
            </a:pPr>
            <a:r>
              <a:rPr lang="ru-RU" sz="2400" dirty="0" smtClean="0"/>
              <a:t>самых трудных тем конкурсной элементарной математики. Перед</a:t>
            </a:r>
          </a:p>
          <a:p>
            <a:pPr>
              <a:buNone/>
            </a:pPr>
            <a:r>
              <a:rPr lang="ru-RU" sz="2400" dirty="0" smtClean="0"/>
              <a:t>нами  стоит проблема –удачно сдать ЕГЭ, а умение решать задачи  дает шанс сдать экзамен удачно.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572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604534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Научиться решать задачи , </a:t>
            </a:r>
            <a:r>
              <a:rPr lang="ru-RU" sz="7600" dirty="0" smtClean="0"/>
              <a:t>связанные с движением, с процентным содержанием, с производительностью . </a:t>
            </a:r>
          </a:p>
          <a:p>
            <a:pPr lvl="0"/>
            <a:endParaRPr lang="ru-RU" sz="7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Обобщить знания и умения по данной теме</a:t>
            </a:r>
            <a:r>
              <a:rPr lang="ru-RU" sz="7600" dirty="0" smtClean="0"/>
              <a:t>. </a:t>
            </a:r>
          </a:p>
          <a:p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Формирование интереса к математике через изучения новых “трудных” глав математики.</a:t>
            </a:r>
          </a:p>
          <a:p>
            <a:pPr lvl="0"/>
            <a:endParaRPr lang="ru-RU" sz="7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Сформировать творческое логическое мышление и математической культуры    школьников, познакомить с основными приемами решения подобных задач.</a:t>
            </a:r>
          </a:p>
          <a:p>
            <a:pPr>
              <a:buNone/>
            </a:pPr>
            <a:r>
              <a:rPr lang="ru-RU" sz="7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7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429288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/>
              <a:t>Найти и изучить литературу по теме исследование.</a:t>
            </a:r>
          </a:p>
          <a:p>
            <a:r>
              <a:rPr lang="ru-RU" sz="3100" dirty="0" smtClean="0"/>
              <a:t>Исследовать методы решения задач связанные с движением, с процентным содержанием, с производительностью .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3600" b="1" dirty="0" smtClean="0"/>
              <a:t>Метод</a:t>
            </a:r>
            <a:r>
              <a:rPr lang="ru-RU" sz="2400" dirty="0" smtClean="0"/>
              <a:t>: </a:t>
            </a:r>
            <a:r>
              <a:rPr lang="ru-RU" dirty="0" smtClean="0"/>
              <a:t>Вариант решения текстовых задач.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3600" b="1" dirty="0" smtClean="0"/>
              <a:t>Объект исследования</a:t>
            </a:r>
            <a:r>
              <a:rPr lang="ru-RU" sz="2400" dirty="0" smtClean="0"/>
              <a:t>: </a:t>
            </a:r>
            <a:r>
              <a:rPr lang="ru-RU" dirty="0" smtClean="0"/>
              <a:t>Задачи и ЕГЭ.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3600" b="1" dirty="0" smtClean="0"/>
              <a:t>Предмет исследования</a:t>
            </a:r>
            <a:r>
              <a:rPr lang="ru-RU" sz="2400" dirty="0" smtClean="0"/>
              <a:t>: </a:t>
            </a:r>
            <a:r>
              <a:rPr lang="ru-RU" dirty="0" smtClean="0"/>
              <a:t>Задачи связанные с движением, с процентным содержанием, и производительностью.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4400" b="1" dirty="0" smtClean="0"/>
              <a:t>Рекомендации</a:t>
            </a:r>
            <a:r>
              <a:rPr lang="ru-RU" sz="2400" dirty="0" smtClean="0"/>
              <a:t>: </a:t>
            </a:r>
            <a:r>
              <a:rPr lang="ru-RU" dirty="0" smtClean="0"/>
              <a:t>Данную тему можно использовать при подготовке к ЕГЭ. </a:t>
            </a:r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Задача 1 ( </a:t>
            </a:r>
            <a:r>
              <a:rPr lang="en-US" dirty="0" smtClean="0"/>
              <a:t>I</a:t>
            </a:r>
            <a:r>
              <a:rPr lang="ru-RU" dirty="0" smtClean="0"/>
              <a:t>- способ)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1663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 пристани А одновременно отправились вниз по течению катер и плот. Катер спустился вниз по течению на 96 км. Затем  повернул обратно  и вернулся в А через 14 ч. Найти скорость катера в стоячей воде и скорость течения, если известно, что катер встретил плот на обратном пути на расстоянии 24 км от А.</a:t>
            </a:r>
          </a:p>
          <a:p>
            <a:r>
              <a:rPr lang="ru-RU" dirty="0" smtClean="0"/>
              <a:t>Для решения этой задачи введем обозначения:</a:t>
            </a:r>
          </a:p>
          <a:p>
            <a:r>
              <a:rPr lang="ru-RU" dirty="0" smtClean="0"/>
              <a:t>Пусть скорость катера в стоячей воде – </a:t>
            </a:r>
            <a:r>
              <a:rPr lang="ru-RU" dirty="0" err="1" smtClean="0"/>
              <a:t>х</a:t>
            </a:r>
            <a:r>
              <a:rPr lang="ru-RU" dirty="0" smtClean="0"/>
              <a:t> км/ч</a:t>
            </a:r>
          </a:p>
          <a:p>
            <a:r>
              <a:rPr lang="ru-RU" dirty="0" smtClean="0"/>
              <a:t>Скорость течения- у км/ч. </a:t>
            </a:r>
          </a:p>
          <a:p>
            <a:r>
              <a:rPr lang="ru-RU" dirty="0" smtClean="0"/>
              <a:t>Тогда скорость по течению (</a:t>
            </a:r>
            <a:r>
              <a:rPr lang="ru-RU" dirty="0" err="1" smtClean="0"/>
              <a:t>х+у</a:t>
            </a:r>
            <a:r>
              <a:rPr lang="ru-RU" dirty="0" smtClean="0"/>
              <a:t>) км/ч, а против течения (</a:t>
            </a:r>
            <a:r>
              <a:rPr lang="ru-RU" dirty="0" err="1" smtClean="0"/>
              <a:t>х-у</a:t>
            </a:r>
            <a:r>
              <a:rPr lang="ru-RU" dirty="0" smtClean="0"/>
              <a:t>) км/ч.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Составим уравнения</a:t>
            </a:r>
            <a:endParaRPr lang="ru-RU" dirty="0"/>
          </a:p>
        </p:txBody>
      </p:sp>
      <p:pic>
        <p:nvPicPr>
          <p:cNvPr id="4" name="Содержимое 3" descr="C:\Users\Марина\Desktop\для сигмы 2014\н7.tif"/>
          <p:cNvPicPr>
            <a:picLocks noGrp="1"/>
          </p:cNvPicPr>
          <p:nvPr>
            <p:ph idx="1"/>
          </p:nvPr>
        </p:nvPicPr>
        <p:blipFill>
          <a:blip r:embed="rId2" cstate="print"/>
          <a:srcRect l="22492" t="71899" r="7767" b="12343"/>
          <a:stretch>
            <a:fillRect/>
          </a:stretch>
        </p:blipFill>
        <p:spPr bwMode="auto">
          <a:xfrm>
            <a:off x="357158" y="1285860"/>
            <a:ext cx="8358246" cy="50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Далее</a:t>
            </a:r>
            <a:endParaRPr lang="ru-RU" dirty="0"/>
          </a:p>
        </p:txBody>
      </p:sp>
      <p:pic>
        <p:nvPicPr>
          <p:cNvPr id="4" name="Содержимое 3" descr="C:\Users\Марина\Desktop\для сигмы 2014\нн.tif"/>
          <p:cNvPicPr>
            <a:picLocks noGrp="1"/>
          </p:cNvPicPr>
          <p:nvPr>
            <p:ph idx="1"/>
          </p:nvPr>
        </p:nvPicPr>
        <p:blipFill>
          <a:blip r:embed="rId2" cstate="print"/>
          <a:srcRect l="2726" t="9048" r="74185" b="50411"/>
          <a:stretch>
            <a:fillRect/>
          </a:stretch>
        </p:blipFill>
        <p:spPr bwMode="auto">
          <a:xfrm rot="5400000">
            <a:off x="2143108" y="-23"/>
            <a:ext cx="5072096" cy="778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можно обойтись без уравнений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572140"/>
          </a:xfrm>
        </p:spPr>
        <p:txBody>
          <a:bodyPr>
            <a:normAutofit/>
          </a:bodyPr>
          <a:lstStyle/>
          <a:p>
            <a:r>
              <a:rPr lang="ru-RU" dirty="0" smtClean="0"/>
              <a:t>«Текстовые задачи» – это задачи для решения которых достаточно знаний  и умений, которыми располагает человек, окончивший начальную школу. Существует целый ряд задач, в том числе и встречающиеся на ЕГЭ, которые гораздо удобнее решать «арифметически», чем «алгебраически». Сталкиваясь с подобного рода ситуацией, старшеклассник может просто растеряться, поскольку он привык иметь дело с задачами, при решении которых надо вводить неизвестные и составлять уравнения.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506</TotalTime>
  <Words>1122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“ Текстовые задачи. Как можно обойтись без уравнения ”                                                                     </vt:lpstr>
      <vt:lpstr>Слайд 2</vt:lpstr>
      <vt:lpstr>Введение</vt:lpstr>
      <vt:lpstr> Цель:  </vt:lpstr>
      <vt:lpstr>Задачи</vt:lpstr>
      <vt:lpstr>Задача 1 ( I- способ)</vt:lpstr>
      <vt:lpstr>Составим уравнения</vt:lpstr>
      <vt:lpstr>Далее</vt:lpstr>
      <vt:lpstr>Как можно обойтись без уравнений</vt:lpstr>
      <vt:lpstr>Задача 1 (II- способ )</vt:lpstr>
      <vt:lpstr>Задача 2</vt:lpstr>
      <vt:lpstr>Далее:</vt:lpstr>
      <vt:lpstr>Ответ:</vt:lpstr>
      <vt:lpstr>Задача 3</vt:lpstr>
      <vt:lpstr>Решение</vt:lpstr>
      <vt:lpstr>Рекомендации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“О важности тригонометрии как раздела геометрии  ”                                                                     </dc:title>
  <dc:creator>SamLab.ws</dc:creator>
  <cp:lastModifiedBy>Марина</cp:lastModifiedBy>
  <cp:revision>51</cp:revision>
  <dcterms:created xsi:type="dcterms:W3CDTF">2012-01-26T09:53:57Z</dcterms:created>
  <dcterms:modified xsi:type="dcterms:W3CDTF">2014-01-28T20:21:44Z</dcterms:modified>
</cp:coreProperties>
</file>