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8" r:id="rId4"/>
    <p:sldId id="259" r:id="rId5"/>
    <p:sldId id="260" r:id="rId6"/>
    <p:sldId id="263" r:id="rId7"/>
    <p:sldId id="264" r:id="rId8"/>
    <p:sldId id="277" r:id="rId9"/>
    <p:sldId id="265" r:id="rId10"/>
    <p:sldId id="278" r:id="rId11"/>
    <p:sldId id="266" r:id="rId12"/>
    <p:sldId id="267" r:id="rId13"/>
    <p:sldId id="271" r:id="rId14"/>
    <p:sldId id="268" r:id="rId15"/>
    <p:sldId id="269" r:id="rId16"/>
    <p:sldId id="272" r:id="rId17"/>
    <p:sldId id="273" r:id="rId18"/>
    <p:sldId id="270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6848"/>
            <a:ext cx="4104456" cy="41044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91759" cy="1793167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Почему важно беречь зрение смолоду?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420888"/>
            <a:ext cx="648072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Пискуновой Екатерины,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ученицы 3  класса Темниковской СОШ №2</a:t>
            </a:r>
          </a:p>
          <a:p>
            <a:endParaRPr lang="ru-RU" sz="7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Введенская Нина Алексеевна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6237312"/>
            <a:ext cx="189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Темников, 2016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79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2960" y="404664"/>
            <a:ext cx="7520940" cy="720080"/>
          </a:xfrm>
        </p:spPr>
        <p:txBody>
          <a:bodyPr/>
          <a:lstStyle/>
          <a:p>
            <a:pPr lvl="0"/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Факторы, влияющие на ухудшение зрения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74441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наследственная предрасположенность</a:t>
            </a:r>
          </a:p>
          <a:p>
            <a:pPr lvl="0">
              <a:buBlip>
                <a:blip r:embed="rId2"/>
              </a:buBlip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наличие болезней</a:t>
            </a:r>
          </a:p>
          <a:p>
            <a:pPr lvl="0">
              <a:buBlip>
                <a:blip r:embed="rId2"/>
              </a:buBlip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характер питания</a:t>
            </a:r>
          </a:p>
          <a:p>
            <a:pPr lvl="0">
              <a:buBlip>
                <a:blip r:embed="rId2"/>
              </a:buBlip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условия зрительной работы</a:t>
            </a:r>
          </a:p>
          <a:p>
            <a:pPr lvl="0">
              <a:buBlip>
                <a:blip r:embed="rId2"/>
              </a:buBlip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 окружающая  среда</a:t>
            </a:r>
          </a:p>
          <a:p>
            <a:pPr lvl="0">
              <a:buBlip>
                <a:blip r:embed="rId2"/>
              </a:buBlip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</a:rPr>
              <a:t>вредные привычки  и многое другое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832424" cy="4563968"/>
          </a:xfrm>
        </p:spPr>
        <p:txBody>
          <a:bodyPr>
            <a:normAutofit fontScale="77500" lnSpcReduction="20000"/>
          </a:bodyPr>
          <a:lstStyle/>
          <a:p>
            <a:pPr indent="-341313" algn="ctr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 smtClean="0">
                <a:solidFill>
                  <a:srgbClr val="000000"/>
                </a:solidFill>
                <a:latin typeface="Tahoma" pitchFamily="32" charset="0"/>
              </a:rPr>
              <a:t> </a:t>
            </a:r>
          </a:p>
          <a:p>
            <a:pPr indent="-341313">
              <a:buClr>
                <a:srgbClr val="3333CC"/>
              </a:buClr>
              <a:buFont typeface="Times New Roman" pitchFamily="16" charset="0"/>
              <a:buAutoNum type="arabicPeriod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 smtClean="0">
                <a:solidFill>
                  <a:srgbClr val="3333CC"/>
                </a:solidFill>
                <a:latin typeface="Times New Roman" pitchFamily="16" charset="0"/>
              </a:rPr>
              <a:t>Сколько часов в день Вы проводите за компьютером?</a:t>
            </a:r>
          </a:p>
          <a:p>
            <a:pPr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 smtClean="0">
                <a:solidFill>
                  <a:srgbClr val="3333CC"/>
                </a:solidFill>
                <a:latin typeface="Times New Roman" pitchFamily="16" charset="0"/>
              </a:rPr>
              <a:t> </a:t>
            </a:r>
          </a:p>
          <a:p>
            <a:pPr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 smtClean="0">
                <a:solidFill>
                  <a:srgbClr val="3333CC"/>
                </a:solidFill>
                <a:latin typeface="Times New Roman" pitchFamily="16" charset="0"/>
              </a:rPr>
              <a:t>2. Сколько часов в день Вы проводите у телевизора?</a:t>
            </a:r>
          </a:p>
          <a:p>
            <a:pPr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ru-RU" dirty="0" smtClean="0">
              <a:solidFill>
                <a:srgbClr val="3333CC"/>
              </a:solidFill>
              <a:latin typeface="Times New Roman" pitchFamily="16" charset="0"/>
            </a:endParaRPr>
          </a:p>
          <a:p>
            <a:pPr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 smtClean="0">
                <a:solidFill>
                  <a:srgbClr val="3333CC"/>
                </a:solidFill>
                <a:latin typeface="Times New Roman" pitchFamily="16" charset="0"/>
              </a:rPr>
              <a:t>3. Достаточно ли освещено Ваше рабочее место?     </a:t>
            </a:r>
          </a:p>
          <a:p>
            <a:pPr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 smtClean="0">
                <a:solidFill>
                  <a:srgbClr val="3333CC"/>
                </a:solidFill>
                <a:latin typeface="Times New Roman" pitchFamily="16" charset="0"/>
              </a:rPr>
              <a:t> </a:t>
            </a:r>
          </a:p>
          <a:p>
            <a:pPr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ru-RU" dirty="0" smtClean="0">
                <a:solidFill>
                  <a:srgbClr val="3333CC"/>
                </a:solidFill>
                <a:latin typeface="Times New Roman" pitchFamily="16" charset="0"/>
              </a:rPr>
              <a:t>4. Делаете ли Вы зарядку для глаз ?</a:t>
            </a:r>
          </a:p>
          <a:p>
            <a:endParaRPr lang="ru-RU" dirty="0" smtClean="0">
              <a:solidFill>
                <a:srgbClr val="3333CC"/>
              </a:solidFill>
              <a:latin typeface="Times New Roman" pitchFamily="16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6" charset="0"/>
              </a:rPr>
              <a:t>Анкетирование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1" name="Picture 1" descr="C:\Users\User\Desktop\Банеры\Кат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45638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5288" y="620713"/>
          <a:ext cx="8137525" cy="5688012"/>
        </p:xfrm>
        <a:graphic>
          <a:graphicData uri="http://schemas.openxmlformats.org/presentationml/2006/ole">
            <p:oleObj spid="_x0000_s2050" name="Диаграмма" r:id="rId3" imgW="5257935" imgH="2457583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54000" y="404664"/>
          <a:ext cx="8407400" cy="5256584"/>
        </p:xfrm>
        <a:graphic>
          <a:graphicData uri="http://schemas.openxmlformats.org/presentationml/2006/ole">
            <p:oleObj spid="_x0000_s5122" name="Диаграмма" r:id="rId3" imgW="5257935" imgH="2457583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Достаточно ли освещено Ваше рабочее место?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ph idx="1"/>
          </p:nvPr>
        </p:nvGraphicFramePr>
        <p:xfrm>
          <a:off x="2322178" y="1100138"/>
          <a:ext cx="4521868" cy="3579812"/>
        </p:xfrm>
        <a:graphic>
          <a:graphicData uri="http://schemas.openxmlformats.org/presentationml/2006/ole">
            <p:oleObj spid="_x0000_s3074" name="Диаграмма" r:id="rId3" imgW="4800735" imgH="3800392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Делаете ли Вы зарядку для глаз?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469143" y="1527969"/>
          <a:ext cx="8423338" cy="4349303"/>
        </p:xfrm>
        <a:graphic>
          <a:graphicData uri="http://schemas.openxmlformats.org/presentationml/2006/ole">
            <p:oleObj spid="_x0000_s4098" name="Диаграмма" r:id="rId3" imgW="4791024" imgH="2724253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6" charset="0"/>
              </a:rPr>
              <a:t>Вывод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rgbClr val="333399"/>
                </a:solidFill>
                <a:latin typeface="Times New Roman" pitchFamily="16" charset="0"/>
              </a:rPr>
              <a:t>		</a:t>
            </a:r>
            <a:r>
              <a:rPr lang="ru-RU" sz="2400" i="1" dirty="0" smtClean="0">
                <a:solidFill>
                  <a:srgbClr val="333399"/>
                </a:solidFill>
                <a:latin typeface="Times New Roman" pitchFamily="16" charset="0"/>
              </a:rPr>
              <a:t>Мы выяснили, что некоторые ребята превышают допустимое время работы за компьютером и просмотра телевизионных передач. Кроме того, не все опрашиваемые имеют достаточное освещение рабочего стола. </a:t>
            </a:r>
          </a:p>
          <a:p>
            <a:pPr algn="just"/>
            <a:r>
              <a:rPr lang="ru-RU" sz="2400" i="1" dirty="0" smtClean="0">
                <a:solidFill>
                  <a:srgbClr val="333399"/>
                </a:solidFill>
                <a:latin typeface="Times New Roman" pitchFamily="16" charset="0"/>
              </a:rPr>
              <a:t>		Мало кто уделяет внимание гимнастике для глаз, которая является необходимой мерой профилактики. </a:t>
            </a:r>
          </a:p>
          <a:p>
            <a:pPr algn="just"/>
            <a:r>
              <a:rPr lang="ru-RU" sz="2400" i="1" dirty="0" smtClean="0">
                <a:solidFill>
                  <a:srgbClr val="333399"/>
                </a:solidFill>
                <a:latin typeface="Times New Roman" pitchFamily="16" charset="0"/>
              </a:rPr>
              <a:t>		Перечисленные факторы могут стать причиной снижения зрения.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20940" cy="548640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6" charset="0"/>
              </a:rPr>
              <a:t>Советы по сохранению зрения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6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i="1" dirty="0" smtClean="0">
                <a:solidFill>
                  <a:srgbClr val="333399"/>
                </a:solidFill>
                <a:latin typeface="Times New Roman" pitchFamily="16" charset="0"/>
              </a:rPr>
              <a:t>меньше смотреть телевизор, меньше сидеть за компьютером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i="1" dirty="0" smtClean="0">
                <a:solidFill>
                  <a:srgbClr val="333399"/>
                </a:solidFill>
                <a:latin typeface="Times New Roman" pitchFamily="16" charset="0"/>
              </a:rPr>
              <a:t>не читать книги в темноте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i="1" dirty="0" smtClean="0">
                <a:solidFill>
                  <a:srgbClr val="333399"/>
                </a:solidFill>
                <a:latin typeface="Times New Roman" pitchFamily="16" charset="0"/>
              </a:rPr>
              <a:t>тренировать глаза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i="1" dirty="0" smtClean="0">
                <a:solidFill>
                  <a:srgbClr val="333399"/>
                </a:solidFill>
                <a:latin typeface="Times New Roman" pitchFamily="16" charset="0"/>
              </a:rPr>
              <a:t>регулярно раз в полгода посещать окулиста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i="1" dirty="0" smtClean="0">
                <a:solidFill>
                  <a:srgbClr val="333399"/>
                </a:solidFill>
                <a:latin typeface="Times New Roman" pitchFamily="16" charset="0"/>
              </a:rPr>
              <a:t>не читать лежа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i="1" dirty="0" smtClean="0">
                <a:solidFill>
                  <a:srgbClr val="333399"/>
                </a:solidFill>
                <a:latin typeface="Times New Roman" pitchFamily="16" charset="0"/>
              </a:rPr>
              <a:t>н</a:t>
            </a:r>
            <a:r>
              <a:rPr lang="ru-RU" sz="2800" i="1" dirty="0" smtClean="0">
                <a:solidFill>
                  <a:srgbClr val="333399"/>
                </a:solidFill>
                <a:latin typeface="Times New Roman" pitchFamily="16" charset="0"/>
              </a:rPr>
              <a:t>е смотреть </a:t>
            </a:r>
            <a:r>
              <a:rPr lang="ru-RU" sz="2800" i="1" dirty="0" smtClean="0">
                <a:solidFill>
                  <a:srgbClr val="333399"/>
                </a:solidFill>
                <a:latin typeface="Times New Roman" pitchFamily="16" charset="0"/>
              </a:rPr>
              <a:t>телевизор на расстоянии меньше 1 метра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i="1" dirty="0" smtClean="0">
                <a:solidFill>
                  <a:srgbClr val="333399"/>
                </a:solidFill>
                <a:latin typeface="Times New Roman" pitchFamily="16" charset="0"/>
              </a:rPr>
              <a:t>делать гимнастику для глаз, правильно питаться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800" i="1" dirty="0" smtClean="0">
                <a:solidFill>
                  <a:srgbClr val="333399"/>
                </a:solidFill>
                <a:latin typeface="Times New Roman" pitchFamily="16" charset="0"/>
              </a:rPr>
              <a:t>если врач назначил </a:t>
            </a:r>
            <a:r>
              <a:rPr lang="ru-RU" sz="2800" i="1" smtClean="0">
                <a:solidFill>
                  <a:srgbClr val="333399"/>
                </a:solidFill>
                <a:latin typeface="Times New Roman" pitchFamily="16" charset="0"/>
              </a:rPr>
              <a:t>– </a:t>
            </a:r>
            <a:r>
              <a:rPr lang="ru-RU" sz="2800" i="1" smtClean="0">
                <a:solidFill>
                  <a:srgbClr val="333399"/>
                </a:solidFill>
                <a:latin typeface="Times New Roman" pitchFamily="16" charset="0"/>
              </a:rPr>
              <a:t>носить </a:t>
            </a:r>
            <a:r>
              <a:rPr lang="ru-RU" sz="2800" i="1" dirty="0" smtClean="0">
                <a:solidFill>
                  <a:srgbClr val="333399"/>
                </a:solidFill>
                <a:latin typeface="Times New Roman" pitchFamily="16" charset="0"/>
              </a:rPr>
              <a:t>очки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http://bigslide.ru/images/19/18669/960/img1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"/>
            <a:ext cx="9143999" cy="53732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ahoma" pitchFamily="32" charset="0"/>
              </a:rPr>
              <a:t>Для здоровья глаз включать в рацион: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i="1" dirty="0" smtClean="0">
                <a:solidFill>
                  <a:srgbClr val="FFC000"/>
                </a:solidFill>
                <a:latin typeface="Times New Roman" pitchFamily="16" charset="0"/>
              </a:rPr>
              <a:t>Морковь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i="1" dirty="0" smtClean="0">
                <a:solidFill>
                  <a:srgbClr val="009900"/>
                </a:solidFill>
                <a:latin typeface="Times New Roman" pitchFamily="16" charset="0"/>
              </a:rPr>
              <a:t>Петрушка 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i="1" dirty="0" smtClean="0">
                <a:solidFill>
                  <a:srgbClr val="990000"/>
                </a:solidFill>
                <a:latin typeface="Times New Roman" pitchFamily="16" charset="0"/>
              </a:rPr>
              <a:t>Свекла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6" charset="0"/>
              </a:rPr>
              <a:t>Шиповник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6" charset="0"/>
              </a:rPr>
              <a:t>Боярышник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6" charset="0"/>
              </a:rPr>
              <a:t>Зеленый чай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i="1" dirty="0" smtClean="0">
                <a:solidFill>
                  <a:srgbClr val="FF6600"/>
                </a:solidFill>
                <a:latin typeface="Times New Roman" pitchFamily="16" charset="0"/>
              </a:rPr>
              <a:t>Тыква 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i="1" dirty="0" smtClean="0">
                <a:solidFill>
                  <a:srgbClr val="FF6600"/>
                </a:solidFill>
                <a:latin typeface="Times New Roman" pitchFamily="16" charset="0"/>
              </a:rPr>
              <a:t>Абрикосы 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i="1" dirty="0" smtClean="0">
                <a:solidFill>
                  <a:srgbClr val="3333CC"/>
                </a:solidFill>
                <a:latin typeface="Times New Roman" pitchFamily="16" charset="0"/>
              </a:rPr>
              <a:t>Черника 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Blip>
                <a:blip r:embed="rId2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i="1" dirty="0" smtClean="0">
                <a:solidFill>
                  <a:srgbClr val="FFC000"/>
                </a:solidFill>
                <a:latin typeface="Times New Roman" pitchFamily="16" charset="0"/>
              </a:rPr>
              <a:t>Рыбий  жир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dirty="0" smtClean="0">
              <a:solidFill>
                <a:srgbClr val="3333CC"/>
              </a:solidFill>
              <a:latin typeface="Times New Roman" pitchFamily="16" charset="0"/>
            </a:endParaRPr>
          </a:p>
          <a:p>
            <a:endParaRPr lang="ru-RU" dirty="0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504" b="6206"/>
          <a:stretch>
            <a:fillRect/>
          </a:stretch>
        </p:blipFill>
        <p:spPr bwMode="auto">
          <a:xfrm>
            <a:off x="3851920" y="2780928"/>
            <a:ext cx="1583922" cy="1224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52882" t="9921" r="6017" b="19597"/>
          <a:stretch>
            <a:fillRect/>
          </a:stretch>
        </p:blipFill>
        <p:spPr bwMode="auto">
          <a:xfrm>
            <a:off x="5724128" y="2780928"/>
            <a:ext cx="1800225" cy="115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93096"/>
            <a:ext cx="2087563" cy="125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 l="12062" r="7538" b="14908"/>
          <a:stretch>
            <a:fillRect/>
          </a:stretch>
        </p:blipFill>
        <p:spPr bwMode="auto">
          <a:xfrm>
            <a:off x="3563888" y="1124744"/>
            <a:ext cx="1944688" cy="1583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 r="20256" b="21516"/>
          <a:stretch>
            <a:fillRect/>
          </a:stretch>
        </p:blipFill>
        <p:spPr bwMode="auto">
          <a:xfrm>
            <a:off x="5652120" y="1124744"/>
            <a:ext cx="1800225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 b="60428"/>
          <a:stretch>
            <a:fillRect/>
          </a:stretch>
        </p:blipFill>
        <p:spPr bwMode="auto">
          <a:xfrm>
            <a:off x="5868144" y="4221088"/>
            <a:ext cx="215900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>
              <a:buNone/>
            </a:pPr>
            <a:r>
              <a:rPr lang="ru-RU" sz="2800" i="1" dirty="0" smtClean="0">
                <a:solidFill>
                  <a:srgbClr val="262699"/>
                </a:solidFill>
                <a:latin typeface="Times New Roman" pitchFamily="16" charset="0"/>
                <a:cs typeface="Times New Roman" pitchFamily="16" charset="0"/>
              </a:rPr>
              <a:t>     </a:t>
            </a:r>
            <a:r>
              <a:rPr lang="ru-RU" sz="2800" b="1" i="1" dirty="0" smtClean="0">
                <a:solidFill>
                  <a:srgbClr val="262699"/>
                </a:solidFill>
                <a:latin typeface="Times New Roman" pitchFamily="16" charset="0"/>
                <a:cs typeface="Times New Roman" pitchFamily="16" charset="0"/>
              </a:rPr>
              <a:t>С каждым годом всё больше детей, начиная с 1 класса, страдают от ухудшения зрения и различных заболеваний глаз. К 11 классу 70 % всех школьников имеют плохое зрение. Это связано с увеличением нагрузки на глаза и в школе, и дома. Для решения проблем со зрением, требуется владеть информацией о причинах ухудшения зрения и способах его восстановления.</a:t>
            </a:r>
            <a:endParaRPr lang="ru-RU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6" charset="0"/>
              </a:rPr>
              <a:t>Как сохранить зрение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2149" lvl="1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</a:rPr>
              <a:t>Приходя из школы нельзя сразу садиться за уроки. Необходимо отдохнуть пару часов. Очень полезны для зрения чередования зрительных и физических нагрузок. </a:t>
            </a:r>
          </a:p>
          <a:p>
            <a:pPr marL="172149" lvl="1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</a:rPr>
              <a:t>Необходимо правильно, полноценно питаться. Много полезных для глаз веществ содержится в овощах, фруктах, ягодах, морской рыбе.</a:t>
            </a:r>
          </a:p>
          <a:p>
            <a:pPr marL="172149" lvl="1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</a:rPr>
              <a:t>Важным в профилактике заболеваний глаз является  ежегодный контроль остроты зрения.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</a:rPr>
              <a:t>Берегите своё зрение!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95936" y="980728"/>
            <a:ext cx="4608512" cy="4104456"/>
          </a:xfrm>
        </p:spPr>
        <p:txBody>
          <a:bodyPr>
            <a:normAutofit fontScale="25000" lnSpcReduction="20000"/>
          </a:bodyPr>
          <a:lstStyle/>
          <a:p>
            <a:pPr indent="-341313" algn="just">
              <a:lnSpc>
                <a:spcPct val="90000"/>
              </a:lnSpc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>
                <a:solidFill>
                  <a:srgbClr val="333399"/>
                </a:solidFill>
                <a:latin typeface="Times New Roman" pitchFamily="16" charset="0"/>
              </a:rPr>
              <a:t>		</a:t>
            </a:r>
            <a:r>
              <a:rPr lang="ru-RU" sz="7400" i="1" dirty="0" smtClean="0">
                <a:solidFill>
                  <a:srgbClr val="333399"/>
                </a:solidFill>
                <a:latin typeface="Times New Roman" pitchFamily="16" charset="0"/>
              </a:rPr>
              <a:t>Мы считаем, что лучше не лечить, а предупреждать. На уроках  мы всегда проводим для своих глаз профилактические упражнения. Они просты в применении и не требуют много времени и места. </a:t>
            </a:r>
          </a:p>
          <a:p>
            <a:pPr indent="-341313" algn="just">
              <a:lnSpc>
                <a:spcPct val="90000"/>
              </a:lnSpc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7400" i="1" dirty="0" smtClean="0">
                <a:solidFill>
                  <a:srgbClr val="333399"/>
                </a:solidFill>
                <a:latin typeface="Times New Roman" pitchFamily="16" charset="0"/>
              </a:rPr>
              <a:t>	         Цель нашего исследования достигнута, поставленные задачи выполнены. Я убедилась, что если помочь себе соблюдать правила гигиены зрения, то можно снизить утомление органа зрения, что способствует его сохранению.</a:t>
            </a:r>
          </a:p>
          <a:p>
            <a:pPr indent="-341313" algn="just">
              <a:lnSpc>
                <a:spcPct val="90000"/>
              </a:lnSpc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7400" i="1" dirty="0" smtClean="0">
                <a:solidFill>
                  <a:srgbClr val="333399"/>
                </a:solidFill>
                <a:latin typeface="Times New Roman" pitchFamily="16" charset="0"/>
              </a:rPr>
              <a:t>		Всем желающим я раздала памятки «Берегите зрение!» и «Лечебная гимнастика для глаз».</a:t>
            </a:r>
          </a:p>
          <a:p>
            <a:pPr indent="-341313" algn="just">
              <a:lnSpc>
                <a:spcPct val="90000"/>
              </a:lnSpc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7400" i="1" dirty="0" smtClean="0">
                <a:solidFill>
                  <a:srgbClr val="333399"/>
                </a:solidFill>
                <a:latin typeface="Times New Roman" pitchFamily="16" charset="0"/>
              </a:rPr>
              <a:t>		Спасибо за внимание, берегите свое драгоценное зрение!</a:t>
            </a:r>
          </a:p>
          <a:p>
            <a:pPr indent="-341313" algn="just">
              <a:lnSpc>
                <a:spcPct val="90000"/>
              </a:lnSpc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7400" i="1" dirty="0" smtClean="0">
              <a:solidFill>
                <a:srgbClr val="333399"/>
              </a:solidFill>
              <a:latin typeface="Times New Roman" pitchFamily="16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User\Desktop\Банеры\Катя в школ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980728"/>
            <a:ext cx="354927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endParaRPr lang="ru-RU" sz="48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448932" cy="3960440"/>
          </a:xfrm>
        </p:spPr>
        <p:txBody>
          <a:bodyPr>
            <a:noAutofit/>
          </a:bodyPr>
          <a:lstStyle/>
          <a:p>
            <a:pPr algn="just"/>
            <a:r>
              <a:rPr lang="ru-RU" sz="36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Изучение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 различных факторов на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зрения и способов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сохранения. </a:t>
            </a:r>
          </a:p>
          <a:p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80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Изучить и проанализировать информацию по теме исследования. </a:t>
            </a:r>
          </a:p>
          <a:p>
            <a:pPr>
              <a:buBlip>
                <a:blip r:embed="rId2"/>
              </a:buBlip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Выявить   факторы, влияющие  на снижение зрения. </a:t>
            </a:r>
          </a:p>
          <a:p>
            <a:pPr>
              <a:buBlip>
                <a:blip r:embed="rId2"/>
              </a:buBlip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Изучить способы сохранения зрения.</a:t>
            </a:r>
          </a:p>
          <a:p>
            <a:pPr>
              <a:buBlip>
                <a:blip r:embed="rId2"/>
              </a:buBlip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Изготовить памятки с правилами  для профилактики зрения.</a:t>
            </a:r>
          </a:p>
          <a:p>
            <a:pPr>
              <a:buBlip>
                <a:blip r:embed="rId2"/>
              </a:buBlip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 продукт:      буклеты-памятки  с  правилами сохранения зрения для учащихся .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493456" cy="819552"/>
          </a:xfrm>
        </p:spPr>
        <p:txBody>
          <a:bodyPr>
            <a:normAutofit lnSpcReduction="10000"/>
          </a:bodyPr>
          <a:lstStyle/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Глаза как орган зрения.</a:t>
            </a:r>
            <a:endParaRPr lang="ru-RU" sz="48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7584" y="1988840"/>
            <a:ext cx="7072832" cy="2820904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</a:p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Бережное отношение к своему зрению.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061408" cy="1395616"/>
          </a:xfrm>
        </p:spPr>
        <p:txBody>
          <a:bodyPr/>
          <a:lstStyle/>
          <a:p>
            <a:r>
              <a:rPr lang="ru-RU" i="1" dirty="0" smtClean="0">
                <a:solidFill>
                  <a:srgbClr val="333399"/>
                </a:solidFill>
                <a:latin typeface="Times New Roman" pitchFamily="16" charset="0"/>
              </a:rPr>
              <a:t>		Предположим, если правильно следить за здоровьем глаз, то можно сохранить хорошее зрение надолго.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48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s://besmart.az/media/events/images/0/447.png.460x226_q100_crop-0%2C1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588" y="2492896"/>
            <a:ext cx="37598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47906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Разберемся вместе, дети: 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Для чего глаза на свете?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Почему у всех у нас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На лице есть пара глаз?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3" descr="http://vitamingid.ru/wp-content/uploads/2014/10/2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016027">
            <a:off x="453889" y="2502193"/>
            <a:ext cx="3670460" cy="3110076"/>
          </a:xfrm>
        </p:spPr>
      </p:pic>
      <p:pic>
        <p:nvPicPr>
          <p:cNvPr id="6" name="Содержимое 5" descr="http://skachatkartinki.ru/img/picture/Sep/16/96319d068263e46805d3c4e9be8c90af/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401734">
            <a:off x="5089538" y="2493759"/>
            <a:ext cx="3743905" cy="301467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899592" y="1097280"/>
            <a:ext cx="3672408" cy="499601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3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глаза специально предназначены для того, чтобы снабжать нас информацией о глубине, расстоянии, величине, движении и цвете. К тому же они способны двигаться вверх, вниз и в обе стороны, давая нам максимально широкий обзор.  Человеческий глаз имеет форму шара, из–за этого его иногда называют глазным яблоком.  Диаметр глаза – 2,5 см, вес около 7 – 8 г.</a:t>
            </a:r>
          </a:p>
          <a:p>
            <a:pPr algn="just"/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Глаза  бывают огромные и большие, маленькие и выпуклые, узкие и круглые, миндалевидные и глубоко посаженные. Они находятся в верхней части лица и расположены на расстоянии примерно 6 см друг от друга. Глаза бывают карие, голубые, зелёные, серые, синие. Цвет глаз зависит от пигмента, содержащегося в радужке. </a:t>
            </a:r>
          </a:p>
          <a:p>
            <a:pPr algn="just"/>
            <a:r>
              <a:rPr lang="ru-RU" sz="5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Глаза – очень уязвимый орган человека, ткани глаза очень нежные и защищать их необходимо потому, что люди получают информацию об окружающем их мире, полагаясь на зрение больше, чем на другие органы чувств.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чего нам глаза?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4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536" y="1196751"/>
            <a:ext cx="3132503" cy="3960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" descr="http://v.900igr.net:10/datas/fizkultura/Puteshestvie-v-stranu-zdorovja/0013-013-Stroenie-gla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704855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156</TotalTime>
  <Words>335</Words>
  <Application>Microsoft Office PowerPoint</Application>
  <PresentationFormat>Экран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Углы</vt:lpstr>
      <vt:lpstr>Диаграмма</vt:lpstr>
      <vt:lpstr>Почему важно беречь зрение смолоду?</vt:lpstr>
      <vt:lpstr>АКТУАЛЬНОСТЬ</vt:lpstr>
      <vt:lpstr>Цель работы:</vt:lpstr>
      <vt:lpstr>Задачи:   </vt:lpstr>
      <vt:lpstr>Объект исследования:</vt:lpstr>
      <vt:lpstr>ГИПОТЕЗА</vt:lpstr>
      <vt:lpstr>Разберемся вместе, дети:  Для чего глаза на свете? Почему у всех у нас На лице есть пара глаз?</vt:lpstr>
      <vt:lpstr>Для чего нам глаза?</vt:lpstr>
      <vt:lpstr>Слайд 9</vt:lpstr>
      <vt:lpstr>Факторы, влияющие на ухудшение зрения </vt:lpstr>
      <vt:lpstr>Анкетирование</vt:lpstr>
      <vt:lpstr>Слайд 12</vt:lpstr>
      <vt:lpstr>Слайд 13</vt:lpstr>
      <vt:lpstr>Достаточно ли освещено Ваше рабочее место?</vt:lpstr>
      <vt:lpstr>Делаете ли Вы зарядку для глаз?</vt:lpstr>
      <vt:lpstr>Вывод</vt:lpstr>
      <vt:lpstr>Советы по сохранению зрения </vt:lpstr>
      <vt:lpstr>Слайд 18</vt:lpstr>
      <vt:lpstr>Для здоровья глаз включать в рацион: </vt:lpstr>
      <vt:lpstr>Как сохранить зрение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важно беречь зрение смолоду?</dc:title>
  <dc:creator>Super</dc:creator>
  <cp:lastModifiedBy>User</cp:lastModifiedBy>
  <cp:revision>22</cp:revision>
  <dcterms:created xsi:type="dcterms:W3CDTF">2016-01-20T19:36:21Z</dcterms:created>
  <dcterms:modified xsi:type="dcterms:W3CDTF">2016-01-26T16:08:16Z</dcterms:modified>
</cp:coreProperties>
</file>