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7" autoAdjust="0"/>
    <p:restoredTop sz="94660"/>
  </p:normalViewPr>
  <p:slideViewPr>
    <p:cSldViewPr>
      <p:cViewPr varScale="1">
        <p:scale>
          <a:sx n="64" d="100"/>
          <a:sy n="64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C23AF-03C5-445B-ACF2-C58DB16FF65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D030F-4401-46FD-AB15-2CF25211C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036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D030F-4401-46FD-AB15-2CF25211CFA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84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D030F-4401-46FD-AB15-2CF25211CFA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75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D030F-4401-46FD-AB15-2CF25211CFA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34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AA00-9AD3-4B98-BC61-AC87D25C578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8BD1C-E62D-4489-AA38-5802723502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AA00-9AD3-4B98-BC61-AC87D25C578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BD1C-E62D-4489-AA38-580272350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AA00-9AD3-4B98-BC61-AC87D25C578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BD1C-E62D-4489-AA38-580272350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AA00-9AD3-4B98-BC61-AC87D25C578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8BD1C-E62D-4489-AA38-5802723502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AA00-9AD3-4B98-BC61-AC87D25C578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8BD1C-E62D-4489-AA38-5802723502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AA00-9AD3-4B98-BC61-AC87D25C578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8BD1C-E62D-4489-AA38-5802723502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AA00-9AD3-4B98-BC61-AC87D25C578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8BD1C-E62D-4489-AA38-5802723502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AA00-9AD3-4B98-BC61-AC87D25C578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8BD1C-E62D-4489-AA38-5802723502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AA00-9AD3-4B98-BC61-AC87D25C578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8BD1C-E62D-4489-AA38-5802723502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AA00-9AD3-4B98-BC61-AC87D25C578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8BD1C-E62D-4489-AA38-5802723502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AA00-9AD3-4B98-BC61-AC87D25C578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8BD1C-E62D-4489-AA38-5802723502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303AA00-9AD3-4B98-BC61-AC87D25C578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D38BD1C-E62D-4489-AA38-580272350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492896"/>
            <a:ext cx="7543800" cy="2152650"/>
          </a:xfrm>
        </p:spPr>
        <p:txBody>
          <a:bodyPr/>
          <a:lstStyle/>
          <a:p>
            <a:r>
              <a:rPr lang="ru-RU" sz="4800" dirty="0" err="1" smtClean="0"/>
              <a:t>Здоровьесберегающие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    технологии на    </a:t>
            </a:r>
            <a:br>
              <a:rPr lang="ru-RU" sz="4800" dirty="0" smtClean="0"/>
            </a:br>
            <a:r>
              <a:rPr lang="ru-RU" sz="4800" dirty="0" smtClean="0"/>
              <a:t>     </a:t>
            </a:r>
            <a:r>
              <a:rPr lang="ru-RU" sz="4800" dirty="0" smtClean="0"/>
              <a:t>      </a:t>
            </a:r>
            <a:r>
              <a:rPr lang="ru-RU" sz="4800" dirty="0" smtClean="0"/>
              <a:t>уроках           </a:t>
            </a:r>
            <a:br>
              <a:rPr lang="ru-RU" sz="4800" dirty="0" smtClean="0"/>
            </a:br>
            <a:r>
              <a:rPr lang="ru-RU" sz="4800" dirty="0" smtClean="0"/>
              <a:t>физической культуры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157192"/>
            <a:ext cx="6172200" cy="685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004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39752" y="2132856"/>
            <a:ext cx="4752528" cy="3657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543800" cy="914400"/>
          </a:xfrm>
        </p:spPr>
        <p:txBody>
          <a:bodyPr/>
          <a:lstStyle/>
          <a:p>
            <a:r>
              <a:rPr lang="ru-RU" dirty="0"/>
              <a:t>  </a:t>
            </a:r>
            <a:r>
              <a:rPr lang="ru-RU" sz="2000" dirty="0"/>
              <a:t>      Гимнастика пальчиковая – с младшего возраста индивидуально либо с подгруппой ежедневно. </a:t>
            </a:r>
            <a:r>
              <a:rPr lang="ru-RU" sz="1800" dirty="0"/>
              <a:t>Рекомендуется</a:t>
            </a:r>
            <a:r>
              <a:rPr lang="ru-RU" sz="2000" dirty="0"/>
              <a:t> всем детям, особенно с речевыми проблемами. Проводится в любой удобный отрезок времени (в любое удобное время).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052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2060848"/>
            <a:ext cx="6096000" cy="3657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7543800" cy="914400"/>
          </a:xfrm>
        </p:spPr>
        <p:txBody>
          <a:bodyPr/>
          <a:lstStyle/>
          <a:p>
            <a:r>
              <a:rPr lang="ru-RU" sz="1800" dirty="0"/>
              <a:t>Гимнастика ортопедическая – в различных формах физкультурно-оздоровительной работы. Рекомендуется детям с плоскостопием и в качестве профилактики болезней опорного свода стопы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620000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7951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916832"/>
            <a:ext cx="6096000" cy="3657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543800" cy="914400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dirty="0" err="1" smtClean="0"/>
              <a:t>стретчинг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75" y="1700808"/>
            <a:ext cx="73342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9659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2060848"/>
            <a:ext cx="6096000" cy="3657599"/>
          </a:xfrm>
        </p:spPr>
        <p:txBody>
          <a:bodyPr>
            <a:normAutofit/>
          </a:bodyPr>
          <a:lstStyle/>
          <a:p>
            <a:pPr marL="475488" indent="-457200">
              <a:buFont typeface="+mj-lt"/>
              <a:buAutoNum type="arabicPeriod"/>
            </a:pPr>
            <a:r>
              <a:rPr lang="ru-RU" dirty="0" err="1">
                <a:effectLst/>
              </a:rPr>
              <a:t>валеологическое</a:t>
            </a:r>
            <a:r>
              <a:rPr lang="ru-RU" dirty="0">
                <a:effectLst/>
              </a:rPr>
              <a:t> просвещение учащихся и их родителей</a:t>
            </a:r>
            <a:r>
              <a:rPr lang="ru-RU" dirty="0" smtClean="0">
                <a:effectLst/>
              </a:rPr>
              <a:t>;</a:t>
            </a:r>
            <a:endParaRPr lang="ru-RU" dirty="0" smtClean="0"/>
          </a:p>
          <a:p>
            <a:pPr marL="475488" indent="-457200">
              <a:buFont typeface="+mj-lt"/>
              <a:buAutoNum type="arabicPeriod"/>
            </a:pPr>
            <a:r>
              <a:rPr lang="ru-RU" dirty="0">
                <a:effectLst/>
              </a:rPr>
              <a:t>проведение нетрадиционных уроков</a:t>
            </a:r>
            <a:r>
              <a:rPr lang="ru-RU" dirty="0" smtClean="0">
                <a:effectLst/>
              </a:rPr>
              <a:t>;</a:t>
            </a:r>
            <a:endParaRPr lang="ru-RU" dirty="0" smtClean="0"/>
          </a:p>
          <a:p>
            <a:pPr marL="475488" indent="-457200">
              <a:buFont typeface="+mj-lt"/>
              <a:buAutoNum type="arabicPeriod"/>
            </a:pPr>
            <a:r>
              <a:rPr lang="ru-RU" dirty="0">
                <a:effectLst/>
              </a:rPr>
              <a:t>применение современных средств физического воспитания</a:t>
            </a:r>
            <a:r>
              <a:rPr lang="ru-RU" dirty="0" smtClean="0">
                <a:effectLst/>
              </a:rPr>
              <a:t>;</a:t>
            </a:r>
            <a:endParaRPr lang="ru-RU" dirty="0" smtClean="0"/>
          </a:p>
          <a:p>
            <a:pPr marL="475488" indent="-457200">
              <a:buFont typeface="+mj-lt"/>
              <a:buAutoNum type="arabicPeriod"/>
            </a:pPr>
            <a:r>
              <a:rPr lang="ru-RU" dirty="0">
                <a:effectLst/>
              </a:rPr>
              <a:t>комбинирование методов физического воспитания.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914400"/>
          </a:xfrm>
        </p:spPr>
        <p:txBody>
          <a:bodyPr/>
          <a:lstStyle/>
          <a:p>
            <a:r>
              <a:rPr lang="ru-RU" sz="2400" dirty="0">
                <a:effectLst/>
              </a:rPr>
              <a:t>Приемы мотивации к урокам физической культуры и внеклассным </a:t>
            </a:r>
            <a:r>
              <a:rPr lang="ru-RU" sz="2400" dirty="0" smtClean="0">
                <a:effectLst/>
              </a:rPr>
              <a:t> формам </a:t>
            </a:r>
            <a:r>
              <a:rPr lang="ru-RU" sz="2400" dirty="0">
                <a:effectLst/>
              </a:rPr>
              <a:t>работы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3076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76782" y="4077072"/>
            <a:ext cx="1539034" cy="12813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7543800" cy="914400"/>
          </a:xfrm>
        </p:spPr>
        <p:txBody>
          <a:bodyPr/>
          <a:lstStyle/>
          <a:p>
            <a:r>
              <a:rPr lang="ru-RU" sz="3600" dirty="0" smtClean="0">
                <a:effectLst/>
              </a:rPr>
              <a:t>      Нетрадиционные </a:t>
            </a:r>
            <a:r>
              <a:rPr lang="ru-RU" sz="3600" dirty="0">
                <a:effectLst/>
              </a:rPr>
              <a:t>сре</a:t>
            </a:r>
            <a:r>
              <a:rPr lang="ru-RU" sz="3600" dirty="0" smtClean="0">
                <a:effectLst/>
              </a:rPr>
              <a:t>дства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624064" cy="359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816424" cy="359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8194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132856"/>
            <a:ext cx="6096000" cy="3657599"/>
          </a:xfrm>
        </p:spPr>
        <p:txBody>
          <a:bodyPr>
            <a:normAutofit lnSpcReduction="10000"/>
          </a:bodyPr>
          <a:lstStyle/>
          <a:p>
            <a:pPr marL="475488" indent="-457200">
              <a:buAutoNum type="arabicPeriod"/>
            </a:pPr>
            <a:r>
              <a:rPr lang="ru-RU" dirty="0" smtClean="0">
                <a:effectLst/>
              </a:rPr>
              <a:t>Выявить </a:t>
            </a:r>
            <a:r>
              <a:rPr lang="ru-RU" dirty="0">
                <a:effectLst/>
              </a:rPr>
              <a:t>состояние физической подготовленности и здоровья </a:t>
            </a:r>
            <a:r>
              <a:rPr lang="ru-RU" dirty="0" smtClean="0">
                <a:effectLst/>
              </a:rPr>
              <a:t>школьников</a:t>
            </a:r>
          </a:p>
          <a:p>
            <a:pPr marL="475488" indent="-457200">
              <a:buAutoNum type="arabicPeriod"/>
            </a:pPr>
            <a:r>
              <a:rPr lang="ru-RU" dirty="0" smtClean="0">
                <a:effectLst/>
              </a:rPr>
              <a:t>2</a:t>
            </a:r>
            <a:r>
              <a:rPr lang="ru-RU" dirty="0">
                <a:effectLst/>
              </a:rPr>
              <a:t>. Разработать рекомендации для индивидуальной работы по совершенствованию физической подготовленности учащихся</a:t>
            </a:r>
            <a:r>
              <a:rPr lang="ru-RU" dirty="0" smtClean="0">
                <a:effectLst/>
              </a:rPr>
              <a:t>.</a:t>
            </a:r>
          </a:p>
          <a:p>
            <a:pPr marL="475488" indent="-457200">
              <a:buAutoNum type="arabicPeriod"/>
            </a:pPr>
            <a:r>
              <a:rPr lang="ru-RU" dirty="0" smtClean="0">
                <a:effectLst/>
              </a:rPr>
              <a:t>3</a:t>
            </a:r>
            <a:r>
              <a:rPr lang="ru-RU" dirty="0">
                <a:effectLst/>
              </a:rPr>
              <a:t>. Проанализировать результативность работы по физическому воспитанию, сохранению здоровья учащихся в школе.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7543800" cy="914400"/>
          </a:xfrm>
        </p:spPr>
        <p:txBody>
          <a:bodyPr/>
          <a:lstStyle/>
          <a:p>
            <a:r>
              <a:rPr lang="ru-RU" dirty="0" smtClean="0"/>
              <a:t>Задачи мониторинга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4184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1640" y="2204864"/>
            <a:ext cx="6096000" cy="365759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Тестирование в начале года </a:t>
            </a:r>
            <a:endParaRPr lang="ru-RU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Составление </a:t>
            </a:r>
            <a:r>
              <a:rPr lang="ru-RU" dirty="0">
                <a:effectLst/>
              </a:rPr>
              <a:t>списков по уровням физического развития </a:t>
            </a:r>
            <a:endParaRPr lang="ru-RU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Ежемесячное </a:t>
            </a:r>
            <a:r>
              <a:rPr lang="ru-RU" dirty="0">
                <a:effectLst/>
              </a:rPr>
              <a:t>тестирование </a:t>
            </a:r>
            <a:endParaRPr lang="ru-RU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Разработка </a:t>
            </a:r>
            <a:r>
              <a:rPr lang="ru-RU" dirty="0">
                <a:effectLst/>
              </a:rPr>
              <a:t>рекомендаций по развитию «отстающих» качеств </a:t>
            </a:r>
            <a:endParaRPr lang="ru-RU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Итоговое тестирование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Анализ результатов </a:t>
            </a:r>
            <a:endParaRPr lang="ru-RU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Отслеживание </a:t>
            </a:r>
            <a:r>
              <a:rPr lang="ru-RU" dirty="0">
                <a:effectLst/>
              </a:rPr>
              <a:t>изменения показателей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908720"/>
            <a:ext cx="7543800" cy="914400"/>
          </a:xfrm>
        </p:spPr>
        <p:txBody>
          <a:bodyPr/>
          <a:lstStyle/>
          <a:p>
            <a:r>
              <a:rPr lang="ru-RU" sz="3200" dirty="0">
                <a:effectLst/>
              </a:rPr>
              <a:t>Мониторинг состояния </a:t>
            </a:r>
            <a:r>
              <a:rPr lang="ru-RU" sz="3200" dirty="0" smtClean="0">
                <a:effectLst/>
              </a:rPr>
              <a:t>физической               подготовленности учащихся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470638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2132856"/>
            <a:ext cx="6096000" cy="3657599"/>
          </a:xfrm>
        </p:spPr>
        <p:txBody>
          <a:bodyPr/>
          <a:lstStyle/>
          <a:p>
            <a:pPr marL="475488" indent="-457200">
              <a:buFont typeface="+mj-lt"/>
              <a:buAutoNum type="arabicPeriod"/>
            </a:pPr>
            <a:r>
              <a:rPr lang="ru-RU" dirty="0">
                <a:effectLst/>
              </a:rPr>
              <a:t>Повышение успеваемости по предмету. </a:t>
            </a:r>
            <a:endParaRPr lang="ru-RU" dirty="0" smtClean="0">
              <a:effectLst/>
            </a:endParaRPr>
          </a:p>
          <a:p>
            <a:pPr marL="475488" indent="-457200">
              <a:buFont typeface="+mj-lt"/>
              <a:buAutoNum type="arabicPeriod"/>
            </a:pPr>
            <a:r>
              <a:rPr lang="ru-RU" dirty="0" smtClean="0">
                <a:effectLst/>
              </a:rPr>
              <a:t>Рост </a:t>
            </a:r>
            <a:r>
              <a:rPr lang="ru-RU" dirty="0">
                <a:effectLst/>
              </a:rPr>
              <a:t>физической подготовленности. </a:t>
            </a:r>
            <a:endParaRPr lang="ru-RU" dirty="0" smtClean="0">
              <a:effectLst/>
            </a:endParaRPr>
          </a:p>
          <a:p>
            <a:pPr marL="475488" indent="-457200">
              <a:buFont typeface="+mj-lt"/>
              <a:buAutoNum type="arabicPeriod"/>
            </a:pPr>
            <a:r>
              <a:rPr lang="ru-RU" dirty="0" smtClean="0">
                <a:effectLst/>
              </a:rPr>
              <a:t>Мотивация </a:t>
            </a:r>
            <a:r>
              <a:rPr lang="ru-RU" dirty="0">
                <a:effectLst/>
              </a:rPr>
              <a:t>к соблюдению здорового образа жизни</a:t>
            </a:r>
            <a:r>
              <a:rPr lang="ru-RU" dirty="0" smtClean="0">
                <a:effectLst/>
              </a:rPr>
              <a:t>.</a:t>
            </a:r>
          </a:p>
          <a:p>
            <a:pPr marL="475488" indent="-457200">
              <a:buFont typeface="+mj-lt"/>
              <a:buAutoNum type="arabicPeriod"/>
            </a:pP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Повышение динамики состояния здоровья учащихся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43800" cy="914400"/>
          </a:xfrm>
        </p:spPr>
        <p:txBody>
          <a:bodyPr/>
          <a:lstStyle/>
          <a:p>
            <a:r>
              <a:rPr lang="ru-RU" dirty="0" smtClean="0"/>
              <a:t>      результативность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1136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1700808"/>
            <a:ext cx="6096000" cy="3657599"/>
          </a:xfrm>
        </p:spPr>
        <p:txBody>
          <a:bodyPr>
            <a:normAutofit fontScale="70000" lnSpcReduction="20000"/>
          </a:bodyPr>
          <a:lstStyle/>
          <a:p>
            <a:pPr marL="18288" indent="0">
              <a:buNone/>
            </a:pPr>
            <a:r>
              <a:rPr lang="ru-RU" sz="5800" dirty="0" err="1">
                <a:effectLst/>
              </a:rPr>
              <a:t>Здоровьесберегающие</a:t>
            </a:r>
            <a:r>
              <a:rPr lang="ru-RU" sz="5800" dirty="0">
                <a:effectLst/>
              </a:rPr>
              <a:t> технологии, должны, несомненно, использоваться в процессе оздоровления школьников.</a:t>
            </a:r>
            <a:r>
              <a:rPr lang="ru-RU" sz="5800" dirty="0"/>
              <a:t/>
            </a:r>
            <a:br>
              <a:rPr lang="ru-RU" sz="58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-315416"/>
            <a:ext cx="2016224" cy="14401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695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1988840"/>
            <a:ext cx="6096000" cy="3657599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effectLst/>
              </a:rPr>
              <a:t>«Здоровье – бесценное достояние не только каждого человека, но и всего общества» </a:t>
            </a:r>
            <a:r>
              <a:rPr lang="ru-RU" sz="3400" dirty="0" smtClean="0">
                <a:effectLst/>
              </a:rPr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/>
              <a:t/>
            </a:r>
            <a:br>
              <a:rPr lang="ru-RU" sz="3400" dirty="0"/>
            </a:br>
            <a:r>
              <a:rPr lang="ru-RU" sz="3400" dirty="0">
                <a:effectLst/>
              </a:rPr>
              <a:t>«здоровье – основная ценность человека, именно в школьном возрасте закладываются основы </a:t>
            </a:r>
            <a:r>
              <a:rPr lang="ru-RU" sz="3400" dirty="0" err="1">
                <a:effectLst/>
              </a:rPr>
              <a:t>здоровьесберегающего</a:t>
            </a:r>
            <a:r>
              <a:rPr lang="ru-RU" sz="3400" dirty="0">
                <a:effectLst/>
              </a:rPr>
              <a:t> мышления и поведения личности, но школьная среда чаще всего не создает условий для укрепления здоровья».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ru-RU" sz="3400" dirty="0"/>
              <a:t/>
            </a:r>
            <a:br>
              <a:rPr lang="ru-RU" sz="3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43800" cy="914400"/>
          </a:xfrm>
        </p:spPr>
        <p:txBody>
          <a:bodyPr/>
          <a:lstStyle/>
          <a:p>
            <a:r>
              <a:rPr lang="ru-RU" dirty="0" smtClean="0"/>
              <a:t>              здоровье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318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2348880"/>
            <a:ext cx="6096000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>
                <a:effectLst/>
              </a:rPr>
              <a:t>Под </a:t>
            </a:r>
            <a:r>
              <a:rPr lang="ru-RU" dirty="0" err="1">
                <a:effectLst/>
              </a:rPr>
              <a:t>здоровьесберегающей</a:t>
            </a:r>
            <a:r>
              <a:rPr lang="ru-RU" dirty="0">
                <a:effectLst/>
              </a:rPr>
              <a:t> образовательной технологией понимает систему, создающую максимально возможные условия для сохранения, укрепления и развития духовного, эмоционального, интеллектуального, личностного и физического здоровья всех субъектов образования (учащихся, педагогов и др.).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543800" cy="914400"/>
          </a:xfrm>
        </p:spPr>
        <p:txBody>
          <a:bodyPr/>
          <a:lstStyle/>
          <a:p>
            <a:r>
              <a:rPr lang="ru-RU" sz="2400" dirty="0">
                <a:effectLst/>
              </a:rPr>
              <a:t>“</a:t>
            </a:r>
            <a:r>
              <a:rPr lang="ru-RU" sz="2400" dirty="0" err="1">
                <a:effectLst/>
              </a:rPr>
              <a:t>здоровьесберегающая</a:t>
            </a:r>
            <a:r>
              <a:rPr lang="ru-RU" sz="2400" dirty="0">
                <a:effectLst/>
              </a:rPr>
              <a:t> </a:t>
            </a:r>
            <a:r>
              <a:rPr lang="ru-RU" sz="2400" dirty="0" smtClean="0">
                <a:effectLst/>
              </a:rPr>
              <a:t>образовательная 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                                    технология</a:t>
            </a:r>
            <a:r>
              <a:rPr lang="ru-RU" sz="1400" dirty="0">
                <a:effectLst/>
              </a:rPr>
              <a:t>”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36702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1640" y="2348880"/>
            <a:ext cx="6096000" cy="3657599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Медико-гигиенические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Физкультурно-оздоровительные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</a:rPr>
              <a:t>технологии обеспечения социально-психологического благополучия </a:t>
            </a:r>
            <a:r>
              <a:rPr lang="ru-RU" sz="2800" dirty="0" smtClean="0">
                <a:effectLst/>
              </a:rPr>
              <a:t>ребенка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Экологические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>
                <a:effectLst/>
              </a:rPr>
              <a:t>здоровьесберегающие</a:t>
            </a:r>
            <a:r>
              <a:rPr lang="ru-RU" sz="2800" dirty="0">
                <a:effectLst/>
              </a:rPr>
              <a:t> образовательные технологии в школе.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7543800" cy="914400"/>
          </a:xfrm>
        </p:spPr>
        <p:txBody>
          <a:bodyPr/>
          <a:lstStyle/>
          <a:p>
            <a:r>
              <a:rPr lang="ru-RU" sz="3200" dirty="0" smtClean="0"/>
              <a:t>      Группы </a:t>
            </a:r>
            <a:r>
              <a:rPr lang="ru-RU" sz="3200" dirty="0" err="1" smtClean="0"/>
              <a:t>здоровьесберегающих</a:t>
            </a:r>
            <a:r>
              <a:rPr lang="ru-RU" sz="3200" dirty="0" smtClean="0"/>
              <a:t>        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         технологий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55743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2780928"/>
            <a:ext cx="6096000" cy="3657599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развитие физических качеств, двигательной </a:t>
            </a:r>
            <a:r>
              <a:rPr lang="ru-RU" dirty="0" smtClean="0">
                <a:effectLst/>
              </a:rPr>
              <a:t>активности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становление физической культуры </a:t>
            </a:r>
            <a:r>
              <a:rPr lang="ru-RU" dirty="0" smtClean="0">
                <a:effectLst/>
              </a:rPr>
              <a:t>школьников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урок физической культуры,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физкультминутки, </a:t>
            </a:r>
            <a:r>
              <a:rPr lang="ru-RU" dirty="0" err="1">
                <a:effectLst/>
              </a:rPr>
              <a:t>физкультпаузы</a:t>
            </a:r>
            <a:r>
              <a:rPr lang="ru-RU" dirty="0">
                <a:effectLst/>
              </a:rPr>
              <a:t>, динамические (подвижные) </a:t>
            </a:r>
            <a:r>
              <a:rPr lang="ru-RU" dirty="0" smtClean="0">
                <a:effectLst/>
              </a:rPr>
              <a:t>перемены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воспитание привычки к повседневной физической активности и заботе о здоровье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18288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980728"/>
            <a:ext cx="7543800" cy="914400"/>
          </a:xfrm>
        </p:spPr>
        <p:txBody>
          <a:bodyPr/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 smtClean="0">
                <a:effectLst/>
              </a:rPr>
              <a:t>физкультурно-оздоровительная </a:t>
            </a:r>
            <a:r>
              <a:rPr lang="ru-RU" sz="2400" dirty="0">
                <a:effectLst/>
              </a:rPr>
              <a:t>технология</a:t>
            </a:r>
            <a:r>
              <a:rPr lang="ru-RU" sz="2000" dirty="0">
                <a:effectLst/>
              </a:rPr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73643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2276872"/>
            <a:ext cx="6096000" cy="3657599"/>
          </a:xfrm>
        </p:spPr>
        <p:txBody>
          <a:bodyPr>
            <a:normAutofit fontScale="77500" lnSpcReduction="20000"/>
          </a:bodyPr>
          <a:lstStyle/>
          <a:p>
            <a:pPr marL="475488" indent="-457200">
              <a:buFont typeface="+mj-lt"/>
              <a:buAutoNum type="arabicPeriod"/>
            </a:pPr>
            <a:r>
              <a:rPr lang="ru-RU" dirty="0" smtClean="0">
                <a:effectLst/>
              </a:rPr>
              <a:t>урок </a:t>
            </a:r>
            <a:r>
              <a:rPr lang="ru-RU" dirty="0">
                <a:effectLst/>
              </a:rPr>
              <a:t>является основной формой педагогического процесса, необходима профессиональная компетентность учителя в вопросах </a:t>
            </a:r>
            <a:r>
              <a:rPr lang="ru-RU" dirty="0" err="1">
                <a:effectLst/>
              </a:rPr>
              <a:t>здоровьесберегающих</a:t>
            </a:r>
            <a:r>
              <a:rPr lang="ru-RU" dirty="0">
                <a:effectLst/>
              </a:rPr>
              <a:t> образовательных технологий; </a:t>
            </a:r>
            <a:endParaRPr lang="ru-RU" dirty="0" smtClean="0">
              <a:effectLst/>
            </a:endParaRPr>
          </a:p>
          <a:p>
            <a:pPr marL="475488" indent="-457200">
              <a:buFont typeface="+mj-lt"/>
              <a:buAutoNum type="arabicPeriod"/>
            </a:pPr>
            <a:r>
              <a:rPr lang="ru-RU" dirty="0" smtClean="0">
                <a:effectLst/>
              </a:rPr>
              <a:t>-использование </a:t>
            </a:r>
            <a:r>
              <a:rPr lang="ru-RU" dirty="0">
                <a:effectLst/>
              </a:rPr>
              <a:t>упражнений и игр различной интенсивности и направленности; </a:t>
            </a:r>
            <a:endParaRPr lang="ru-RU" dirty="0" smtClean="0">
              <a:effectLst/>
            </a:endParaRPr>
          </a:p>
          <a:p>
            <a:pPr marL="475488" indent="-457200">
              <a:buFont typeface="+mj-lt"/>
              <a:buAutoNum type="arabicPeriod"/>
            </a:pPr>
            <a:r>
              <a:rPr lang="ru-RU" dirty="0" smtClean="0">
                <a:effectLst/>
              </a:rPr>
              <a:t>-</a:t>
            </a:r>
            <a:r>
              <a:rPr lang="ru-RU" dirty="0">
                <a:effectLst/>
              </a:rPr>
              <a:t>развитие основных движений — одно из главных условий всестороннего физического развития растущего человека; </a:t>
            </a:r>
            <a:endParaRPr lang="ru-RU" dirty="0" smtClean="0">
              <a:effectLst/>
            </a:endParaRPr>
          </a:p>
          <a:p>
            <a:pPr marL="475488" indent="-457200">
              <a:buFont typeface="+mj-lt"/>
              <a:buAutoNum type="arabicPeriod"/>
            </a:pPr>
            <a:r>
              <a:rPr lang="ru-RU" dirty="0" smtClean="0">
                <a:effectLst/>
              </a:rPr>
              <a:t>-</a:t>
            </a:r>
            <a:r>
              <a:rPr lang="ru-RU" dirty="0">
                <a:effectLst/>
              </a:rPr>
              <a:t>элементы физической культуры помимо самого урока физкультуры могут быть использованы на других уроках и переменах: физкультминутки, </a:t>
            </a:r>
            <a:r>
              <a:rPr lang="ru-RU" dirty="0" err="1">
                <a:effectLst/>
              </a:rPr>
              <a:t>физкультпаузы</a:t>
            </a:r>
            <a:r>
              <a:rPr lang="ru-RU" dirty="0">
                <a:effectLst/>
              </a:rPr>
              <a:t>, динамические (подвижные) перемены.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543800" cy="914400"/>
          </a:xfrm>
        </p:spPr>
        <p:txBody>
          <a:bodyPr/>
          <a:lstStyle/>
          <a:p>
            <a:r>
              <a:rPr lang="ru-RU" dirty="0" smtClean="0"/>
              <a:t>Практика применения </a:t>
            </a:r>
            <a:br>
              <a:rPr lang="ru-RU" dirty="0" smtClean="0"/>
            </a:br>
            <a:r>
              <a:rPr lang="ru-RU" dirty="0" smtClean="0"/>
              <a:t>              на уроках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477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2132856"/>
            <a:ext cx="6096000" cy="3657599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физкультурные </a:t>
            </a:r>
            <a:r>
              <a:rPr lang="ru-RU" dirty="0" smtClean="0"/>
              <a:t>занятия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самостоятельная </a:t>
            </a:r>
            <a:r>
              <a:rPr lang="ru-RU" dirty="0"/>
              <a:t>деятельность </a:t>
            </a:r>
            <a:r>
              <a:rPr lang="ru-RU" dirty="0" smtClean="0"/>
              <a:t>детей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подвижные игры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утренняя гимнастика (традиционная, дыхательная, </a:t>
            </a:r>
            <a:r>
              <a:rPr lang="ru-RU" dirty="0" smtClean="0"/>
              <a:t>звуковая)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двигательно-оздоровительные </a:t>
            </a:r>
            <a:r>
              <a:rPr lang="ru-RU" dirty="0" smtClean="0"/>
              <a:t>физкультминутки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физические </a:t>
            </a:r>
            <a:r>
              <a:rPr lang="ru-RU" dirty="0"/>
              <a:t>упражнения после дневного сна </a:t>
            </a:r>
            <a:r>
              <a:rPr lang="ru-RU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физические </a:t>
            </a:r>
            <a:r>
              <a:rPr lang="ru-RU" dirty="0"/>
              <a:t>упражнения в сочетании с закаливающими </a:t>
            </a:r>
            <a:r>
              <a:rPr lang="ru-RU" dirty="0" smtClean="0"/>
              <a:t>процедурами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физкультурные </a:t>
            </a:r>
            <a:r>
              <a:rPr lang="ru-RU" dirty="0"/>
              <a:t>прогулки (в парк, на стадион) 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физкультурные досуги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спортивные </a:t>
            </a:r>
            <a:r>
              <a:rPr lang="ru-RU" dirty="0"/>
              <a:t>праздники 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оздоровительные </a:t>
            </a:r>
            <a:r>
              <a:rPr lang="ru-RU" dirty="0"/>
              <a:t>процедуры в водной среде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43800" cy="914400"/>
          </a:xfrm>
        </p:spPr>
        <p:txBody>
          <a:bodyPr/>
          <a:lstStyle/>
          <a:p>
            <a:r>
              <a:rPr lang="ru-RU" sz="2800" dirty="0"/>
              <a:t>Формы организации </a:t>
            </a:r>
            <a:r>
              <a:rPr lang="ru-RU" sz="2800" dirty="0" err="1"/>
              <a:t>здоровьесберегающей</a:t>
            </a:r>
            <a:r>
              <a:rPr lang="ru-RU" sz="2800" dirty="0"/>
              <a:t> работы: </a:t>
            </a:r>
          </a:p>
        </p:txBody>
      </p:sp>
    </p:spTree>
    <p:extLst>
      <p:ext uri="{BB962C8B-B14F-4D97-AF65-F5344CB8AC3E}">
        <p14:creationId xmlns:p14="http://schemas.microsoft.com/office/powerpoint/2010/main" xmlns="" val="157372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2060848"/>
            <a:ext cx="6096000" cy="365759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/>
              <a:t>   </a:t>
            </a:r>
            <a:r>
              <a:rPr lang="ru-RU" sz="1600" dirty="0" err="1" smtClean="0"/>
              <a:t>Стретчинг</a:t>
            </a:r>
            <a:r>
              <a:rPr lang="ru-RU" sz="1600" dirty="0" smtClean="0"/>
              <a:t> </a:t>
            </a:r>
            <a:r>
              <a:rPr lang="ru-RU" sz="1600" dirty="0"/>
              <a:t>– не раньше чем через 30 мин. после приема пищи, 2 раза в неделю по 30 мин. со среднего возраста в физкультурном или музыкальном залах, либо в групповой комнате, в хорошо проветренном помещении специальные упражнения под музыку. Рекомендуется детям с вялой осанкой и плоскостопием. </a:t>
            </a:r>
            <a:endParaRPr lang="ru-RU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/>
              <a:t>Динамические </a:t>
            </a:r>
            <a:r>
              <a:rPr lang="ru-RU" sz="1600" dirty="0"/>
              <a:t>паузы – во время занятий, 2-5 мин., по мере утомляемости детей. Рекомендуется для всех детей в качестве профилактики утомления. Могут включать в себя элементы гимнастики для глаз, дыхательной гимнастики и других в зависимости от вида занятия. </a:t>
            </a:r>
            <a:endParaRPr lang="ru-RU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/>
              <a:t>Подвижные </a:t>
            </a:r>
            <a:r>
              <a:rPr lang="ru-RU" sz="1600" dirty="0"/>
              <a:t>и спортивные игры – как часть физкультурного занятия, на прогулке, в групповой комнате - малой, средней и высокой степени подвижности Ежедневно для всех возрастных групп. Игры подбираются в соответствии с возрастом ребенка, местом и временем ее проведения. В детском саду мы используем лишь элементы спортивных игр.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43800" cy="914400"/>
          </a:xfrm>
        </p:spPr>
        <p:txBody>
          <a:bodyPr/>
          <a:lstStyle/>
          <a:p>
            <a:r>
              <a:rPr lang="ru-RU" sz="2800" dirty="0"/>
              <a:t>технологии сохранения и стимулирования здоровья:</a:t>
            </a:r>
          </a:p>
        </p:txBody>
      </p:sp>
    </p:spTree>
    <p:extLst>
      <p:ext uri="{BB962C8B-B14F-4D97-AF65-F5344CB8AC3E}">
        <p14:creationId xmlns:p14="http://schemas.microsoft.com/office/powerpoint/2010/main" xmlns="" val="2957367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33600" y="2130946"/>
            <a:ext cx="6096000" cy="22124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0100" y="595536"/>
            <a:ext cx="7543800" cy="914400"/>
          </a:xfrm>
        </p:spPr>
        <p:txBody>
          <a:bodyPr/>
          <a:lstStyle/>
          <a:p>
            <a:r>
              <a:rPr lang="ru-RU" dirty="0" smtClean="0"/>
              <a:t>          гимнастика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500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1465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120</TotalTime>
  <Words>568</Words>
  <Application>Microsoft Office PowerPoint</Application>
  <PresentationFormat>Экран (4:3)</PresentationFormat>
  <Paragraphs>70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Базовая</vt:lpstr>
      <vt:lpstr>Здоровьесберегающие         технологии на                уроках            физической культуры</vt:lpstr>
      <vt:lpstr>              здоровье</vt:lpstr>
      <vt:lpstr>“здоровьесберегающая образовательная                                      технология”   </vt:lpstr>
      <vt:lpstr>      Группы здоровьесберегающих                             технологий</vt:lpstr>
      <vt:lpstr> физкультурно-оздоровительная технология </vt:lpstr>
      <vt:lpstr>Практика применения                на уроках</vt:lpstr>
      <vt:lpstr>Формы организации здоровьесберегающей работы: </vt:lpstr>
      <vt:lpstr>технологии сохранения и стимулирования здоровья:</vt:lpstr>
      <vt:lpstr>          гимнастика</vt:lpstr>
      <vt:lpstr>        Гимнастика пальчиковая – с младшего возраста индивидуально либо с подгруппой ежедневно. Рекомендуется всем детям, особенно с речевыми проблемами. Проводится в любой удобный отрезок времени (в любое удобное время). </vt:lpstr>
      <vt:lpstr>Гимнастика ортопедическая – в различных формах физкультурно-оздоровительной работы. Рекомендуется детям с плоскостопием и в качестве профилактики болезней опорного свода стопы </vt:lpstr>
      <vt:lpstr>             стретчинг</vt:lpstr>
      <vt:lpstr>Приемы мотивации к урокам физической культуры и внеклассным  формам работы </vt:lpstr>
      <vt:lpstr>      Нетрадиционные средства </vt:lpstr>
      <vt:lpstr>Задачи мониторинга</vt:lpstr>
      <vt:lpstr>Мониторинг состояния физической               подготовленности учащихся </vt:lpstr>
      <vt:lpstr>      результативность</vt:lpstr>
      <vt:lpstr>Слайд 18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        технологии на                   уроках            физической культуры</dc:title>
  <dc:creator>user</dc:creator>
  <cp:lastModifiedBy>RePack by SPecialiST</cp:lastModifiedBy>
  <cp:revision>10</cp:revision>
  <dcterms:created xsi:type="dcterms:W3CDTF">2015-12-06T18:04:58Z</dcterms:created>
  <dcterms:modified xsi:type="dcterms:W3CDTF">2016-02-25T07:41:30Z</dcterms:modified>
</cp:coreProperties>
</file>