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80" r:id="rId4"/>
    <p:sldId id="259" r:id="rId5"/>
    <p:sldId id="260" r:id="rId6"/>
    <p:sldId id="262" r:id="rId7"/>
    <p:sldId id="264" r:id="rId8"/>
    <p:sldId id="265" r:id="rId9"/>
    <p:sldId id="268" r:id="rId10"/>
    <p:sldId id="269" r:id="rId11"/>
    <p:sldId id="270" r:id="rId12"/>
    <p:sldId id="272" r:id="rId13"/>
    <p:sldId id="273" r:id="rId14"/>
    <p:sldId id="266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D65ABC-92DC-4EC1-A1D4-972C92C8C54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C43043-3C40-4409-A09D-E062120E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56245-F67A-4197-9975-17AF88E72D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C02A5-7EC4-42B5-A56A-BF4B79EBCC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537F-6448-47FB-AB6E-E2311C8AE9B2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0BD4EF-AC42-49B7-A723-8763F021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3E0D-4959-4C86-AB34-58FC81D466E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94F8-E90E-47F6-B8E7-206363DE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3B51-89D6-4247-8725-A3A833A8A01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56D6-9576-4B0F-BD05-FE25D388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9719-DC2D-40D8-97BE-A8CF71CCE6BA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DE6E-D20E-4A2F-8836-62E014223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Скругленный прямоугольник 9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Perpetua" pitchFamily="18" charset="0"/>
              </a:endParaRPr>
            </a:p>
          </p:txBody>
        </p:sp>
      </p:grpSp>
      <p:sp>
        <p:nvSpPr>
          <p:cNvPr id="8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136A-68E8-4AB4-9DAA-2528422D9CC2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206E-3EEE-48B2-9D4A-6A1DC4413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39EF-100E-4BD7-99E5-536688CCB5C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F4FF-A0E2-4B6F-8FB9-C6318EBD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D788-1BB6-47C4-AD67-A423E19329F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5CD4-55DA-438F-B6B3-83ACBA71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20C7-3549-4A3B-9593-5B2905907AB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18ED-A0E3-4CB1-883A-03590A56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7764-C4C8-4AE5-86E0-9898B452560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C297-C58E-40DB-95E6-B7C48D655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57F9-E56C-4067-9802-3836C21AF97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B58B-DC6E-41DC-9452-7340B0D49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B774-D196-4313-BD47-7481D14714F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E7D5-EE6E-491A-B24B-7765E0813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C663D2-5814-4141-A019-E981F9D1E39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97CFE46-74AE-45A4-8CBF-1E26811F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89;&#1077;%20&#1087;&#1088;&#1077;&#1079;&#1077;&#1085;&#1090;&#1072;&#1094;&#1080;&#1080;\01402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neshmarket.ru/content/document_r_9A1F8565-AC30-464E-AF01-BB24508C4759.html" TargetMode="External"/><Relationship Id="rId13" Type="http://schemas.openxmlformats.org/officeDocument/2006/relationships/hyperlink" Target="https://im3-tub-ru.yandex.net/i?id=c6239824d4f2cdb5a647cc31d3c20657&amp;n=33&amp;h=190&amp;w=338" TargetMode="External"/><Relationship Id="rId18" Type="http://schemas.openxmlformats.org/officeDocument/2006/relationships/hyperlink" Target="http://www.region-news.info/www/news/2013/10/8210250.4018421.jpg" TargetMode="External"/><Relationship Id="rId26" Type="http://schemas.openxmlformats.org/officeDocument/2006/relationships/hyperlink" Target="http://kobl.gp.gov.ua/i_upload/ZZZZZEVLYA15-09-17-1442476685.jpg" TargetMode="External"/><Relationship Id="rId3" Type="http://schemas.openxmlformats.org/officeDocument/2006/relationships/hyperlink" Target="http://istoknn.ru/problema-vyrubki-lesov" TargetMode="External"/><Relationship Id="rId21" Type="http://schemas.openxmlformats.org/officeDocument/2006/relationships/hyperlink" Target="https://59.img.avito.st/1280x960/773895659.jpg" TargetMode="External"/><Relationship Id="rId7" Type="http://schemas.openxmlformats.org/officeDocument/2006/relationships/hyperlink" Target="http://trktvs.info/tag/vyrubka/" TargetMode="External"/><Relationship Id="rId12" Type="http://schemas.openxmlformats.org/officeDocument/2006/relationships/hyperlink" Target="http://biofile.ru/geo/22944.html" TargetMode="External"/><Relationship Id="rId17" Type="http://schemas.openxmlformats.org/officeDocument/2006/relationships/hyperlink" Target="http://player.myshared.ru/580796/data/images/img35.jpg" TargetMode="External"/><Relationship Id="rId25" Type="http://schemas.openxmlformats.org/officeDocument/2006/relationships/hyperlink" Target="http://www.nn.ru/news/articles/dlya_nas_eto_tragediya_vblizi_gorkovskogo_morya_vyrubayut_les/26211283/?remove_session=ed662163084fb4962a54e03227aed692" TargetMode="External"/><Relationship Id="rId2" Type="http://schemas.openxmlformats.org/officeDocument/2006/relationships/hyperlink" Target="http://vajnoznat.ru/news/v-polshe-uvideli-voennuyu-ugrozu-v-vyrubke-lesov/" TargetMode="External"/><Relationship Id="rId16" Type="http://schemas.openxmlformats.org/officeDocument/2006/relationships/hyperlink" Target="http://ochakovo-doma.ru/wp-content/uploads/2014/8/beskontrolnaja-vyrubka-lesov-posledstvija_1.jpg" TargetMode="External"/><Relationship Id="rId20" Type="http://schemas.openxmlformats.org/officeDocument/2006/relationships/hyperlink" Target="http://molva33.ru/wp-content/uploads/2015/09/1316964886_virubka_lesa.jpeg" TargetMode="External"/><Relationship Id="rId29" Type="http://schemas.openxmlformats.org/officeDocument/2006/relationships/hyperlink" Target="https://im1-tub-ru.yandex.net/i?id=a6be9c38bc50c0281e588eafeb6cd015&amp;n=33&amp;h=190&amp;w=2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shkola/biologiya/library/2015/11/24/konspekty-po-biologii-dlya-podgotovki-k-ege" TargetMode="External"/><Relationship Id="rId11" Type="http://schemas.openxmlformats.org/officeDocument/2006/relationships/hyperlink" Target="http://yourfinland.ru/sites/default/files/w18.resized.jpg" TargetMode="External"/><Relationship Id="rId24" Type="http://schemas.openxmlformats.org/officeDocument/2006/relationships/hyperlink" Target="http://world.fedpress.ru/sites/fedpress/files/albalaev/news/8321_927.jpg?1438756912" TargetMode="External"/><Relationship Id="rId5" Type="http://schemas.openxmlformats.org/officeDocument/2006/relationships/hyperlink" Target="http://www.pa.ru/admin/all.php?yxqkw=/?u=4374" TargetMode="External"/><Relationship Id="rId15" Type="http://schemas.openxmlformats.org/officeDocument/2006/relationships/hyperlink" Target="http://i.huffpost.com/gen/1110826/images/o-KOALA-PHOTO-facebook.jpg" TargetMode="External"/><Relationship Id="rId23" Type="http://schemas.openxmlformats.org/officeDocument/2006/relationships/hyperlink" Target="http://www.nn.ru/news/articles/dlya_nas_eto_tragediya/" TargetMode="External"/><Relationship Id="rId28" Type="http://schemas.openxmlformats.org/officeDocument/2006/relationships/hyperlink" Target="http://selo-delo.ru/dendrologiya/15-lesoustrojstvo-vidy-polzovaniya-lesom-i-drevisinoj?start=12" TargetMode="External"/><Relationship Id="rId10" Type="http://schemas.openxmlformats.org/officeDocument/2006/relationships/hyperlink" Target="http://media-2.web.britannica.com/eb-media/41/59041-050-033D7871.jpg" TargetMode="External"/><Relationship Id="rId19" Type="http://schemas.openxmlformats.org/officeDocument/2006/relationships/hyperlink" Target="http://progorodnn.ru/news/view/94151" TargetMode="External"/><Relationship Id="rId31" Type="http://schemas.openxmlformats.org/officeDocument/2006/relationships/hyperlink" Target="https://im1-tub-ru.yandex.net/i?id=a1aff16c05926fe85b34421fde502e0d&amp;n=33&amp;h=190&amp;w=254" TargetMode="External"/><Relationship Id="rId4" Type="http://schemas.openxmlformats.org/officeDocument/2006/relationships/hyperlink" Target="https://yandex.ru/images/search?text=%D0%B7%D0%B0%D1%89%D0%B8%D1%82%D0%B0%20%D0%BE%D0%BA%D1%80%D1%83%D0%B6%D0%B0%D1%8E%D1%89%D0%B5%D0%B9%20%D1%81%D1%80%D0%B5%D0%B4%D1%8B&amp;img_url=http://liom10.ru/images/main/tvorenie.png&amp;pos=3&amp;rpt=simage&amp;stype=image&amp;lr=47&amp;noreask=1&amp;source=wiz" TargetMode="External"/><Relationship Id="rId9" Type="http://schemas.openxmlformats.org/officeDocument/2006/relationships/hyperlink" Target="http://finland.fi/wp-content/uploads/2015/05/2372-flikr-metsa-ruska-miguel-virkkunen-carvalho-6280955597_857c607233_o-640px-jpg.jpg" TargetMode="External"/><Relationship Id="rId14" Type="http://schemas.openxmlformats.org/officeDocument/2006/relationships/hyperlink" Target="http://www.georeport.ru/posledstviya-ot-vyrubki-lesov" TargetMode="External"/><Relationship Id="rId22" Type="http://schemas.openxmlformats.org/officeDocument/2006/relationships/hyperlink" Target="https://im3-tub-ru.yandex.net/i?id=ce8a33f2aa7a44bc1d295da06035a463&amp;n=33&amp;h=190&amp;w=248" TargetMode="External"/><Relationship Id="rId27" Type="http://schemas.openxmlformats.org/officeDocument/2006/relationships/hyperlink" Target="https://im0-tub-ru.yandex.net/i?id=89a5b33ca54bf9c058b9b39232fc9444&amp;n=33&amp;h=190&amp;w=276" TargetMode="External"/><Relationship Id="rId30" Type="http://schemas.openxmlformats.org/officeDocument/2006/relationships/hyperlink" Target="https://im0-tub-ru.yandex.net/i?id=9ecc5aea81015d61828e9c4df66b2ffa&amp;n=33&amp;h=190&amp;w=25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95288" y="1484313"/>
            <a:ext cx="82296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Исследование проблемы вырубки лесов в Нижегородской области </a:t>
            </a:r>
            <a:r>
              <a:rPr lang="ru-RU" smtClean="0"/>
              <a:t>.</a:t>
            </a:r>
          </a:p>
        </p:txBody>
      </p:sp>
      <p:pic>
        <p:nvPicPr>
          <p:cNvPr id="4" name="Picture 2" descr="http://misanec.ru/wp-content/uploads/2015/09/11873-6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170238"/>
            <a:ext cx="5949950" cy="3090862"/>
          </a:xfrm>
          <a:prstGeom prst="rect">
            <a:avLst/>
          </a:prstGeo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0" y="4214813"/>
            <a:ext cx="2857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Cambria" pitchFamily="18" charset="0"/>
              </a:rPr>
              <a:t>Выполнила учащаяся       8 «Г» класса</a:t>
            </a:r>
          </a:p>
          <a:p>
            <a:pPr algn="ctr"/>
            <a:r>
              <a:rPr lang="ru-RU" sz="1800">
                <a:latin typeface="Cambria" pitchFamily="18" charset="0"/>
              </a:rPr>
              <a:t>МБОУ «Школа №59» - </a:t>
            </a:r>
          </a:p>
          <a:p>
            <a:pPr algn="ctr"/>
            <a:r>
              <a:rPr lang="ru-RU" sz="1800">
                <a:latin typeface="Cambria" pitchFamily="18" charset="0"/>
              </a:rPr>
              <a:t>Пиняскина Екатерина.</a:t>
            </a:r>
          </a:p>
          <a:p>
            <a:pPr algn="ctr"/>
            <a:r>
              <a:rPr lang="ru-RU" sz="1800">
                <a:latin typeface="Cambria" pitchFamily="18" charset="0"/>
              </a:rPr>
              <a:t>Руководитель: Хлопочкина Е.В.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1143000"/>
            <a:ext cx="3086100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Около поселка Дубравный незаконно вырубают лес и добывают песок. Из леса ежедневно едут груженые </a:t>
            </a:r>
            <a:r>
              <a:rPr lang="ru-RU" dirty="0" err="1" smtClean="0"/>
              <a:t>КАМАЗы</a:t>
            </a:r>
            <a:r>
              <a:rPr lang="ru-RU" dirty="0" smtClean="0"/>
              <a:t>. Теперь, вместо густых сосен, там вырос огромный котлован.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Поселок Дубравный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25603" name="Picture 2" descr="http://www.mysky.frant.me/files/images/db/fc/85a4f2465a3e920cff3fb577e04599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143000"/>
            <a:ext cx="428625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428625"/>
            <a:ext cx="7772400" cy="4572000"/>
          </a:xfrm>
        </p:spPr>
        <p:txBody>
          <a:bodyPr/>
          <a:lstStyle/>
          <a:p>
            <a:pPr eaLnBrk="1" hangingPunct="1"/>
            <a:r>
              <a:rPr lang="ru-RU" smtClean="0"/>
              <a:t>Десятки машин буквально за ночь вырыли огромные котлованы.</a:t>
            </a:r>
          </a:p>
          <a:p>
            <a:pPr eaLnBrk="1" hangingPunct="1"/>
            <a:r>
              <a:rPr lang="ru-RU" smtClean="0"/>
              <a:t>Однако расхитители не только вывозили природные ресурсы, но и привозили обратно строительный мусор: железобетонные блоки, кирпичи.</a:t>
            </a:r>
          </a:p>
          <a:p>
            <a:pPr eaLnBrk="1" hangingPunct="1"/>
            <a:r>
              <a:rPr lang="ru-RU" smtClean="0"/>
              <a:t>Урон, нанесенный лесничеству, смотрители оценивают в 15 миллионов рублей.</a:t>
            </a:r>
          </a:p>
          <a:p>
            <a:pPr eaLnBrk="1" hangingPunct="1"/>
            <a:endParaRPr lang="ru-RU" smtClean="0"/>
          </a:p>
        </p:txBody>
      </p:sp>
      <p:pic>
        <p:nvPicPr>
          <p:cNvPr id="26626" name="Picture 2" descr="https://59.img.avito.st/1280x960/773895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840163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s.fishki.net/upload/users/337840/201405/27/b6aa9a10d3820c9c758c9c8090c642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929063"/>
            <a:ext cx="3429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43063"/>
            <a:ext cx="4071938" cy="47148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Поросший лесом берег «Горьковского моря» - такая же визитка Городецкого района, как и городецкая роспись, и старинные деревянные церкви. В середине августа жители обнаружили, что в лесу ведется активная вырубка взрослых деревьев: берез, сосен, елей.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28.08.2015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58204" cy="127478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                                          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Вблизи Горьковского Моря вырубают Лес</a:t>
            </a:r>
            <a:endParaRPr lang="ru-RU" sz="5400" dirty="0"/>
          </a:p>
        </p:txBody>
      </p:sp>
      <p:sp>
        <p:nvSpPr>
          <p:cNvPr id="27651" name="AutoShape 2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2" name="AutoShape 4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3" name="AutoShape 6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4" name="AutoShape 8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5" name="AutoShape 10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6" name="AutoShape 12" descr="http://www.%D1%87%D0%B8%D0%B1%D0%B8%D0%BB%D0%B5%D0%B2.%D1%80%D1%84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sp>
        <p:nvSpPr>
          <p:cNvPr id="27657" name="AutoShape 14" descr="http://www.&amp;chcy;&amp;icy;&amp;bcy;&amp;icy;&amp;lcy;&amp;iecy;&amp;vcy;.&amp;rcy;&amp;fcy;/images/RGB_083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mbria" pitchFamily="18" charset="0"/>
            </a:endParaRPr>
          </a:p>
        </p:txBody>
      </p:sp>
      <p:pic>
        <p:nvPicPr>
          <p:cNvPr id="27658" name="Picture 16" descr="http://world.fedpress.ru/sites/fedpress/files/albalaev/news/8321_927.jpg?14387569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85938"/>
            <a:ext cx="4714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"/>
            <a:ext cx="4857750" cy="5715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chemeClr val="accent1"/>
                </a:solidFill>
              </a:rPr>
              <a:t>Автозаводский парк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400" smtClean="0"/>
              <a:t>Разговоры о строительстве аквапарка в Автозаводском парке, являющемся памятником ландшафтной архитектуры регионального значения, ведутся с 2005 года. С этого самого времени было собрано около пяти тысяч подписей противников строительства, а у защитников парка и экологов скопилось несколько толстых папок официальной переписки с Министерством.</a:t>
            </a:r>
            <a:endParaRPr lang="ru-RU" sz="2400" i="1" smtClean="0"/>
          </a:p>
        </p:txBody>
      </p:sp>
      <p:pic>
        <p:nvPicPr>
          <p:cNvPr id="28674" name="Picture 6" descr="http://pravdapfo.ru/sites/default/files/users/1837/vydjgf_z-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http://nnovgorod.bezformata.ru/content/image68282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3"/>
            <a:ext cx="428625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8186766" cy="10112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Меры По Охране Леса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472488" cy="2786062"/>
          </a:xfrm>
        </p:spPr>
        <p:txBody>
          <a:bodyPr/>
          <a:lstStyle/>
          <a:p>
            <a:pPr eaLnBrk="1" hangingPunct="1"/>
            <a:r>
              <a:rPr lang="ru-RU" sz="2400" smtClean="0"/>
              <a:t>1) Переход с бумажных носителей на </a:t>
            </a:r>
            <a:br>
              <a:rPr lang="ru-RU" sz="2400" smtClean="0"/>
            </a:br>
            <a:r>
              <a:rPr lang="ru-RU" sz="2400" smtClean="0"/>
              <a:t>электронные </a:t>
            </a:r>
            <a:br>
              <a:rPr lang="ru-RU" sz="2400" smtClean="0"/>
            </a:br>
            <a:r>
              <a:rPr lang="ru-RU" sz="2400" smtClean="0"/>
              <a:t>2) Сбор макулатуры</a:t>
            </a:r>
            <a:br>
              <a:rPr lang="ru-RU" sz="2400" smtClean="0"/>
            </a:br>
            <a:r>
              <a:rPr lang="ru-RU" sz="2400" smtClean="0"/>
              <a:t>3) Раздельное собирание мусора для </a:t>
            </a:r>
            <a:br>
              <a:rPr lang="ru-RU" sz="2400" smtClean="0"/>
            </a:br>
            <a:r>
              <a:rPr lang="ru-RU" sz="2400" smtClean="0"/>
              <a:t>переработки</a:t>
            </a:r>
            <a:br>
              <a:rPr lang="ru-RU" sz="2400" smtClean="0"/>
            </a:br>
            <a:r>
              <a:rPr lang="ru-RU" sz="2400" smtClean="0"/>
              <a:t>4) Создание лесных ферм для выращивания ценных пород</a:t>
            </a:r>
            <a:br>
              <a:rPr lang="ru-RU" sz="2400" smtClean="0"/>
            </a:br>
            <a:r>
              <a:rPr lang="ru-RU" sz="2400" smtClean="0"/>
              <a:t>5) Запрет на вырубку леса в  природоохранных зонах</a:t>
            </a:r>
          </a:p>
        </p:txBody>
      </p:sp>
      <p:pic>
        <p:nvPicPr>
          <p:cNvPr id="29699" name="Picture 4" descr="http://gov.cap.ru/Home/342/images/2011/05/12/sohran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14813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357563" y="4214813"/>
            <a:ext cx="2643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6) Повышение госпошлины на вывоз древесины за границу</a:t>
            </a:r>
          </a:p>
        </p:txBody>
      </p:sp>
      <p:pic>
        <p:nvPicPr>
          <p:cNvPr id="29701" name="Picture 2" descr="https://im3-tub-ru.yandex.net/i?id=a80f66ed0f41f825f0c584edba4aaae7&amp;n=33&amp;h=190&amp;w=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286250"/>
            <a:ext cx="28575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scienceblogs.com/startswithabang/files/2014/12/TWEECBloomTreePlantingIMG_1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857250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14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0438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Гиперссылки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31775" y="857250"/>
            <a:ext cx="4622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>
                <a:hlinkClick r:id="rId2"/>
              </a:rPr>
              <a:t>картинка с первого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3"/>
              </a:rPr>
              <a:t>текст со второго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4"/>
              </a:rPr>
              <a:t>картинка со второго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5"/>
              </a:rPr>
              <a:t>картинка со второго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6"/>
              </a:rPr>
              <a:t>текст с третьего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3"/>
              </a:rPr>
              <a:t>тест с четвертого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7"/>
              </a:rPr>
              <a:t>картинка с четвертого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8"/>
              </a:rPr>
              <a:t>текст с пятого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9"/>
              </a:rPr>
              <a:t>картинка с пятого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0"/>
              </a:rPr>
              <a:t>картинка с пятого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1"/>
              </a:rPr>
              <a:t>картинка с пятого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2"/>
              </a:rPr>
              <a:t>текст с шестого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3"/>
              </a:rPr>
              <a:t>картинка с шестого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4"/>
              </a:rPr>
              <a:t>текст с седьмого слайда 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5"/>
              </a:rPr>
              <a:t>картинка с седьмого и восьмого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6"/>
              </a:rPr>
              <a:t>картинка с восьмого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7"/>
              </a:rPr>
              <a:t>картинка с девятого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8"/>
              </a:rPr>
              <a:t>картинка с девятого слайда</a:t>
            </a:r>
            <a:endParaRPr lang="ru-RU" sz="1800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932363" y="908050"/>
            <a:ext cx="4165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>
                <a:hlinkClick r:id="rId19"/>
              </a:rPr>
              <a:t>текст с десятого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0"/>
              </a:rPr>
              <a:t>картинка с десятого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19"/>
              </a:rPr>
              <a:t>текст с одиннадцатого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1"/>
              </a:rPr>
              <a:t>картинка с одиннадцатого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2"/>
              </a:rPr>
              <a:t>картинка с одиннадцатого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3"/>
              </a:rPr>
              <a:t>текст с двенадцатого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4"/>
              </a:rPr>
              <a:t>картинка с двенадцатого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5"/>
              </a:rPr>
              <a:t>текст с тринадцатого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6"/>
              </a:rPr>
              <a:t>картинка с тринадцатого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7"/>
              </a:rPr>
              <a:t>картинка с тринадцатого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8"/>
              </a:rPr>
              <a:t>текст с четырнадцатого с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29"/>
              </a:rPr>
              <a:t>картинка с четырнадцатого слайда 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30"/>
              </a:rPr>
              <a:t>картинка с четырнадцатого слайда</a:t>
            </a:r>
            <a:endParaRPr lang="ru-RU" sz="1800"/>
          </a:p>
          <a:p>
            <a:pPr>
              <a:buFont typeface="Wingdings" pitchFamily="2" charset="2"/>
              <a:buChar char="Ø"/>
            </a:pPr>
            <a:r>
              <a:rPr lang="ru-RU" sz="1800">
                <a:hlinkClick r:id="rId31"/>
              </a:rPr>
              <a:t>картинка с четырнадцатого слайда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smtClean="0"/>
              <a:t>Памятка для детей и подростков : «Как сохранить лес»</a:t>
            </a:r>
          </a:p>
          <a:p>
            <a:r>
              <a:rPr lang="ru-RU" b="1" i="1" smtClean="0"/>
              <a:t>Никогда не ломать ветки у деревьев. </a:t>
            </a:r>
          </a:p>
          <a:p>
            <a:r>
              <a:rPr lang="ru-RU" b="1" i="1" smtClean="0"/>
              <a:t>Помогать взрослым сажать деревья около школ, домов</a:t>
            </a:r>
          </a:p>
          <a:p>
            <a:r>
              <a:rPr lang="ru-RU" b="1" i="1" smtClean="0"/>
              <a:t>Не рвать цветы                             4) Не мусорить в лесу </a:t>
            </a:r>
          </a:p>
          <a:p>
            <a:r>
              <a:rPr lang="ru-RU" b="1" i="1" smtClean="0"/>
              <a:t>                               5) Не играть с огнем в лесу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-19050"/>
            <a:ext cx="8107363" cy="1963738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500" y="3643313"/>
            <a:ext cx="5143500" cy="307181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Леса планеты регулируют интенсивность снеготаяния и уровень воды</a:t>
            </a:r>
            <a:r>
              <a:rPr lang="ru-RU" u="sng" dirty="0" smtClean="0"/>
              <a:t> </a:t>
            </a:r>
            <a:r>
              <a:rPr lang="ru-RU" dirty="0" smtClean="0"/>
              <a:t>в реках, стабилизируют состав атмосферы, значительно снижают скорость ветра на окружающих полях, сохраняют полезную фауну и микроорганизмы, Благодаря фотосинтезу леса дарят нам кислород для дыхания, поглощая при этом углекислый газ. Деревья защищают воздух от ядовитых газов, копоти и других загрязнений, шума, являются местами обитания многих животных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4" descr="http://festival.1september.ru/articles/561596/im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29125"/>
            <a:ext cx="36433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214813" y="17145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mbria" pitchFamily="18" charset="0"/>
              </a:rPr>
              <a:t>На данный момент леса занимают около 30% поверхности земли, но этот процент постоянно падает, потому что ежегодно вырубается около 13-14 миллионов гектаров леса из которых 5-6 миллионов молодых деревьев.</a:t>
            </a:r>
          </a:p>
        </p:txBody>
      </p:sp>
      <p:pic>
        <p:nvPicPr>
          <p:cNvPr id="16389" name="Picture 2" descr="http://cs629418.vk.me/v629418847/12953/_jp-w2DAQx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85938"/>
            <a:ext cx="3816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91440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Вырубка Лесов Влияет На жизнь                            Растений и Животных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3000375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Разрушается среда обитания для жителей </a:t>
            </a:r>
            <a:r>
              <a:rPr lang="ru-RU" b="1" dirty="0" smtClean="0"/>
              <a:t>леса</a:t>
            </a:r>
            <a:r>
              <a:rPr lang="ru-RU" dirty="0" smtClean="0"/>
              <a:t> (</a:t>
            </a:r>
            <a:r>
              <a:rPr lang="ru-RU" b="1" dirty="0" smtClean="0"/>
              <a:t>животных</a:t>
            </a:r>
            <a:r>
              <a:rPr lang="ru-RU" dirty="0" smtClean="0"/>
              <a:t>, грибов, лишайников, трав) и все вокруг погибает. Кроме </a:t>
            </a:r>
            <a:br>
              <a:rPr lang="ru-RU" dirty="0" smtClean="0"/>
            </a:br>
            <a:r>
              <a:rPr lang="ru-RU" dirty="0" smtClean="0"/>
              <a:t>того браконьерство на такой территории возрастает</a:t>
            </a:r>
          </a:p>
        </p:txBody>
      </p:sp>
      <p:pic>
        <p:nvPicPr>
          <p:cNvPr id="17411" name="Picture 2" descr="https://im1-tub-ru.yandex.net/i?id=4e530c6911af757033fb6fbb6e676a92&amp;n=33&amp;h=190&amp;w=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428750"/>
            <a:ext cx="4500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static6.depositphotos.com/1005126/607/v/950/depositphotos_6079933-Eco-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786188"/>
            <a:ext cx="41671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 Вырубки Леса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0"/>
            <a:ext cx="451485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/>
              <a:t>1) Вырубка ради древесины</a:t>
            </a:r>
            <a:br>
              <a:rPr lang="ru-RU" smtClean="0"/>
            </a:br>
            <a:r>
              <a:rPr lang="ru-RU" smtClean="0"/>
              <a:t>2) Вырубка для строительства дорог, домов, предприятий</a:t>
            </a:r>
            <a:br>
              <a:rPr lang="ru-RU" smtClean="0"/>
            </a:br>
            <a:r>
              <a:rPr lang="ru-RU" smtClean="0"/>
              <a:t>3) Вырубка для обеспечения сырьем в промышленности (топливо, бумажные фабрики, стройматериалы).</a:t>
            </a:r>
          </a:p>
          <a:p>
            <a:pPr eaLnBrk="1" hangingPunct="1"/>
            <a:endParaRPr lang="ru-RU" smtClean="0"/>
          </a:p>
        </p:txBody>
      </p:sp>
      <p:pic>
        <p:nvPicPr>
          <p:cNvPr id="18435" name="Picture 2" descr="https://00.img.avito.st/1280x960/1800209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63"/>
            <a:ext cx="3714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92880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Вырубка Леса в Финляндии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143125"/>
            <a:ext cx="8258175" cy="20716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Продуктивность лесного хозяйства в Финляндии в 8-12 раз выше, чем в России. По выпуску бумаги она занимает 5-е место в мире. Однако сильных проблем с вырубкой леса она не испытывает. В 1886 году был принят закон </a:t>
            </a:r>
            <a:r>
              <a:rPr lang="ru-RU" b="1" dirty="0" smtClean="0"/>
              <a:t>о  том, что на месте вырубок нужно высаживать новый лес. </a:t>
            </a:r>
            <a:r>
              <a:rPr lang="ru-RU" dirty="0" smtClean="0"/>
              <a:t>Именно поэтому их леса считаются самыми красивыми</a:t>
            </a:r>
            <a:endParaRPr lang="ru-RU" dirty="0"/>
          </a:p>
        </p:txBody>
      </p:sp>
      <p:pic>
        <p:nvPicPr>
          <p:cNvPr id="19459" name="Picture 6" descr="http://media-2.web.britannica.com/eb-media/41/59041-050-033D7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2875"/>
            <a:ext cx="32146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finland.fi/wp-content/uploads/2015/05/2372-flikr-metsa-ruska-miguel-virkkunen-carvalho-6280955597_857c607233_o-640px-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143375"/>
            <a:ext cx="40243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yourfinland.ru/sites/default/files/w18.re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000500"/>
            <a:ext cx="4429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75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Вырубка Лесов в России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000125"/>
            <a:ext cx="7772400" cy="3857625"/>
          </a:xfrm>
        </p:spPr>
        <p:txBody>
          <a:bodyPr/>
          <a:lstStyle/>
          <a:p>
            <a:pPr eaLnBrk="1" hangingPunct="1"/>
            <a:r>
              <a:rPr lang="ru-RU" smtClean="0"/>
              <a:t>В России заготавливают древесину сверх меры – это и послужило возникновению  экологической проблемы. Кроме разрешенных вырубок (санитарных) уничтожают деревья ради собственной выгоды. Такое очень распространено в России. За наш лес за рубежом платят очень большие деньги. </a:t>
            </a:r>
          </a:p>
          <a:p>
            <a:pPr eaLnBrk="1" hangingPunct="1"/>
            <a:r>
              <a:rPr lang="ru-RU" smtClean="0"/>
              <a:t>Страшно то, что 80 процентов леса вырубаются незаконно!!!!!</a:t>
            </a:r>
          </a:p>
        </p:txBody>
      </p:sp>
      <p:pic>
        <p:nvPicPr>
          <p:cNvPr id="21507" name="Picture 2" descr="http://photofiles.alphacoders.com/246/24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429125"/>
            <a:ext cx="4071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Последствия Вырубки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3500438" cy="4572000"/>
          </a:xfrm>
        </p:spPr>
        <p:txBody>
          <a:bodyPr/>
          <a:lstStyle/>
          <a:p>
            <a:pPr eaLnBrk="1" hangingPunct="1"/>
            <a:r>
              <a:rPr lang="ru-RU" smtClean="0"/>
              <a:t>1) Разрушение экосистемы леса</a:t>
            </a:r>
            <a:br>
              <a:rPr lang="ru-RU" smtClean="0"/>
            </a:br>
            <a:r>
              <a:rPr lang="ru-RU" smtClean="0"/>
              <a:t>2)Исчезновение многих видов животных и растений</a:t>
            </a:r>
            <a:br>
              <a:rPr lang="ru-RU" smtClean="0"/>
            </a:br>
            <a:r>
              <a:rPr lang="ru-RU" smtClean="0"/>
              <a:t>3) Уменьшение количества древесины и разнообразия растений</a:t>
            </a:r>
          </a:p>
        </p:txBody>
      </p:sp>
      <p:pic>
        <p:nvPicPr>
          <p:cNvPr id="22531" name="Picture 2" descr="http://i.huffpost.com/gen/1110826/images/o-KOALA-PHOTO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428750"/>
            <a:ext cx="45545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072438" cy="3786187"/>
          </a:xfrm>
        </p:spPr>
        <p:txBody>
          <a:bodyPr/>
          <a:lstStyle/>
          <a:p>
            <a:pPr eaLnBrk="1" hangingPunct="1"/>
            <a:r>
              <a:rPr lang="ru-RU" smtClean="0"/>
              <a:t>4) Ухудшение жизни самих людей</a:t>
            </a:r>
            <a:br>
              <a:rPr lang="ru-RU" smtClean="0"/>
            </a:br>
            <a:r>
              <a:rPr lang="ru-RU" smtClean="0"/>
              <a:t>5) Увеличение диоксида углерода, что приводит к образованию парникового эффекта</a:t>
            </a:r>
            <a:br>
              <a:rPr lang="ru-RU" smtClean="0"/>
            </a:br>
            <a:r>
              <a:rPr lang="ru-RU" smtClean="0"/>
              <a:t>6) Загрязнение почв</a:t>
            </a:r>
            <a:br>
              <a:rPr lang="ru-RU" smtClean="0"/>
            </a:br>
            <a:r>
              <a:rPr lang="ru-RU" smtClean="0"/>
              <a:t>7) Увеличение влажности почв, из-за чего образуются болота </a:t>
            </a:r>
            <a:br>
              <a:rPr lang="ru-RU" smtClean="0"/>
            </a:br>
            <a:r>
              <a:rPr lang="ru-RU" smtClean="0"/>
              <a:t>8) Быстрое таяние ледников</a:t>
            </a:r>
            <a:br>
              <a:rPr lang="ru-RU" smtClean="0"/>
            </a:br>
            <a:r>
              <a:rPr lang="ru-RU" smtClean="0"/>
              <a:t>9) Ущерб самим людям и их экономике </a:t>
            </a:r>
            <a:br>
              <a:rPr lang="ru-RU" smtClean="0"/>
            </a:br>
            <a:r>
              <a:rPr lang="ru-RU" smtClean="0"/>
              <a:t>10)Сильные ветра</a:t>
            </a:r>
          </a:p>
        </p:txBody>
      </p:sp>
      <p:pic>
        <p:nvPicPr>
          <p:cNvPr id="23554" name="Picture 2" descr="http://ochakovo-doma.ru/wp-content/uploads/2014/8/beskontrolnaja-vyrubka-lesov-posledstvij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929063"/>
            <a:ext cx="3571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www.muensterlandzeitung.de/storage/pic/mdhl/automatischer-bildimport/dpa/infoline_rs/politik/ausland/4235957_1_urn-newsml-dpa-com-20090101-131115-99-06647_large_4_3.jpg?version=1384534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643313"/>
            <a:ext cx="3929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357188"/>
            <a:ext cx="3643312" cy="3000375"/>
          </a:xfrm>
        </p:spPr>
        <p:txBody>
          <a:bodyPr/>
          <a:lstStyle/>
          <a:p>
            <a:pPr eaLnBrk="1" hangingPunct="1"/>
            <a:r>
              <a:rPr lang="ru-RU" smtClean="0"/>
              <a:t>В Нижнем Новгороде, как и в других городах, странах,  незаконно вырубают леса</a:t>
            </a:r>
          </a:p>
          <a:p>
            <a:pPr eaLnBrk="1" hangingPunct="1"/>
            <a:endParaRPr lang="ru-RU" smtClean="0"/>
          </a:p>
        </p:txBody>
      </p:sp>
      <p:pic>
        <p:nvPicPr>
          <p:cNvPr id="24578" name="Picture 2" descr="http://player.myshared.ru/580796/data/images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0368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region-news.info/www/news/2013/10/8210250.4018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71813"/>
            <a:ext cx="2286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s://im3-tub-ru.yandex.net/i?id=47413a53e12b3c2c9012902a3a960d07&amp;n=33&amp;h=190&amp;w=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786063"/>
            <a:ext cx="4071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412</TotalTime>
  <Words>655</Words>
  <Application>Microsoft Office PowerPoint</Application>
  <PresentationFormat>On-screen Show (4:3)</PresentationFormat>
  <Paragraphs>63</Paragraphs>
  <Slides>16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</vt:lpstr>
      <vt:lpstr>Wingdings 2</vt:lpstr>
      <vt:lpstr>Perpetua</vt:lpstr>
      <vt:lpstr>Wingdings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Исследование проблемы вырубки лесов в Нижегородской области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Вырубка лесов в Нижнем Новгороде</dc:title>
  <dc:creator>Пользователь Windows</dc:creator>
  <cp:lastModifiedBy>Admin</cp:lastModifiedBy>
  <cp:revision>44</cp:revision>
  <dcterms:created xsi:type="dcterms:W3CDTF">2015-12-11T17:04:45Z</dcterms:created>
  <dcterms:modified xsi:type="dcterms:W3CDTF">2016-02-23T12:41:07Z</dcterms:modified>
</cp:coreProperties>
</file>