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4" r:id="rId6"/>
    <p:sldId id="260" r:id="rId7"/>
    <p:sldId id="265" r:id="rId8"/>
    <p:sldId id="262" r:id="rId9"/>
    <p:sldId id="263" r:id="rId10"/>
    <p:sldId id="261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6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2BF20-2C14-41DF-831D-C0C6461C0826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28319-80AB-4A8E-B480-D71E9E66C3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2BF20-2C14-41DF-831D-C0C6461C0826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28319-80AB-4A8E-B480-D71E9E66C3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2BF20-2C14-41DF-831D-C0C6461C0826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28319-80AB-4A8E-B480-D71E9E66C3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2BF20-2C14-41DF-831D-C0C6461C0826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28319-80AB-4A8E-B480-D71E9E66C3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2BF20-2C14-41DF-831D-C0C6461C0826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28319-80AB-4A8E-B480-D71E9E66C3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2BF20-2C14-41DF-831D-C0C6461C0826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28319-80AB-4A8E-B480-D71E9E66C3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2BF20-2C14-41DF-831D-C0C6461C0826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28319-80AB-4A8E-B480-D71E9E66C3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2BF20-2C14-41DF-831D-C0C6461C0826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28319-80AB-4A8E-B480-D71E9E66C3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2BF20-2C14-41DF-831D-C0C6461C0826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28319-80AB-4A8E-B480-D71E9E66C3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2BF20-2C14-41DF-831D-C0C6461C0826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28319-80AB-4A8E-B480-D71E9E66C3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2BF20-2C14-41DF-831D-C0C6461C0826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28319-80AB-4A8E-B480-D71E9E66C3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2BF20-2C14-41DF-831D-C0C6461C0826}" type="datetimeFigureOut">
              <a:rPr lang="ru-RU" smtClean="0"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28319-80AB-4A8E-B480-D71E9E66C36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http://www.ecosystema.ru/08nature/lich/089.jpg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www.drofa.ru/images/logo1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www.ecosystema.ru/08nature/lich/150.jpg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http://www.sharnoffphotos.com/lichensC/lic_img3/graphis_scripta_8.jpg" TargetMode="Externa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http://s002.radikal.ru/i198/1005/a2/2ed88e866973t.jpg" TargetMode="External"/><Relationship Id="rId7" Type="http://schemas.openxmlformats.org/officeDocument/2006/relationships/image" Target="http://www.gazetasadovod.ru/uploads/posts/2010-07/1278866703_dsc06265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http://www.ladiesproject.ru/sites/default/files/pictures_gallery/user3212/b2420e7f47da26c0f3c8b96da1974d70.jpg" TargetMode="External"/><Relationship Id="rId4" Type="http://schemas.openxmlformats.org/officeDocument/2006/relationships/image" Target="../media/image6.jpeg"/><Relationship Id="rId9" Type="http://schemas.openxmlformats.org/officeDocument/2006/relationships/image" Target="http://www.sharnoffphotos.com/lichensE/lic_img5/physcia_aipolia_2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img-2007-01.photosight.ru/29/1894341.jpg" TargetMode="External"/><Relationship Id="rId7" Type="http://schemas.openxmlformats.org/officeDocument/2006/relationships/image" Target="http://cs315521.vk.me/v315521427/2c3b/ZQVZL6-IJck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http://rushkolnik.ru/tw_files2/urls_1/2483/d-2482208/2482208_html_m4f467a52.jpg" TargetMode="Externa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www.drofa.ru/images/logo1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www.lichens.lastdragon.org/Evernia_prunastri_DSC_4887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www.drofa.ru/images/logo1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24" cy="1011222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Манна небесная – что это ?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078"/>
          <a:stretch>
            <a:fillRect/>
          </a:stretch>
        </p:blipFill>
        <p:spPr bwMode="auto">
          <a:xfrm>
            <a:off x="357158" y="1214422"/>
            <a:ext cx="3366334" cy="32147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143116"/>
            <a:ext cx="3000396" cy="3600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Манна небесная НЕ ТОЛЬКО ЕДА"/>
          <p:cNvPicPr>
            <a:picLocks noChangeAspect="1" noChangeArrowheads="1"/>
          </p:cNvPicPr>
          <p:nvPr/>
        </p:nvPicPr>
        <p:blipFill>
          <a:blip r:embed="rId4"/>
          <a:srcRect r="10357"/>
          <a:stretch>
            <a:fillRect/>
          </a:stretch>
        </p:blipFill>
        <p:spPr bwMode="auto">
          <a:xfrm>
            <a:off x="5786446" y="3786190"/>
            <a:ext cx="3091205" cy="271464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9" name="Picture 5" descr="о жидомасонах и их коварных планах. - Страница 14 - Юмор - Н…"/>
          <p:cNvPicPr>
            <a:picLocks noChangeAspect="1" noChangeArrowheads="1"/>
          </p:cNvPicPr>
          <p:nvPr/>
        </p:nvPicPr>
        <p:blipFill>
          <a:blip r:embed="rId5" r:link="rId6"/>
          <a:srcRect t="6821" r="50905" b="13411"/>
          <a:stretch>
            <a:fillRect/>
          </a:stretch>
        </p:blipFill>
        <p:spPr bwMode="auto">
          <a:xfrm>
            <a:off x="6786578" y="1571612"/>
            <a:ext cx="1779048" cy="14287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85720" y="5929330"/>
            <a:ext cx="4143404" cy="5000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Леканора съедобная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5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5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Работа с учебником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2400303"/>
          </a:xfrm>
        </p:spPr>
        <p:txBody>
          <a:bodyPr/>
          <a:lstStyle/>
          <a:p>
            <a:r>
              <a:rPr lang="ru-RU" dirty="0" smtClean="0"/>
              <a:t>Прочитайте микротекст на стр. 105 «Размножение лишайников»</a:t>
            </a:r>
          </a:p>
          <a:p>
            <a:endParaRPr lang="ru-RU" dirty="0"/>
          </a:p>
        </p:txBody>
      </p:sp>
      <p:pic>
        <p:nvPicPr>
          <p:cNvPr id="18436" name="Picture 4" descr="http://www.drofa.ru/images/logo1.jpg"/>
          <p:cNvPicPr>
            <a:picLocks noChangeAspect="1" noChangeArrowheads="1"/>
          </p:cNvPicPr>
          <p:nvPr/>
        </p:nvPicPr>
        <p:blipFill>
          <a:blip r:embed="rId2" r:link="rId3">
            <a:lum contrast="6000"/>
          </a:blip>
          <a:srcRect r="68245"/>
          <a:stretch>
            <a:fillRect/>
          </a:stretch>
        </p:blipFill>
        <p:spPr bwMode="auto">
          <a:xfrm>
            <a:off x="2071670" y="3143248"/>
            <a:ext cx="1000132" cy="96787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7" name="Стрелка вправо 6"/>
          <p:cNvSpPr/>
          <p:nvPr/>
        </p:nvSpPr>
        <p:spPr>
          <a:xfrm>
            <a:off x="3643306" y="3214686"/>
            <a:ext cx="1357322" cy="785818"/>
          </a:xfrm>
          <a:prstGeom prst="rightArrow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136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71472" y="478632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Значение лишайников в природе и жизни человека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Определи тип слоевища!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9458" name="Picture 2" descr="Фисция припудренная - Physcia pulverulenta"/>
          <p:cNvPicPr>
            <a:picLocks noChangeAspect="1" noChangeArrowheads="1"/>
          </p:cNvPicPr>
          <p:nvPr/>
        </p:nvPicPr>
        <p:blipFill>
          <a:blip r:embed="rId2" r:link="rId3"/>
          <a:srcRect r="50958"/>
          <a:stretch>
            <a:fillRect/>
          </a:stretch>
        </p:blipFill>
        <p:spPr bwMode="auto">
          <a:xfrm>
            <a:off x="785786" y="1285860"/>
            <a:ext cx="3429024" cy="31301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42976" y="4714884"/>
            <a:ext cx="2214578" cy="4286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tx1"/>
                </a:solidFill>
              </a:rPr>
              <a:t>Фисция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9459" name="Picture 3" descr="Graphis scripta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786314" y="1285860"/>
            <a:ext cx="3638400" cy="30718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57818" y="4714884"/>
            <a:ext cx="2214578" cy="4286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tx1"/>
                </a:solidFill>
              </a:rPr>
              <a:t>Графис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Определи тип слоевища!</a:t>
            </a:r>
            <a:endParaRPr lang="ru-RU" dirty="0"/>
          </a:p>
        </p:txBody>
      </p:sp>
      <p:pic>
        <p:nvPicPr>
          <p:cNvPr id="20482" name="Picture 2" descr="Star-tipped Reindeer Lichen (Cladonia stellaris) - Information on Star-tipped Reindeer Lichen - Encyclopedia of Life"/>
          <p:cNvPicPr>
            <a:picLocks noChangeAspect="1" noChangeArrowheads="1"/>
          </p:cNvPicPr>
          <p:nvPr/>
        </p:nvPicPr>
        <p:blipFill>
          <a:blip r:embed="rId2"/>
          <a:srcRect r="10326"/>
          <a:stretch>
            <a:fillRect/>
          </a:stretch>
        </p:blipFill>
        <p:spPr bwMode="auto">
          <a:xfrm>
            <a:off x="500034" y="1357298"/>
            <a:ext cx="3929090" cy="32861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42976" y="4929198"/>
            <a:ext cx="2571768" cy="4286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Кладония альпийская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20483" name="Picture 3" descr="Мир лишайников - Фотоальбомы - Грибной сайт ЛиКонст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428736"/>
            <a:ext cx="3929058" cy="32066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57818" y="5000636"/>
            <a:ext cx="2571768" cy="4286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tx1"/>
                </a:solidFill>
              </a:rPr>
              <a:t>Пельтигера</a:t>
            </a:r>
            <a:r>
              <a:rPr lang="ru-RU" sz="2000" dirty="0" smtClean="0">
                <a:solidFill>
                  <a:schemeClr val="tx1"/>
                </a:solidFill>
              </a:rPr>
              <a:t> собачья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Определи тип слоевища!</a:t>
            </a:r>
            <a:endParaRPr lang="ru-RU" dirty="0"/>
          </a:p>
        </p:txBody>
      </p:sp>
      <p:pic>
        <p:nvPicPr>
          <p:cNvPr id="21507" name="Picture 3" descr="Исландский мох Статьи об Исландии"/>
          <p:cNvPicPr>
            <a:picLocks noChangeAspect="1" noChangeArrowheads="1"/>
          </p:cNvPicPr>
          <p:nvPr/>
        </p:nvPicPr>
        <p:blipFill>
          <a:blip r:embed="rId2"/>
          <a:srcRect l="15234" t="9375" r="9765" b="14062"/>
          <a:stretch>
            <a:fillRect/>
          </a:stretch>
        </p:blipFill>
        <p:spPr bwMode="auto">
          <a:xfrm>
            <a:off x="428596" y="1500174"/>
            <a:ext cx="4000528" cy="32861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142976" y="4929198"/>
            <a:ext cx="2643206" cy="4286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tx1"/>
                </a:solidFill>
              </a:rPr>
              <a:t>Цетрария</a:t>
            </a:r>
            <a:r>
              <a:rPr lang="ru-RU" sz="2000" dirty="0" smtClean="0">
                <a:solidFill>
                  <a:schemeClr val="tx1"/>
                </a:solidFill>
              </a:rPr>
              <a:t> исландская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21508" name="Picture 4" descr="Дневник austra_klein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/>
          <a:srcRect l="16009"/>
          <a:stretch>
            <a:fillRect/>
          </a:stretch>
        </p:blipFill>
        <p:spPr bwMode="auto">
          <a:xfrm>
            <a:off x="4714876" y="1428736"/>
            <a:ext cx="4122881" cy="32861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286380" y="5000636"/>
            <a:ext cx="2857520" cy="4286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Трутовик окаймлённый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Домашнее задание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5972188" cy="4114816"/>
          </a:xfrm>
        </p:spPr>
        <p:txBody>
          <a:bodyPr/>
          <a:lstStyle/>
          <a:p>
            <a:r>
              <a:rPr lang="ru-RU" b="1" dirty="0" smtClean="0"/>
              <a:t>§ 19 </a:t>
            </a:r>
          </a:p>
          <a:p>
            <a:r>
              <a:rPr lang="ru-RU" b="1" dirty="0" smtClean="0"/>
              <a:t>Биологическая задача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- </a:t>
            </a:r>
            <a:r>
              <a:rPr lang="ru-RU" dirty="0" smtClean="0"/>
              <a:t>на территории Антарктиды растёт два вида цветковых растений, а лишайников около 350 видов. Объясните почему?</a:t>
            </a:r>
            <a:endParaRPr lang="ru-RU" dirty="0"/>
          </a:p>
          <a:p>
            <a:endParaRPr lang="ru-RU" dirty="0"/>
          </a:p>
        </p:txBody>
      </p:sp>
      <p:pic>
        <p:nvPicPr>
          <p:cNvPr id="22530" name="Picture 2" descr="картинки и анимации. - Самое интересное в блога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1714488"/>
            <a:ext cx="2409825" cy="422910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C00000"/>
                </a:solidFill>
              </a:rPr>
              <a:t>Спасибо за урок!</a:t>
            </a:r>
            <a:endParaRPr lang="ru-RU" sz="7200" b="1" i="1" dirty="0">
              <a:solidFill>
                <a:srgbClr val="C00000"/>
              </a:solidFill>
            </a:endParaRPr>
          </a:p>
        </p:txBody>
      </p:sp>
      <p:pic>
        <p:nvPicPr>
          <p:cNvPr id="27654" name="Picture 6" descr="Форум tarotangel.ru * Просмотр темы - БОЛТАЛКА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285993"/>
            <a:ext cx="3905238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2786058"/>
            <a:ext cx="6000792" cy="1000132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</a:rPr>
              <a:t>Лишайники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  <p:pic>
        <p:nvPicPr>
          <p:cNvPr id="3076" name="Picture 4" descr="Лишайник на дереве * природа * цифровая фотография"/>
          <p:cNvPicPr>
            <a:picLocks noChangeAspect="1" noChangeArrowheads="1"/>
          </p:cNvPicPr>
          <p:nvPr/>
        </p:nvPicPr>
        <p:blipFill>
          <a:blip r:embed="rId2" r:link="rId3"/>
          <a:srcRect b="6830"/>
          <a:stretch>
            <a:fillRect/>
          </a:stretch>
        </p:blipFill>
        <p:spPr bwMode="auto">
          <a:xfrm>
            <a:off x="5429256" y="4143380"/>
            <a:ext cx="3386389" cy="23574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7" name="Picture 5" descr="Лишайник"/>
          <p:cNvPicPr>
            <a:picLocks noChangeAspect="1" noChangeArrowheads="1"/>
          </p:cNvPicPr>
          <p:nvPr/>
        </p:nvPicPr>
        <p:blipFill>
          <a:blip r:embed="rId4" r:link="rId5"/>
          <a:srcRect l="13312" t="9183" r="10977" b="12933"/>
          <a:stretch>
            <a:fillRect/>
          </a:stretch>
        </p:blipFill>
        <p:spPr bwMode="auto">
          <a:xfrm>
            <a:off x="357158" y="285728"/>
            <a:ext cx="3214710" cy="21699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8" name="Picture 6" descr="melaniya"/>
          <p:cNvPicPr>
            <a:picLocks noChangeAspect="1" noChangeArrowheads="1"/>
          </p:cNvPicPr>
          <p:nvPr/>
        </p:nvPicPr>
        <p:blipFill>
          <a:blip r:embed="rId6" r:link="rId7"/>
          <a:srcRect l="6419" t="10023" r="6808" b="13741"/>
          <a:stretch>
            <a:fillRect/>
          </a:stretch>
        </p:blipFill>
        <p:spPr bwMode="auto">
          <a:xfrm>
            <a:off x="5429256" y="285728"/>
            <a:ext cx="3266454" cy="21510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9" name="Picture 7" descr="Physcia aipolia"/>
          <p:cNvPicPr>
            <a:picLocks noChangeAspect="1" noChangeArrowheads="1"/>
          </p:cNvPicPr>
          <p:nvPr/>
        </p:nvPicPr>
        <p:blipFill>
          <a:blip r:embed="rId8" r:link="rId9"/>
          <a:srcRect/>
          <a:stretch>
            <a:fillRect/>
          </a:stretch>
        </p:blipFill>
        <p:spPr bwMode="auto">
          <a:xfrm>
            <a:off x="428596" y="4143380"/>
            <a:ext cx="3654425" cy="23574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Oval 2"/>
          <p:cNvSpPr>
            <a:spLocks noChangeArrowheads="1"/>
          </p:cNvSpPr>
          <p:nvPr/>
        </p:nvSpPr>
        <p:spPr bwMode="auto">
          <a:xfrm>
            <a:off x="2786050" y="2428868"/>
            <a:ext cx="3314700" cy="1143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 w="2857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лишайники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val 2"/>
          <p:cNvSpPr>
            <a:spLocks noChangeArrowheads="1"/>
          </p:cNvSpPr>
          <p:nvPr/>
        </p:nvSpPr>
        <p:spPr bwMode="auto">
          <a:xfrm>
            <a:off x="5357818" y="285728"/>
            <a:ext cx="3314700" cy="1143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 w="28575">
            <a:solidFill>
              <a:schemeClr val="accent1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размножение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2"/>
          <p:cNvSpPr>
            <a:spLocks noChangeArrowheads="1"/>
          </p:cNvSpPr>
          <p:nvPr/>
        </p:nvSpPr>
        <p:spPr bwMode="auto">
          <a:xfrm>
            <a:off x="500034" y="357166"/>
            <a:ext cx="3314700" cy="1143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Места обитания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2"/>
          <p:cNvSpPr>
            <a:spLocks noChangeArrowheads="1"/>
          </p:cNvSpPr>
          <p:nvPr/>
        </p:nvSpPr>
        <p:spPr bwMode="auto">
          <a:xfrm>
            <a:off x="5572132" y="3714752"/>
            <a:ext cx="3314700" cy="1143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значение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val 2"/>
          <p:cNvSpPr>
            <a:spLocks noChangeArrowheads="1"/>
          </p:cNvSpPr>
          <p:nvPr/>
        </p:nvSpPr>
        <p:spPr bwMode="auto">
          <a:xfrm>
            <a:off x="285720" y="3786190"/>
            <a:ext cx="3314700" cy="1143000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формы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215074" y="1785926"/>
            <a:ext cx="1071570" cy="57150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786710" y="2285992"/>
            <a:ext cx="1071570" cy="57150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42844" y="1500174"/>
            <a:ext cx="1071570" cy="57150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500298" y="1571612"/>
            <a:ext cx="1071570" cy="57150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28596" y="2214554"/>
            <a:ext cx="1071570" cy="57150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714480" y="2214554"/>
            <a:ext cx="1071570" cy="57150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14282" y="5357826"/>
            <a:ext cx="1071570" cy="57150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214414" y="6000768"/>
            <a:ext cx="1071570" cy="57150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357422" y="5429264"/>
            <a:ext cx="1071570" cy="57150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786314" y="4714884"/>
            <a:ext cx="1071570" cy="57150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357818" y="5429264"/>
            <a:ext cx="1071570" cy="57150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357950" y="5929330"/>
            <a:ext cx="1071570" cy="57150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7429520" y="5572140"/>
            <a:ext cx="1071570" cy="57150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7858148" y="4929198"/>
            <a:ext cx="1071570" cy="57150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/>
          <p:nvPr/>
        </p:nvCxnSpPr>
        <p:spPr>
          <a:xfrm rot="16200000" flipV="1">
            <a:off x="3250397" y="1464455"/>
            <a:ext cx="1143008" cy="785818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 flipH="1" flipV="1">
            <a:off x="4643438" y="1428736"/>
            <a:ext cx="1214446" cy="785818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7" idx="1"/>
          </p:cNvCxnSpPr>
          <p:nvPr/>
        </p:nvCxnSpPr>
        <p:spPr>
          <a:xfrm>
            <a:off x="4929190" y="3571876"/>
            <a:ext cx="1128369" cy="310264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endCxn id="8" idx="7"/>
          </p:cNvCxnSpPr>
          <p:nvPr/>
        </p:nvCxnSpPr>
        <p:spPr>
          <a:xfrm rot="10800000" flipV="1">
            <a:off x="3114994" y="3571876"/>
            <a:ext cx="956941" cy="381702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5" idx="4"/>
            <a:endCxn id="9" idx="0"/>
          </p:cNvCxnSpPr>
          <p:nvPr/>
        </p:nvCxnSpPr>
        <p:spPr>
          <a:xfrm rot="5400000">
            <a:off x="6704415" y="1475173"/>
            <a:ext cx="357198" cy="264309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stCxn id="5" idx="4"/>
          </p:cNvCxnSpPr>
          <p:nvPr/>
        </p:nvCxnSpPr>
        <p:spPr>
          <a:xfrm rot="16200000" flipH="1">
            <a:off x="7329497" y="1114399"/>
            <a:ext cx="857264" cy="148592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stCxn id="7" idx="4"/>
          </p:cNvCxnSpPr>
          <p:nvPr/>
        </p:nvCxnSpPr>
        <p:spPr>
          <a:xfrm rot="16200000" flipH="1">
            <a:off x="7079464" y="5007770"/>
            <a:ext cx="785826" cy="48579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stCxn id="7" idx="4"/>
            <a:endCxn id="20" idx="0"/>
          </p:cNvCxnSpPr>
          <p:nvPr/>
        </p:nvCxnSpPr>
        <p:spPr>
          <a:xfrm rot="5400000">
            <a:off x="6525820" y="5225668"/>
            <a:ext cx="1071578" cy="335747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>
            <a:stCxn id="7" idx="4"/>
            <a:endCxn id="22" idx="1"/>
          </p:cNvCxnSpPr>
          <p:nvPr/>
        </p:nvCxnSpPr>
        <p:spPr>
          <a:xfrm rot="16200000" flipH="1">
            <a:off x="7544709" y="4542525"/>
            <a:ext cx="155141" cy="78559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stCxn id="7" idx="4"/>
            <a:endCxn id="19" idx="7"/>
          </p:cNvCxnSpPr>
          <p:nvPr/>
        </p:nvCxnSpPr>
        <p:spPr>
          <a:xfrm rot="5400000">
            <a:off x="6423368" y="4706844"/>
            <a:ext cx="655207" cy="95702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 стрелкой 63"/>
          <p:cNvCxnSpPr>
            <a:stCxn id="7" idx="4"/>
          </p:cNvCxnSpPr>
          <p:nvPr/>
        </p:nvCxnSpPr>
        <p:spPr>
          <a:xfrm rot="5400000">
            <a:off x="6466109" y="4178089"/>
            <a:ext cx="83711" cy="144303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stCxn id="6" idx="4"/>
          </p:cNvCxnSpPr>
          <p:nvPr/>
        </p:nvCxnSpPr>
        <p:spPr>
          <a:xfrm rot="5400000">
            <a:off x="1328701" y="1457317"/>
            <a:ext cx="785835" cy="87153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>
            <a:stCxn id="6" idx="4"/>
            <a:endCxn id="14" idx="0"/>
          </p:cNvCxnSpPr>
          <p:nvPr/>
        </p:nvCxnSpPr>
        <p:spPr>
          <a:xfrm rot="16200000" flipH="1">
            <a:off x="1846630" y="1810919"/>
            <a:ext cx="714388" cy="92881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>
            <a:stCxn id="6" idx="4"/>
            <a:endCxn id="12" idx="1"/>
          </p:cNvCxnSpPr>
          <p:nvPr/>
        </p:nvCxnSpPr>
        <p:spPr>
          <a:xfrm rot="16200000" flipH="1">
            <a:off x="2329735" y="1327815"/>
            <a:ext cx="155141" cy="49984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>
            <a:stCxn id="6" idx="4"/>
            <a:endCxn id="11" idx="5"/>
          </p:cNvCxnSpPr>
          <p:nvPr/>
        </p:nvCxnSpPr>
        <p:spPr>
          <a:xfrm rot="5400000">
            <a:off x="1363527" y="1194125"/>
            <a:ext cx="487817" cy="109989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>
            <a:stCxn id="8" idx="4"/>
          </p:cNvCxnSpPr>
          <p:nvPr/>
        </p:nvCxnSpPr>
        <p:spPr>
          <a:xfrm rot="5400000">
            <a:off x="1303704" y="5361410"/>
            <a:ext cx="1071586" cy="207147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>
            <a:stCxn id="8" idx="4"/>
            <a:endCxn id="17" idx="1"/>
          </p:cNvCxnSpPr>
          <p:nvPr/>
        </p:nvCxnSpPr>
        <p:spPr>
          <a:xfrm rot="16200000" flipH="1">
            <a:off x="1936826" y="4935434"/>
            <a:ext cx="583769" cy="57128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>
            <a:stCxn id="8" idx="4"/>
          </p:cNvCxnSpPr>
          <p:nvPr/>
        </p:nvCxnSpPr>
        <p:spPr>
          <a:xfrm rot="5400000">
            <a:off x="1257267" y="4672023"/>
            <a:ext cx="428636" cy="94297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274638"/>
            <a:ext cx="3328982" cy="1939916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Формирование представлений о лишайниках - цель урока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Фотография Леканора Lichenes из раздела макро 1894341 - фото.сайт - Photosight.ru"/>
          <p:cNvPicPr>
            <a:picLocks noChangeAspect="1" noChangeArrowheads="1"/>
          </p:cNvPicPr>
          <p:nvPr/>
        </p:nvPicPr>
        <p:blipFill>
          <a:blip r:embed="rId2" r:link="rId3"/>
          <a:srcRect l="2127" t="2888" r="3191" b="3409"/>
          <a:stretch>
            <a:fillRect/>
          </a:stretch>
        </p:blipFill>
        <p:spPr bwMode="auto">
          <a:xfrm>
            <a:off x="642910" y="428604"/>
            <a:ext cx="3786214" cy="23574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928662" y="3000372"/>
            <a:ext cx="3286148" cy="4286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Леканора разнообразная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099" name="Picture 3" descr="http://rushkolnik.ru/tw_files2/urls_1/2483/d-2482208/2482208_html_m4f467a52.jpg"/>
          <p:cNvPicPr>
            <a:picLocks noChangeAspect="1" noChangeArrowheads="1"/>
          </p:cNvPicPr>
          <p:nvPr/>
        </p:nvPicPr>
        <p:blipFill>
          <a:blip r:embed="rId4" r:link="rId5"/>
          <a:srcRect r="5013" b="5138"/>
          <a:stretch>
            <a:fillRect/>
          </a:stretch>
        </p:blipFill>
        <p:spPr bwMode="auto">
          <a:xfrm>
            <a:off x="714348" y="3643314"/>
            <a:ext cx="3714776" cy="23308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000100" y="6143644"/>
            <a:ext cx="3143272" cy="4286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tx1"/>
                </a:solidFill>
              </a:rPr>
              <a:t>Менегация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100" name="Picture 4" descr="http://cs315521.vk.me/v315521427/2c3b/ZQVZL6-IJck.jpg"/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5286380" y="2786058"/>
            <a:ext cx="3209926" cy="3138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357818" y="6215082"/>
            <a:ext cx="3143272" cy="4286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tx1"/>
                </a:solidFill>
              </a:rPr>
              <a:t>Пармелия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www.drofa.ru/images/logo1.jpg"/>
          <p:cNvPicPr>
            <a:picLocks noChangeAspect="1" noChangeArrowheads="1"/>
          </p:cNvPicPr>
          <p:nvPr/>
        </p:nvPicPr>
        <p:blipFill>
          <a:blip r:embed="rId2" r:link="rId3">
            <a:lum contrast="6000"/>
          </a:blip>
          <a:srcRect r="68245"/>
          <a:stretch>
            <a:fillRect/>
          </a:stretch>
        </p:blipFill>
        <p:spPr bwMode="auto">
          <a:xfrm>
            <a:off x="2428860" y="2571744"/>
            <a:ext cx="1428760" cy="1382671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4" name="Стрелка вправо 3"/>
          <p:cNvSpPr/>
          <p:nvPr/>
        </p:nvSpPr>
        <p:spPr>
          <a:xfrm>
            <a:off x="4500562" y="2928934"/>
            <a:ext cx="1285884" cy="785818"/>
          </a:xfrm>
          <a:prstGeom prst="rightArrow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134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Разнообразие лишайников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и мест их обитания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428596" y="45720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Разнообразие форм лишайников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Trolldom * Просмотр темы - Экзотические ингридиенты"/>
          <p:cNvPicPr>
            <a:picLocks noChangeAspect="1" noChangeArrowheads="1"/>
          </p:cNvPicPr>
          <p:nvPr/>
        </p:nvPicPr>
        <p:blipFill>
          <a:blip r:embed="rId2" r:link="rId3"/>
          <a:srcRect l="6541" r="9813" b="4161"/>
          <a:stretch>
            <a:fillRect/>
          </a:stretch>
        </p:blipFill>
        <p:spPr bwMode="auto">
          <a:xfrm>
            <a:off x="5715008" y="3857628"/>
            <a:ext cx="2971800" cy="27209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Работа с коллекциями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5124" name="Picture 4" descr="Мастер-классы в Москве и Пушкино - Обучение Английскому как второму родному языку - Город Пушкино: форум"/>
          <p:cNvPicPr>
            <a:picLocks noChangeAspect="1" noChangeArrowheads="1"/>
          </p:cNvPicPr>
          <p:nvPr/>
        </p:nvPicPr>
        <p:blipFill>
          <a:blip r:embed="rId4"/>
          <a:srcRect l="15001" t="1587" r="19374" b="6349"/>
          <a:stretch>
            <a:fillRect/>
          </a:stretch>
        </p:blipFill>
        <p:spPr bwMode="auto">
          <a:xfrm>
            <a:off x="1071538" y="1357298"/>
            <a:ext cx="5000660" cy="4357718"/>
          </a:xfrm>
          <a:prstGeom prst="round2Diag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6429388" y="3286124"/>
            <a:ext cx="2214578" cy="4286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solidFill>
                  <a:schemeClr val="tx1"/>
                </a:solidFill>
              </a:rPr>
              <a:t>Эверния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www.drofa.ru/images/logo1.jpg"/>
          <p:cNvPicPr>
            <a:picLocks noChangeAspect="1" noChangeArrowheads="1"/>
          </p:cNvPicPr>
          <p:nvPr/>
        </p:nvPicPr>
        <p:blipFill>
          <a:blip r:embed="rId2" r:link="rId3">
            <a:lum contrast="6000"/>
          </a:blip>
          <a:srcRect r="68245"/>
          <a:stretch>
            <a:fillRect/>
          </a:stretch>
        </p:blipFill>
        <p:spPr bwMode="auto">
          <a:xfrm>
            <a:off x="2428860" y="2571744"/>
            <a:ext cx="1428760" cy="1382671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4" name="Стрелка вправо 3"/>
          <p:cNvSpPr/>
          <p:nvPr/>
        </p:nvSpPr>
        <p:spPr>
          <a:xfrm>
            <a:off x="4500562" y="2928934"/>
            <a:ext cx="1285884" cy="785818"/>
          </a:xfrm>
          <a:prstGeom prst="rightArrow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135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Строение лишайников </a:t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428596" y="45720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Роль водоросли и гриба в симбиозе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6600" y="765175"/>
            <a:ext cx="5616575" cy="792163"/>
          </a:xfrm>
        </p:spPr>
        <p:txBody>
          <a:bodyPr/>
          <a:lstStyle/>
          <a:p>
            <a:r>
              <a:rPr lang="ru-RU" sz="4000" b="1" i="1" dirty="0">
                <a:solidFill>
                  <a:srgbClr val="C00000"/>
                </a:solidFill>
                <a:effectLst/>
              </a:rPr>
              <a:t>Давайте отдохнём !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28728" y="2571744"/>
            <a:ext cx="7500990" cy="3786214"/>
          </a:xfrm>
        </p:spPr>
        <p:txBody>
          <a:bodyPr>
            <a:normAutofit fontScale="70000" lnSpcReduction="20000"/>
          </a:bodyPr>
          <a:lstStyle/>
          <a:p>
            <a:pPr algn="l">
              <a:lnSpc>
                <a:spcPct val="90000"/>
              </a:lnSpc>
            </a:pPr>
            <a:r>
              <a:rPr lang="ru-RU" sz="4200" dirty="0">
                <a:solidFill>
                  <a:schemeClr val="tx2">
                    <a:lumMod val="50000"/>
                  </a:schemeClr>
                </a:solidFill>
              </a:rPr>
              <a:t>Пожалуйста, встаньте!</a:t>
            </a:r>
          </a:p>
          <a:p>
            <a:pPr algn="l">
              <a:lnSpc>
                <a:spcPct val="90000"/>
              </a:lnSpc>
            </a:pPr>
            <a:endParaRPr lang="ru-RU" sz="4200" dirty="0">
              <a:solidFill>
                <a:schemeClr val="tx2">
                  <a:lumMod val="50000"/>
                </a:schemeClr>
              </a:solidFill>
            </a:endParaRPr>
          </a:p>
          <a:p>
            <a:pPr algn="l">
              <a:lnSpc>
                <a:spcPct val="90000"/>
              </a:lnSpc>
            </a:pPr>
            <a:r>
              <a:rPr lang="ru-RU" sz="4200" dirty="0">
                <a:solidFill>
                  <a:schemeClr val="tx2">
                    <a:lumMod val="50000"/>
                  </a:schemeClr>
                </a:solidFill>
              </a:rPr>
              <a:t>Провожайте глазами все двигающиеся предметы на слайде.</a:t>
            </a:r>
          </a:p>
          <a:p>
            <a:pPr algn="l">
              <a:lnSpc>
                <a:spcPct val="90000"/>
              </a:lnSpc>
            </a:pPr>
            <a:endParaRPr lang="ru-RU" sz="4200" dirty="0">
              <a:solidFill>
                <a:schemeClr val="tx2">
                  <a:lumMod val="50000"/>
                </a:schemeClr>
              </a:solidFill>
            </a:endParaRPr>
          </a:p>
          <a:p>
            <a:pPr algn="l">
              <a:lnSpc>
                <a:spcPct val="90000"/>
              </a:lnSpc>
            </a:pPr>
            <a:r>
              <a:rPr lang="ru-RU" sz="4200" dirty="0">
                <a:solidFill>
                  <a:schemeClr val="tx2">
                    <a:lumMod val="50000"/>
                  </a:schemeClr>
                </a:solidFill>
              </a:rPr>
              <a:t>Имитируйте движения предметов руками.</a:t>
            </a:r>
          </a:p>
          <a:p>
            <a:pPr algn="l">
              <a:lnSpc>
                <a:spcPct val="90000"/>
              </a:lnSpc>
            </a:pPr>
            <a:endParaRPr lang="ru-RU" sz="42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>
              <a:lnSpc>
                <a:spcPct val="90000"/>
              </a:lnSpc>
            </a:pPr>
            <a:r>
              <a:rPr lang="ru-RU" sz="4200" dirty="0">
                <a:solidFill>
                  <a:schemeClr val="tx2">
                    <a:lumMod val="50000"/>
                  </a:schemeClr>
                </a:solidFill>
              </a:rPr>
              <a:t>Если предмет мигает, зажмурьтесь.</a:t>
            </a:r>
          </a:p>
          <a:p>
            <a:pPr algn="l">
              <a:lnSpc>
                <a:spcPct val="90000"/>
              </a:lnSpc>
            </a:pPr>
            <a:endParaRPr lang="ru-RU" sz="2800" dirty="0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20891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reeform 26" descr="Крупное конфетти"/>
          <p:cNvSpPr>
            <a:spLocks/>
          </p:cNvSpPr>
          <p:nvPr/>
        </p:nvSpPr>
        <p:spPr bwMode="auto">
          <a:xfrm>
            <a:off x="1403350" y="6524625"/>
            <a:ext cx="5616575" cy="647700"/>
          </a:xfrm>
          <a:custGeom>
            <a:avLst/>
            <a:gdLst>
              <a:gd name="T0" fmla="*/ 86 w 5050"/>
              <a:gd name="T1" fmla="*/ 329 h 567"/>
              <a:gd name="T2" fmla="*/ 152 w 5050"/>
              <a:gd name="T3" fmla="*/ 255 h 567"/>
              <a:gd name="T4" fmla="*/ 201 w 5050"/>
              <a:gd name="T5" fmla="*/ 222 h 567"/>
              <a:gd name="T6" fmla="*/ 292 w 5050"/>
              <a:gd name="T7" fmla="*/ 165 h 567"/>
              <a:gd name="T8" fmla="*/ 317 w 5050"/>
              <a:gd name="T9" fmla="*/ 148 h 567"/>
              <a:gd name="T10" fmla="*/ 341 w 5050"/>
              <a:gd name="T11" fmla="*/ 140 h 567"/>
              <a:gd name="T12" fmla="*/ 374 w 5050"/>
              <a:gd name="T13" fmla="*/ 107 h 567"/>
              <a:gd name="T14" fmla="*/ 522 w 5050"/>
              <a:gd name="T15" fmla="*/ 74 h 567"/>
              <a:gd name="T16" fmla="*/ 596 w 5050"/>
              <a:gd name="T17" fmla="*/ 41 h 567"/>
              <a:gd name="T18" fmla="*/ 1156 w 5050"/>
              <a:gd name="T19" fmla="*/ 50 h 567"/>
              <a:gd name="T20" fmla="*/ 1386 w 5050"/>
              <a:gd name="T21" fmla="*/ 17 h 567"/>
              <a:gd name="T22" fmla="*/ 1576 w 5050"/>
              <a:gd name="T23" fmla="*/ 0 h 567"/>
              <a:gd name="T24" fmla="*/ 2004 w 5050"/>
              <a:gd name="T25" fmla="*/ 8 h 567"/>
              <a:gd name="T26" fmla="*/ 2086 w 5050"/>
              <a:gd name="T27" fmla="*/ 66 h 567"/>
              <a:gd name="T28" fmla="*/ 2316 w 5050"/>
              <a:gd name="T29" fmla="*/ 74 h 567"/>
              <a:gd name="T30" fmla="*/ 2407 w 5050"/>
              <a:gd name="T31" fmla="*/ 107 h 567"/>
              <a:gd name="T32" fmla="*/ 2497 w 5050"/>
              <a:gd name="T33" fmla="*/ 99 h 567"/>
              <a:gd name="T34" fmla="*/ 2596 w 5050"/>
              <a:gd name="T35" fmla="*/ 66 h 567"/>
              <a:gd name="T36" fmla="*/ 2999 w 5050"/>
              <a:gd name="T37" fmla="*/ 50 h 567"/>
              <a:gd name="T38" fmla="*/ 3205 w 5050"/>
              <a:gd name="T39" fmla="*/ 0 h 567"/>
              <a:gd name="T40" fmla="*/ 3550 w 5050"/>
              <a:gd name="T41" fmla="*/ 8 h 567"/>
              <a:gd name="T42" fmla="*/ 3748 w 5050"/>
              <a:gd name="T43" fmla="*/ 74 h 567"/>
              <a:gd name="T44" fmla="*/ 3855 w 5050"/>
              <a:gd name="T45" fmla="*/ 82 h 567"/>
              <a:gd name="T46" fmla="*/ 3954 w 5050"/>
              <a:gd name="T47" fmla="*/ 124 h 567"/>
              <a:gd name="T48" fmla="*/ 4258 w 5050"/>
              <a:gd name="T49" fmla="*/ 132 h 567"/>
              <a:gd name="T50" fmla="*/ 4340 w 5050"/>
              <a:gd name="T51" fmla="*/ 165 h 567"/>
              <a:gd name="T52" fmla="*/ 4390 w 5050"/>
              <a:gd name="T53" fmla="*/ 198 h 567"/>
              <a:gd name="T54" fmla="*/ 4768 w 5050"/>
              <a:gd name="T55" fmla="*/ 214 h 567"/>
              <a:gd name="T56" fmla="*/ 4785 w 5050"/>
              <a:gd name="T57" fmla="*/ 231 h 567"/>
              <a:gd name="T58" fmla="*/ 4801 w 5050"/>
              <a:gd name="T59" fmla="*/ 280 h 567"/>
              <a:gd name="T60" fmla="*/ 5040 w 5050"/>
              <a:gd name="T61" fmla="*/ 296 h 567"/>
              <a:gd name="T62" fmla="*/ 4999 w 5050"/>
              <a:gd name="T63" fmla="*/ 338 h 567"/>
              <a:gd name="T64" fmla="*/ 4620 w 5050"/>
              <a:gd name="T65" fmla="*/ 346 h 567"/>
              <a:gd name="T66" fmla="*/ 3732 w 5050"/>
              <a:gd name="T67" fmla="*/ 412 h 567"/>
              <a:gd name="T68" fmla="*/ 3608 w 5050"/>
              <a:gd name="T69" fmla="*/ 379 h 567"/>
              <a:gd name="T70" fmla="*/ 2991 w 5050"/>
              <a:gd name="T71" fmla="*/ 387 h 567"/>
              <a:gd name="T72" fmla="*/ 2892 w 5050"/>
              <a:gd name="T73" fmla="*/ 329 h 567"/>
              <a:gd name="T74" fmla="*/ 1246 w 5050"/>
              <a:gd name="T75" fmla="*/ 338 h 567"/>
              <a:gd name="T76" fmla="*/ 358 w 5050"/>
              <a:gd name="T77" fmla="*/ 329 h 567"/>
              <a:gd name="T78" fmla="*/ 86 w 5050"/>
              <a:gd name="T79" fmla="*/ 329 h 56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5050"/>
              <a:gd name="T121" fmla="*/ 0 h 567"/>
              <a:gd name="T122" fmla="*/ 5050 w 5050"/>
              <a:gd name="T123" fmla="*/ 567 h 567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5050" h="567">
                <a:moveTo>
                  <a:pt x="86" y="329"/>
                </a:moveTo>
                <a:cubicBezTo>
                  <a:pt x="110" y="306"/>
                  <a:pt x="127" y="275"/>
                  <a:pt x="152" y="255"/>
                </a:cubicBezTo>
                <a:cubicBezTo>
                  <a:pt x="167" y="243"/>
                  <a:pt x="186" y="234"/>
                  <a:pt x="201" y="222"/>
                </a:cubicBezTo>
                <a:cubicBezTo>
                  <a:pt x="234" y="195"/>
                  <a:pt x="248" y="176"/>
                  <a:pt x="292" y="165"/>
                </a:cubicBezTo>
                <a:cubicBezTo>
                  <a:pt x="300" y="159"/>
                  <a:pt x="308" y="153"/>
                  <a:pt x="317" y="148"/>
                </a:cubicBezTo>
                <a:cubicBezTo>
                  <a:pt x="325" y="144"/>
                  <a:pt x="334" y="144"/>
                  <a:pt x="341" y="140"/>
                </a:cubicBezTo>
                <a:cubicBezTo>
                  <a:pt x="429" y="88"/>
                  <a:pt x="287" y="160"/>
                  <a:pt x="374" y="107"/>
                </a:cubicBezTo>
                <a:cubicBezTo>
                  <a:pt x="415" y="82"/>
                  <a:pt x="474" y="86"/>
                  <a:pt x="522" y="74"/>
                </a:cubicBezTo>
                <a:cubicBezTo>
                  <a:pt x="547" y="58"/>
                  <a:pt x="569" y="51"/>
                  <a:pt x="596" y="41"/>
                </a:cubicBezTo>
                <a:cubicBezTo>
                  <a:pt x="848" y="49"/>
                  <a:pt x="906" y="58"/>
                  <a:pt x="1156" y="50"/>
                </a:cubicBezTo>
                <a:cubicBezTo>
                  <a:pt x="1233" y="33"/>
                  <a:pt x="1307" y="24"/>
                  <a:pt x="1386" y="17"/>
                </a:cubicBezTo>
                <a:cubicBezTo>
                  <a:pt x="1563" y="28"/>
                  <a:pt x="1463" y="22"/>
                  <a:pt x="1576" y="0"/>
                </a:cubicBezTo>
                <a:cubicBezTo>
                  <a:pt x="1719" y="3"/>
                  <a:pt x="1861" y="3"/>
                  <a:pt x="2004" y="8"/>
                </a:cubicBezTo>
                <a:cubicBezTo>
                  <a:pt x="2045" y="10"/>
                  <a:pt x="2043" y="63"/>
                  <a:pt x="2086" y="66"/>
                </a:cubicBezTo>
                <a:cubicBezTo>
                  <a:pt x="2163" y="71"/>
                  <a:pt x="2239" y="71"/>
                  <a:pt x="2316" y="74"/>
                </a:cubicBezTo>
                <a:cubicBezTo>
                  <a:pt x="2363" y="83"/>
                  <a:pt x="2364" y="96"/>
                  <a:pt x="2407" y="107"/>
                </a:cubicBezTo>
                <a:cubicBezTo>
                  <a:pt x="2437" y="104"/>
                  <a:pt x="2467" y="103"/>
                  <a:pt x="2497" y="99"/>
                </a:cubicBezTo>
                <a:cubicBezTo>
                  <a:pt x="2531" y="94"/>
                  <a:pt x="2562" y="68"/>
                  <a:pt x="2596" y="66"/>
                </a:cubicBezTo>
                <a:cubicBezTo>
                  <a:pt x="2829" y="53"/>
                  <a:pt x="2695" y="60"/>
                  <a:pt x="2999" y="50"/>
                </a:cubicBezTo>
                <a:cubicBezTo>
                  <a:pt x="3079" y="36"/>
                  <a:pt x="3121" y="9"/>
                  <a:pt x="3205" y="0"/>
                </a:cubicBezTo>
                <a:cubicBezTo>
                  <a:pt x="3316" y="14"/>
                  <a:pt x="3439" y="4"/>
                  <a:pt x="3550" y="8"/>
                </a:cubicBezTo>
                <a:cubicBezTo>
                  <a:pt x="3616" y="26"/>
                  <a:pt x="3680" y="66"/>
                  <a:pt x="3748" y="74"/>
                </a:cubicBezTo>
                <a:cubicBezTo>
                  <a:pt x="3784" y="78"/>
                  <a:pt x="3819" y="79"/>
                  <a:pt x="3855" y="82"/>
                </a:cubicBezTo>
                <a:cubicBezTo>
                  <a:pt x="3887" y="104"/>
                  <a:pt x="3920" y="106"/>
                  <a:pt x="3954" y="124"/>
                </a:cubicBezTo>
                <a:cubicBezTo>
                  <a:pt x="4057" y="113"/>
                  <a:pt x="4156" y="120"/>
                  <a:pt x="4258" y="132"/>
                </a:cubicBezTo>
                <a:cubicBezTo>
                  <a:pt x="4285" y="141"/>
                  <a:pt x="4315" y="151"/>
                  <a:pt x="4340" y="165"/>
                </a:cubicBezTo>
                <a:cubicBezTo>
                  <a:pt x="4357" y="175"/>
                  <a:pt x="4370" y="197"/>
                  <a:pt x="4390" y="198"/>
                </a:cubicBezTo>
                <a:cubicBezTo>
                  <a:pt x="4603" y="211"/>
                  <a:pt x="4477" y="205"/>
                  <a:pt x="4768" y="214"/>
                </a:cubicBezTo>
                <a:cubicBezTo>
                  <a:pt x="4774" y="220"/>
                  <a:pt x="4781" y="224"/>
                  <a:pt x="4785" y="231"/>
                </a:cubicBezTo>
                <a:cubicBezTo>
                  <a:pt x="4793" y="246"/>
                  <a:pt x="4784" y="276"/>
                  <a:pt x="4801" y="280"/>
                </a:cubicBezTo>
                <a:cubicBezTo>
                  <a:pt x="4901" y="304"/>
                  <a:pt x="4823" y="288"/>
                  <a:pt x="5040" y="296"/>
                </a:cubicBezTo>
                <a:cubicBezTo>
                  <a:pt x="5050" y="327"/>
                  <a:pt x="5033" y="337"/>
                  <a:pt x="4999" y="338"/>
                </a:cubicBezTo>
                <a:cubicBezTo>
                  <a:pt x="4873" y="343"/>
                  <a:pt x="4746" y="343"/>
                  <a:pt x="4620" y="346"/>
                </a:cubicBezTo>
                <a:cubicBezTo>
                  <a:pt x="4399" y="567"/>
                  <a:pt x="3947" y="184"/>
                  <a:pt x="3732" y="412"/>
                </a:cubicBezTo>
                <a:cubicBezTo>
                  <a:pt x="3690" y="401"/>
                  <a:pt x="3650" y="387"/>
                  <a:pt x="3608" y="379"/>
                </a:cubicBezTo>
                <a:cubicBezTo>
                  <a:pt x="3402" y="382"/>
                  <a:pt x="3197" y="395"/>
                  <a:pt x="2991" y="387"/>
                </a:cubicBezTo>
                <a:cubicBezTo>
                  <a:pt x="2973" y="386"/>
                  <a:pt x="2919" y="339"/>
                  <a:pt x="2892" y="329"/>
                </a:cubicBezTo>
                <a:cubicBezTo>
                  <a:pt x="2144" y="338"/>
                  <a:pt x="2031" y="345"/>
                  <a:pt x="1246" y="338"/>
                </a:cubicBezTo>
                <a:cubicBezTo>
                  <a:pt x="951" y="319"/>
                  <a:pt x="654" y="338"/>
                  <a:pt x="358" y="329"/>
                </a:cubicBezTo>
                <a:cubicBezTo>
                  <a:pt x="0" y="344"/>
                  <a:pt x="234" y="329"/>
                  <a:pt x="86" y="329"/>
                </a:cubicBezTo>
                <a:close/>
              </a:path>
            </a:pathLst>
          </a:custGeom>
          <a:pattFill prst="lgConfetti">
            <a:fgClr>
              <a:srgbClr val="808000"/>
            </a:fgClr>
            <a:bgClr>
              <a:srgbClr val="663300"/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>
              <a:latin typeface="Arial" pitchFamily="34" charset="0"/>
            </a:endParaRPr>
          </a:p>
        </p:txBody>
      </p:sp>
      <p:pic>
        <p:nvPicPr>
          <p:cNvPr id="12291" name="Picture 6" descr="3521324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2000"/>
          </a:blip>
          <a:srcRect/>
          <a:stretch>
            <a:fillRect/>
          </a:stretch>
        </p:blipFill>
        <p:spPr bwMode="auto">
          <a:xfrm rot="-265832">
            <a:off x="1979613" y="620713"/>
            <a:ext cx="5975350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1476375" y="2565400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9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615173">
            <a:off x="2771775" y="2565400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2484438" y="1268413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5651500" y="4292600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4284663" y="765175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-367849">
            <a:off x="6156325" y="2205038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5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-2030317">
            <a:off x="6516688" y="3573463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16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2195513" y="3933825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468313" y="260350"/>
            <a:ext cx="2879725" cy="865188"/>
          </a:xfrm>
          <a:prstGeom prst="cloudCallout">
            <a:avLst>
              <a:gd name="adj1" fmla="val -34343"/>
              <a:gd name="adj2" fmla="val 41194"/>
            </a:avLst>
          </a:prstGeom>
          <a:gradFill rotWithShape="1">
            <a:gsLst>
              <a:gs pos="0">
                <a:schemeClr val="accent1"/>
              </a:gs>
              <a:gs pos="100000">
                <a:srgbClr val="3B3B3B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Arial" pitchFamily="34" charset="0"/>
            </a:endParaRPr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-252413" y="188913"/>
            <a:ext cx="2232026" cy="792162"/>
          </a:xfrm>
          <a:prstGeom prst="cloudCallout">
            <a:avLst>
              <a:gd name="adj1" fmla="val -17356"/>
              <a:gd name="adj2" fmla="val 14931"/>
            </a:avLst>
          </a:prstGeom>
          <a:gradFill rotWithShape="1">
            <a:gsLst>
              <a:gs pos="0">
                <a:schemeClr val="accent1"/>
              </a:gs>
              <a:gs pos="100000">
                <a:srgbClr val="3B3B3B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Arial" pitchFamily="34" charset="0"/>
            </a:endParaRPr>
          </a:p>
        </p:txBody>
      </p:sp>
      <p:pic>
        <p:nvPicPr>
          <p:cNvPr id="2067" name="Picture 19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-2734379">
            <a:off x="5835650" y="1012825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1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16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2" name="Picture 24" descr="Ёжик1"/>
          <p:cNvPicPr>
            <a:picLocks noChangeAspect="1" noChangeArrowheads="1"/>
          </p:cNvPicPr>
          <p:nvPr/>
        </p:nvPicPr>
        <p:blipFill>
          <a:blip r:embed="rId6">
            <a:lum bright="-6000"/>
          </a:blip>
          <a:srcRect/>
          <a:stretch>
            <a:fillRect/>
          </a:stretch>
        </p:blipFill>
        <p:spPr bwMode="auto">
          <a:xfrm rot="429975">
            <a:off x="9396413" y="5767388"/>
            <a:ext cx="1457325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223036">
            <a:off x="4716463" y="1989138"/>
            <a:ext cx="12255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6 L 0.07465 0.8812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4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7037E-6 L 0.14549 0.6502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3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 L -0.06702 0.6921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2 -0.04259 L 0.40139 0.2893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1" presetClass="path" presetSubtype="0" repeatCount="4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-0.11621 C 0.0717 -0.11621 0.12778 -0.04144 0.12778 0.05046 C 0.12778 0.14236 0.0717 0.21713 0.00278 0.21713 C -0.06615 0.21713 -0.12222 0.14236 -0.12222 0.05046 C -0.12222 -0.04144 -0.06615 -0.11621 0.00278 -0.11621 Z " pathEditMode="relative" rAng="0" ptsTypes="fffff">
                                      <p:cBhvr>
                                        <p:cTn id="20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22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07407E-6 L 0.99219 -0.05232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6" y="-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1.12222 -0.03658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" y="-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8000"/>
                            </p:stCondLst>
                            <p:childTnLst>
                              <p:par>
                                <p:cTn id="4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2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0"/>
                            </p:stCondLst>
                            <p:childTnLst>
                              <p:par>
                                <p:cTn id="4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45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000"/>
                            </p:stCondLst>
                            <p:childTnLst>
                              <p:par>
                                <p:cTn id="4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8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4000"/>
                            </p:stCondLst>
                            <p:childTnLst>
                              <p:par>
                                <p:cTn id="5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51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0"/>
                            </p:stCondLst>
                            <p:childTnLst>
                              <p:par>
                                <p:cTn id="53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3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9000"/>
                            </p:stCondLst>
                            <p:childTnLst>
                              <p:par>
                                <p:cTn id="58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300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2000"/>
                            </p:stCondLst>
                            <p:childTnLst>
                              <p:par>
                                <p:cTn id="6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7 L -0.54427 0.01019 " pathEditMode="relative" rAng="0" ptsTypes="AA">
                                      <p:cBhvr>
                                        <p:cTn id="64" dur="5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7000"/>
                            </p:stCondLst>
                            <p:childTnLst>
                              <p:par>
                                <p:cTn id="66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000"/>
                            </p:stCondLst>
                            <p:childTnLst>
                              <p:par>
                                <p:cTn id="7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48148E-6 L -0.00399 0.4717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3000"/>
                            </p:stCondLst>
                            <p:childTnLst>
                              <p:par>
                                <p:cTn id="73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0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0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8000"/>
                            </p:stCondLst>
                            <p:childTnLst>
                              <p:par>
                                <p:cTn id="82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22 0.03148 C -0.07761 -0.11111 -0.07188 -0.33611 0.03489 -0.4699 C 0.14184 -0.60301 0.31041 -0.5949 0.41076 -0.45231 C 0.51076 -0.30926 0.50503 -0.08495 0.39826 0.04861 C 0.29097 0.18218 0.12239 0.17454 0.02222 0.03148 Z " pathEditMode="relative" rAng="13617341" ptsTypes="fffff">
                                      <p:cBhvr>
                                        <p:cTn id="83" dur="3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" y="-242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9" presetClass="entr" presetSubtype="1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7000"/>
                            </p:stCondLst>
                            <p:childTnLst>
                              <p:par>
                                <p:cTn id="8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71"/>
                </p:tgtEl>
              </p:cMediaNode>
            </p:audio>
          </p:childTnLst>
        </p:cTn>
      </p:par>
    </p:tnLst>
    <p:bldLst>
      <p:bldP spid="2065" grpId="0" animBg="1"/>
      <p:bldP spid="2065" grpId="1" animBg="1"/>
      <p:bldP spid="2066" grpId="0" animBg="1"/>
      <p:bldP spid="2066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</TotalTime>
  <Words>144</Words>
  <Application>Microsoft Office PowerPoint</Application>
  <PresentationFormat>Экран (4:3)</PresentationFormat>
  <Paragraphs>50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Манна небесная – что это ?</vt:lpstr>
      <vt:lpstr>Лишайники</vt:lpstr>
      <vt:lpstr>Слайд 3</vt:lpstr>
      <vt:lpstr>Формирование представлений о лишайниках - цель урока</vt:lpstr>
      <vt:lpstr>Разнообразие лишайников  и мест их обитания</vt:lpstr>
      <vt:lpstr>Работа с коллекциями</vt:lpstr>
      <vt:lpstr>Строение лишайников  </vt:lpstr>
      <vt:lpstr>Давайте отдохнём !</vt:lpstr>
      <vt:lpstr>Слайд 9</vt:lpstr>
      <vt:lpstr>Работа с учебником</vt:lpstr>
      <vt:lpstr>Определи тип слоевища!</vt:lpstr>
      <vt:lpstr>Определи тип слоевища!</vt:lpstr>
      <vt:lpstr>Определи тип слоевища!</vt:lpstr>
      <vt:lpstr>Домашнее задание</vt:lpstr>
      <vt:lpstr>Спасибо за урок!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19</cp:revision>
  <dcterms:created xsi:type="dcterms:W3CDTF">2015-02-12T17:23:27Z</dcterms:created>
  <dcterms:modified xsi:type="dcterms:W3CDTF">2015-02-12T19:14:35Z</dcterms:modified>
</cp:coreProperties>
</file>