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11" r:id="rId4"/>
    <p:sldId id="313" r:id="rId5"/>
    <p:sldId id="312" r:id="rId6"/>
    <p:sldId id="262" r:id="rId7"/>
    <p:sldId id="273" r:id="rId8"/>
    <p:sldId id="275" r:id="rId9"/>
    <p:sldId id="276" r:id="rId10"/>
    <p:sldId id="278" r:id="rId11"/>
    <p:sldId id="299" r:id="rId12"/>
    <p:sldId id="307" r:id="rId13"/>
    <p:sldId id="308" r:id="rId14"/>
    <p:sldId id="305" r:id="rId15"/>
    <p:sldId id="309" r:id="rId16"/>
    <p:sldId id="310" r:id="rId17"/>
    <p:sldId id="261" r:id="rId18"/>
    <p:sldId id="286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9900"/>
    <a:srgbClr val="FF3300"/>
    <a:srgbClr val="00FF00"/>
    <a:srgbClr val="00CC00"/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728" autoAdjust="0"/>
  </p:normalViewPr>
  <p:slideViewPr>
    <p:cSldViewPr>
      <p:cViewPr varScale="1">
        <p:scale>
          <a:sx n="67" d="100"/>
          <a:sy n="67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90EED79E-A9E8-4149-A178-E8C6C97AE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37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20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0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20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AF871860-3EE3-4C4E-BA84-8EE29C794E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94B02-1F88-486A-87A1-5BD712E12563}" type="slidenum">
              <a:rPr lang="ru-RU"/>
              <a:pPr/>
              <a:t>1</a:t>
            </a:fld>
            <a:endParaRPr lang="ru-RU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5A73-9314-4B17-AFEA-B090CDAB0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ED0F-59B3-46F1-83E7-9A8035BDB4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2BC5B-7C0B-419A-A141-C40494D24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74EC05-3225-4506-8C20-70C1A269CD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F5BCB-E838-42A4-BC9E-482E86C485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03361-2B68-4CC4-B016-1A6040E10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0652-C1D7-4D72-8831-87851B97A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1F721-122F-44A2-AC9C-E88475AF8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38CD-40F8-4A8D-BDEA-F606B07BB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318FB-3D3E-4E09-8E2D-B646E83D7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6530-99B0-42BC-96FB-129E6AAC6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45BDE-6876-4575-9421-36F2A376F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5C034-3517-4122-BB90-637739CD8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787A7-52B4-4F5C-B7B7-1197E362A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49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C72EE2-3095-4E49-B53A-E559AD5248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ransition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22.jpeg"/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image" Target="../media/image23.wmf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47.gif"/><Relationship Id="rId5" Type="http://schemas.openxmlformats.org/officeDocument/2006/relationships/image" Target="../media/image41.gif"/><Relationship Id="rId15" Type="http://schemas.openxmlformats.org/officeDocument/2006/relationships/image" Target="../media/image50.jpeg"/><Relationship Id="rId10" Type="http://schemas.openxmlformats.org/officeDocument/2006/relationships/image" Target="../media/image46.gif"/><Relationship Id="rId4" Type="http://schemas.openxmlformats.org/officeDocument/2006/relationships/image" Target="../media/image25.gif"/><Relationship Id="rId9" Type="http://schemas.openxmlformats.org/officeDocument/2006/relationships/image" Target="../media/image45.gif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wmf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0.wmf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851275" y="4508500"/>
            <a:ext cx="47529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23850" y="5000636"/>
            <a:ext cx="8208963" cy="12557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</a:pPr>
            <a:r>
              <a:rPr lang="ru-RU" sz="2800" dirty="0" smtClean="0">
                <a:solidFill>
                  <a:srgbClr val="00CC00"/>
                </a:solidFill>
              </a:rPr>
              <a:t>Куликова Оксана Викторовна</a:t>
            </a:r>
            <a:endParaRPr lang="ru-RU" sz="2800" dirty="0">
              <a:solidFill>
                <a:srgbClr val="00CC00"/>
              </a:solidFill>
            </a:endParaRPr>
          </a:p>
          <a:p>
            <a:pPr algn="ctr">
              <a:lnSpc>
                <a:spcPct val="30000"/>
              </a:lnSpc>
            </a:pPr>
            <a:r>
              <a:rPr lang="ru-RU" sz="2800" dirty="0">
                <a:solidFill>
                  <a:srgbClr val="00CC00"/>
                </a:solidFill>
              </a:rPr>
              <a:t>учитель начальных классов</a:t>
            </a:r>
          </a:p>
          <a:p>
            <a:pPr algn="ctr">
              <a:lnSpc>
                <a:spcPct val="30000"/>
              </a:lnSpc>
            </a:pPr>
            <a:r>
              <a:rPr lang="ru-RU" sz="2800" dirty="0" smtClean="0">
                <a:solidFill>
                  <a:srgbClr val="00CC00"/>
                </a:solidFill>
              </a:rPr>
              <a:t>МБОУ «Гимназия №97</a:t>
            </a:r>
            <a:endParaRPr lang="ru-RU" sz="2800" dirty="0">
              <a:solidFill>
                <a:srgbClr val="00CC00"/>
              </a:solidFill>
            </a:endParaRPr>
          </a:p>
          <a:p>
            <a:pPr algn="ctr">
              <a:lnSpc>
                <a:spcPct val="30000"/>
              </a:lnSpc>
            </a:pPr>
            <a:r>
              <a:rPr lang="ru-RU" sz="2800" dirty="0">
                <a:solidFill>
                  <a:srgbClr val="00CC00"/>
                </a:solidFill>
              </a:rPr>
              <a:t>г. </a:t>
            </a:r>
            <a:r>
              <a:rPr lang="ru-RU" sz="2800" dirty="0" smtClean="0">
                <a:solidFill>
                  <a:srgbClr val="00CC00"/>
                </a:solidFill>
              </a:rPr>
              <a:t>Ельца»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418822" name="Picture 6" descr="frukty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857365"/>
            <a:ext cx="2447925" cy="2500330"/>
          </a:xfrm>
          <a:prstGeom prst="rect">
            <a:avLst/>
          </a:prstGeom>
          <a:noFill/>
        </p:spPr>
      </p:pic>
      <p:pic>
        <p:nvPicPr>
          <p:cNvPr id="418823" name="Picture 7" descr="ovosch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540000" cy="2500330"/>
          </a:xfrm>
          <a:prstGeom prst="rect">
            <a:avLst/>
          </a:prstGeom>
          <a:noFill/>
        </p:spPr>
      </p:pic>
      <p:sp>
        <p:nvSpPr>
          <p:cNvPr id="418829" name="WordArt 13"/>
          <p:cNvSpPr>
            <a:spLocks noChangeArrowheads="1" noChangeShapeType="1" noTextEdit="1"/>
          </p:cNvSpPr>
          <p:nvPr/>
        </p:nvSpPr>
        <p:spPr bwMode="auto">
          <a:xfrm>
            <a:off x="395288" y="115888"/>
            <a:ext cx="835342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solidFill>
                <a:srgbClr val="FF99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18830" name="Picture 14" descr="s1644_1182939146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642919"/>
            <a:ext cx="338455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Витамин </a:t>
            </a:r>
            <a:r>
              <a:rPr lang="en-US" sz="4000">
                <a:solidFill>
                  <a:srgbClr val="FF3300"/>
                </a:solidFill>
              </a:rPr>
              <a:t>D</a:t>
            </a:r>
            <a:r>
              <a:rPr lang="ru-RU" sz="4000">
                <a:solidFill>
                  <a:srgbClr val="FF3300"/>
                </a:solidFill>
              </a:rPr>
              <a:t> обеспечивает нормальный рост и развитие костей</a:t>
            </a:r>
          </a:p>
        </p:txBody>
      </p:sp>
      <p:pic>
        <p:nvPicPr>
          <p:cNvPr id="21508" name="Рисунок 3" descr="Витамин В2 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1650"/>
            <a:ext cx="1828800" cy="1657350"/>
          </a:xfrm>
          <a:noFill/>
          <a:ln/>
        </p:spPr>
      </p:pic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1331913" y="2781300"/>
            <a:ext cx="576262" cy="519113"/>
          </a:xfrm>
          <a:prstGeom prst="rect">
            <a:avLst/>
          </a:prstGeom>
          <a:solidFill>
            <a:srgbClr val="0033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3300"/>
                </a:solidFill>
              </a:rPr>
              <a:t>Д</a:t>
            </a:r>
          </a:p>
        </p:txBody>
      </p:sp>
      <p:pic>
        <p:nvPicPr>
          <p:cNvPr id="471048" name="Picture 8" descr="j0397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37063"/>
            <a:ext cx="3168650" cy="1655762"/>
          </a:xfrm>
          <a:prstGeom prst="rect">
            <a:avLst/>
          </a:prstGeom>
          <a:noFill/>
        </p:spPr>
      </p:pic>
      <p:pic>
        <p:nvPicPr>
          <p:cNvPr id="471053" name="Picture 13" descr="j0177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005263"/>
            <a:ext cx="3644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6" name="AutoShape 16"/>
          <p:cNvSpPr>
            <a:spLocks noChangeArrowheads="1"/>
          </p:cNvSpPr>
          <p:nvPr/>
        </p:nvSpPr>
        <p:spPr bwMode="auto">
          <a:xfrm>
            <a:off x="3563938" y="2492375"/>
            <a:ext cx="4824412" cy="1439863"/>
          </a:xfrm>
          <a:prstGeom prst="wedgeRoundRectCallout">
            <a:avLst>
              <a:gd name="adj1" fmla="val -90542"/>
              <a:gd name="adj2" fmla="val -45921"/>
              <a:gd name="adj3" fmla="val 16667"/>
            </a:avLst>
          </a:prstGeom>
          <a:solidFill>
            <a:srgbClr val="FFFF99"/>
          </a:solidFill>
          <a:ln w="12700" cap="sq">
            <a:solidFill>
              <a:srgbClr val="99FF66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800" b="0">
                <a:solidFill>
                  <a:srgbClr val="33CC33"/>
                </a:solidFill>
              </a:rPr>
              <a:t>Витамин </a:t>
            </a:r>
            <a:r>
              <a:rPr lang="en-US" sz="2800" b="0">
                <a:solidFill>
                  <a:srgbClr val="33CC33"/>
                </a:solidFill>
              </a:rPr>
              <a:t>D </a:t>
            </a:r>
            <a:r>
              <a:rPr lang="ru-RU" sz="2800" b="0">
                <a:solidFill>
                  <a:srgbClr val="33CC33"/>
                </a:solidFill>
              </a:rPr>
              <a:t>образуется в коже под воздействием солнечных лучей</a:t>
            </a:r>
          </a:p>
        </p:txBody>
      </p:sp>
      <p:sp>
        <p:nvSpPr>
          <p:cNvPr id="471058" name="AutoShape 18"/>
          <p:cNvSpPr>
            <a:spLocks noChangeArrowheads="1"/>
          </p:cNvSpPr>
          <p:nvPr/>
        </p:nvSpPr>
        <p:spPr bwMode="auto">
          <a:xfrm>
            <a:off x="2987675" y="1557338"/>
            <a:ext cx="5329238" cy="720725"/>
          </a:xfrm>
          <a:prstGeom prst="wedgeRoundRectCallout">
            <a:avLst>
              <a:gd name="adj1" fmla="val -76750"/>
              <a:gd name="adj2" fmla="val 95593"/>
              <a:gd name="adj3" fmla="val 16667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3200" b="0">
                <a:solidFill>
                  <a:srgbClr val="33CC33"/>
                </a:solidFill>
              </a:rPr>
              <a:t>Рыбий жир, печень трески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6" grpId="0" animBg="1"/>
      <p:bldP spid="4710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2" name="Picture 4" descr="frukty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789363"/>
            <a:ext cx="2879725" cy="2493962"/>
          </a:xfrm>
          <a:prstGeom prst="rect">
            <a:avLst/>
          </a:prstGeom>
          <a:noFill/>
        </p:spPr>
      </p:pic>
      <p:pic>
        <p:nvPicPr>
          <p:cNvPr id="524293" name="Picture 5" descr="ovosch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725"/>
            <a:ext cx="3889375" cy="2292350"/>
          </a:xfrm>
          <a:prstGeom prst="rect">
            <a:avLst/>
          </a:prstGeom>
          <a:noFill/>
        </p:spPr>
      </p:pic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990600" y="2835275"/>
            <a:ext cx="7164388" cy="11890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CC00"/>
                </a:solidFill>
              </a:rPr>
              <a:t>овощи и фрукты</a:t>
            </a: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2163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sz="4400">
                <a:solidFill>
                  <a:srgbClr val="33CC33"/>
                </a:solidFill>
              </a:rPr>
              <a:t>Больше всего витаминов содержат</a:t>
            </a:r>
          </a:p>
          <a:p>
            <a:pPr algn="ctr"/>
            <a:endParaRPr lang="ru-RU" sz="3200" b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937" name="Rectangle 40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Какие слова спрятались?</a:t>
            </a:r>
          </a:p>
        </p:txBody>
      </p:sp>
      <p:graphicFrame>
        <p:nvGraphicFramePr>
          <p:cNvPr id="534941" name="Group 413"/>
          <p:cNvGraphicFramePr>
            <a:graphicFrameLocks noGrp="1"/>
          </p:cNvGraphicFramePr>
          <p:nvPr>
            <p:ph idx="1"/>
          </p:nvPr>
        </p:nvGraphicFramePr>
        <p:xfrm>
          <a:off x="539750" y="765175"/>
          <a:ext cx="8147050" cy="5759451"/>
        </p:xfrm>
        <a:graphic>
          <a:graphicData uri="http://schemas.openxmlformats.org/drawingml/2006/table">
            <a:tbl>
              <a:tblPr/>
              <a:tblGrid>
                <a:gridCol w="700088"/>
                <a:gridCol w="930275"/>
                <a:gridCol w="931862"/>
                <a:gridCol w="931863"/>
                <a:gridCol w="927100"/>
                <a:gridCol w="933450"/>
                <a:gridCol w="930275"/>
                <a:gridCol w="931862"/>
                <a:gridCol w="930275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710" name="Group 110"/>
          <p:cNvGraphicFramePr>
            <a:graphicFrameLocks noGrp="1"/>
          </p:cNvGraphicFramePr>
          <p:nvPr>
            <p:ph idx="1"/>
          </p:nvPr>
        </p:nvGraphicFramePr>
        <p:xfrm>
          <a:off x="539750" y="765175"/>
          <a:ext cx="8147050" cy="5538789"/>
        </p:xfrm>
        <a:graphic>
          <a:graphicData uri="http://schemas.openxmlformats.org/drawingml/2006/table">
            <a:tbl>
              <a:tblPr/>
              <a:tblGrid>
                <a:gridCol w="700088"/>
                <a:gridCol w="930275"/>
                <a:gridCol w="931862"/>
                <a:gridCol w="931863"/>
                <a:gridCol w="927100"/>
                <a:gridCol w="933450"/>
                <a:gridCol w="930275"/>
                <a:gridCol w="931862"/>
                <a:gridCol w="93027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A50021"/>
                </a:solidFill>
              </a:rPr>
              <a:t>физминутка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5832475" cy="4525963"/>
          </a:xfrm>
        </p:spPr>
        <p:txBody>
          <a:bodyPr/>
          <a:lstStyle/>
          <a:p>
            <a:endParaRPr lang="ru-RU" sz="2400">
              <a:solidFill>
                <a:srgbClr val="0000FF"/>
              </a:solidFill>
            </a:endParaRPr>
          </a:p>
          <a:p>
            <a:r>
              <a:rPr lang="ru-RU" b="1">
                <a:solidFill>
                  <a:srgbClr val="0000FF"/>
                </a:solidFill>
              </a:rPr>
              <a:t>Рано утром просыпайся, </a:t>
            </a:r>
          </a:p>
          <a:p>
            <a:r>
              <a:rPr lang="ru-RU" b="1">
                <a:solidFill>
                  <a:srgbClr val="0000FF"/>
                </a:solidFill>
              </a:rPr>
              <a:t>Себе, людям улыбайся,</a:t>
            </a:r>
          </a:p>
          <a:p>
            <a:r>
              <a:rPr lang="ru-RU" b="1">
                <a:solidFill>
                  <a:srgbClr val="0000FF"/>
                </a:solidFill>
              </a:rPr>
              <a:t>Ты зарядкой занимайся,</a:t>
            </a:r>
          </a:p>
          <a:p>
            <a:r>
              <a:rPr lang="ru-RU" b="1">
                <a:solidFill>
                  <a:srgbClr val="0000FF"/>
                </a:solidFill>
              </a:rPr>
              <a:t>Обливайся, вытирайся,</a:t>
            </a:r>
          </a:p>
          <a:p>
            <a:r>
              <a:rPr lang="ru-RU" b="1">
                <a:solidFill>
                  <a:srgbClr val="0000FF"/>
                </a:solidFill>
              </a:rPr>
              <a:t> Всегда правильно питайся,</a:t>
            </a:r>
          </a:p>
          <a:p>
            <a:r>
              <a:rPr lang="ru-RU" b="1">
                <a:solidFill>
                  <a:srgbClr val="0000FF"/>
                </a:solidFill>
              </a:rPr>
              <a:t> В школу смело собирайся.</a:t>
            </a:r>
          </a:p>
        </p:txBody>
      </p:sp>
      <p:pic>
        <p:nvPicPr>
          <p:cNvPr id="531460" name="Picture 4" descr="AMERI00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3041650"/>
            <a:ext cx="3751263" cy="3816350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  <p:bldP spid="531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9632.vkontakte.ru/u423565/-5/x_03a12dc2.jpg"/>
          <p:cNvPicPr>
            <a:picLocks noGrp="1"/>
          </p:cNvPicPr>
          <p:nvPr>
            <p:ph idx="1"/>
          </p:nvPr>
        </p:nvPicPr>
        <p:blipFill>
          <a:blip r:embed="rId2" cstate="print"/>
          <a:srcRect l="4971" t="5433" r="4917" b="230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Письмо от </a:t>
            </a:r>
            <a:r>
              <a:rPr lang="ru-RU" b="1" dirty="0" err="1" smtClean="0"/>
              <a:t>Карлсона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Здравствуйте, друзья 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Свое письмо я пишу из больницы. У меня ухудшилось здоровье. Болит голова, в глазах звездочки, тело вялое, живот болит. Доктор говорит, что мне нужно правильно питаться. Я составил себе меню на обед.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Меню : торт с лимонадом, чипсы, варенье, пепси кола и </a:t>
            </a:r>
            <a:r>
              <a:rPr lang="ru-RU" i="1" dirty="0" err="1" smtClean="0"/>
              <a:t>чупо</a:t>
            </a:r>
            <a:r>
              <a:rPr lang="ru-RU" i="1" dirty="0" smtClean="0"/>
              <a:t>- </a:t>
            </a:r>
            <a:r>
              <a:rPr lang="ru-RU" i="1" dirty="0" err="1" smtClean="0"/>
              <a:t>чупс</a:t>
            </a:r>
            <a:r>
              <a:rPr lang="ru-RU" i="1" dirty="0" smtClean="0"/>
              <a:t> . Это моя любимая еда, наверное я скоро поправлюсь и буду здоров!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Ваш  </a:t>
            </a:r>
            <a:r>
              <a:rPr lang="ru-RU" i="1" dirty="0" err="1" smtClean="0"/>
              <a:t>Карлсон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8" name="Picture 6" descr="j04104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484313"/>
            <a:ext cx="2081213" cy="2144712"/>
          </a:xfrm>
        </p:spPr>
      </p:pic>
      <p:pic>
        <p:nvPicPr>
          <p:cNvPr id="443399" name="Picture 7" descr="1-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73463"/>
            <a:ext cx="2286000" cy="1714500"/>
          </a:xfrm>
          <a:prstGeom prst="rect">
            <a:avLst/>
          </a:prstGeom>
          <a:noFill/>
        </p:spPr>
      </p:pic>
      <p:pic>
        <p:nvPicPr>
          <p:cNvPr id="443401" name="Picture 9" descr="58R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57563"/>
            <a:ext cx="1200150" cy="1714500"/>
          </a:xfrm>
          <a:prstGeom prst="rect">
            <a:avLst/>
          </a:prstGeom>
          <a:noFill/>
        </p:spPr>
      </p:pic>
      <p:pic>
        <p:nvPicPr>
          <p:cNvPr id="443402" name="Picture 10" descr="6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076700"/>
            <a:ext cx="1714500" cy="1714500"/>
          </a:xfrm>
          <a:prstGeom prst="rect">
            <a:avLst/>
          </a:prstGeom>
          <a:noFill/>
        </p:spPr>
      </p:pic>
      <p:pic>
        <p:nvPicPr>
          <p:cNvPr id="443407" name="Picture 15" descr="Cheese-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349500"/>
            <a:ext cx="827088" cy="863600"/>
          </a:xfrm>
          <a:prstGeom prst="rect">
            <a:avLst/>
          </a:prstGeom>
          <a:noFill/>
        </p:spPr>
      </p:pic>
      <p:pic>
        <p:nvPicPr>
          <p:cNvPr id="443408" name="Picture 16" descr="eda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5445125"/>
            <a:ext cx="1303337" cy="1268413"/>
          </a:xfrm>
          <a:prstGeom prst="rect">
            <a:avLst/>
          </a:prstGeom>
          <a:noFill/>
        </p:spPr>
      </p:pic>
      <p:pic>
        <p:nvPicPr>
          <p:cNvPr id="443409" name="Picture 17" descr="eda8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429000"/>
            <a:ext cx="1057275" cy="1152525"/>
          </a:xfrm>
          <a:prstGeom prst="rect">
            <a:avLst/>
          </a:prstGeom>
          <a:noFill/>
        </p:spPr>
      </p:pic>
      <p:pic>
        <p:nvPicPr>
          <p:cNvPr id="443410" name="Picture 18" descr="eda7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36838"/>
            <a:ext cx="1074738" cy="2274887"/>
          </a:xfrm>
          <a:prstGeom prst="rect">
            <a:avLst/>
          </a:prstGeom>
          <a:noFill/>
        </p:spPr>
      </p:pic>
      <p:pic>
        <p:nvPicPr>
          <p:cNvPr id="443411" name="Picture 19" descr="foo-fast_food_bros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4797425"/>
            <a:ext cx="1873250" cy="1727200"/>
          </a:xfrm>
          <a:prstGeom prst="rect">
            <a:avLst/>
          </a:prstGeom>
          <a:noFill/>
        </p:spPr>
      </p:pic>
      <p:pic>
        <p:nvPicPr>
          <p:cNvPr id="443413" name="Picture 21" descr="JOCUK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5805488"/>
            <a:ext cx="1223963" cy="758825"/>
          </a:xfrm>
          <a:prstGeom prst="rect">
            <a:avLst/>
          </a:prstGeom>
          <a:noFill/>
        </p:spPr>
      </p:pic>
      <p:pic>
        <p:nvPicPr>
          <p:cNvPr id="11" name="Рисунок 10" descr="кефир2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5157788"/>
            <a:ext cx="720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erkule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2988" y="2420938"/>
            <a:ext cx="7207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яблоко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1341438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96_b_psl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1125538"/>
            <a:ext cx="1728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чипсы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825" y="2492375"/>
            <a:ext cx="10795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МОРКОВКА.GIF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2636838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FF"/>
                </a:solidFill>
              </a:rPr>
              <a:t>Какие продукты полезно есть?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dirty="0">
                <a:solidFill>
                  <a:srgbClr val="FF3300"/>
                </a:solidFill>
              </a:rPr>
              <a:t>Золотые правила питания: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/>
              <a:t>Памятка для детей и их родителей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1.Каждый день употреблять разнообразную пищу .                                                                                           2. Основную массу пищи должны составлять овощи и фрукты.</a:t>
            </a:r>
          </a:p>
          <a:p>
            <a:pPr>
              <a:buNone/>
            </a:pPr>
            <a:r>
              <a:rPr lang="ru-RU" sz="1800" dirty="0" smtClean="0"/>
              <a:t>3. Пищу необходимо хорошо пережевывать, чтобы смочить слюной.</a:t>
            </a:r>
          </a:p>
          <a:p>
            <a:pPr>
              <a:buNone/>
            </a:pPr>
            <a:r>
              <a:rPr lang="ru-RU" sz="1800" dirty="0" smtClean="0"/>
              <a:t>4.   Перерыв между едой не должен быть больше 3-х часов, желательно есть в одно и то же время.</a:t>
            </a:r>
          </a:p>
          <a:p>
            <a:pPr>
              <a:buNone/>
            </a:pPr>
            <a:r>
              <a:rPr lang="ru-RU" sz="1800" dirty="0" smtClean="0"/>
              <a:t>5. На завтрак лучше есть различные каши.</a:t>
            </a:r>
          </a:p>
          <a:p>
            <a:pPr>
              <a:buNone/>
            </a:pPr>
            <a:r>
              <a:rPr lang="ru-RU" sz="1800" dirty="0" smtClean="0"/>
              <a:t>6. Обед должен быть полноценный ,состоящий из 3х -4х блюд</a:t>
            </a:r>
          </a:p>
          <a:p>
            <a:pPr>
              <a:buNone/>
            </a:pPr>
            <a:r>
              <a:rPr lang="ru-RU" sz="1800" dirty="0" smtClean="0"/>
              <a:t>7. Во время обеда ребенок съедает больше всего пищи. Вот почему после обеда лучше всего выбрать спокойные занятия.</a:t>
            </a:r>
          </a:p>
          <a:p>
            <a:pPr>
              <a:buNone/>
            </a:pPr>
            <a:r>
              <a:rPr lang="ru-RU" sz="1800" dirty="0" smtClean="0"/>
              <a:t>8. На полдник –ребенку полезно будет съесть булочку и молоко.</a:t>
            </a:r>
          </a:p>
          <a:p>
            <a:pPr>
              <a:buNone/>
            </a:pPr>
            <a:r>
              <a:rPr lang="ru-RU" sz="1800" dirty="0" smtClean="0"/>
              <a:t>9. Чтобы хорошо спать и отдыхать ночью ,на ужин можно есть только легкую пищу: запеканки ,творог, омлет, кефир и т.д.</a:t>
            </a:r>
          </a:p>
          <a:p>
            <a:pPr>
              <a:buNone/>
            </a:pPr>
            <a:r>
              <a:rPr lang="ru-RU" sz="1800" dirty="0" smtClean="0"/>
              <a:t>10 Пища должна быть хорошо проваренной или прожаренной и приготовленной из свежих  продуктов..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11.Хочешь вырасти красивым, здоровым и </a:t>
            </a:r>
            <a:r>
              <a:rPr lang="ru-RU" sz="1800" dirty="0" err="1" smtClean="0"/>
              <a:t>сильным,надо</a:t>
            </a:r>
            <a:r>
              <a:rPr lang="ru-RU" sz="1800" dirty="0" smtClean="0"/>
              <a:t> есть полезные продукты.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WordArt 5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273925" cy="6119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БУДЬТЕ   ЗДОРОВЫ!</a:t>
            </a:r>
          </a:p>
        </p:txBody>
      </p:sp>
      <p:pic>
        <p:nvPicPr>
          <p:cNvPr id="492550" name="Picture 6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149725"/>
            <a:ext cx="3240087" cy="23749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900113" y="1773238"/>
            <a:ext cx="2447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395288" y="1557338"/>
            <a:ext cx="3529012" cy="461665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0" dirty="0" smtClean="0">
                <a:solidFill>
                  <a:srgbClr val="3366CC"/>
                </a:solidFill>
              </a:rPr>
              <a:t>активный образ жизни</a:t>
            </a:r>
            <a:endParaRPr lang="ru-RU" sz="2400" b="0" dirty="0">
              <a:solidFill>
                <a:srgbClr val="3366CC"/>
              </a:solidFill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3635375" y="2071678"/>
            <a:ext cx="1873250" cy="584775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0" dirty="0">
                <a:solidFill>
                  <a:srgbClr val="3366CC"/>
                </a:solidFill>
              </a:rPr>
              <a:t>питание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6300788" y="1341438"/>
            <a:ext cx="2303462" cy="457200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3366CC"/>
                </a:solidFill>
              </a:rPr>
              <a:t>свежий воздух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3348038" y="4500571"/>
            <a:ext cx="2016125" cy="830997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0" dirty="0" err="1" smtClean="0">
                <a:solidFill>
                  <a:srgbClr val="3366CC"/>
                </a:solidFill>
              </a:rPr>
              <a:t>Положитель-ные</a:t>
            </a:r>
            <a:r>
              <a:rPr lang="ru-RU" sz="2400" b="0" dirty="0" smtClean="0">
                <a:solidFill>
                  <a:srgbClr val="3366CC"/>
                </a:solidFill>
              </a:rPr>
              <a:t> эмоции</a:t>
            </a:r>
            <a:endParaRPr lang="ru-RU" sz="2400" b="0" dirty="0">
              <a:solidFill>
                <a:srgbClr val="3366CC"/>
              </a:solidFill>
            </a:endParaRPr>
          </a:p>
        </p:txBody>
      </p:sp>
      <p:sp>
        <p:nvSpPr>
          <p:cNvPr id="439310" name="Text Box 14"/>
          <p:cNvSpPr txBox="1">
            <a:spLocks noChangeArrowheads="1"/>
          </p:cNvSpPr>
          <p:nvPr/>
        </p:nvSpPr>
        <p:spPr bwMode="auto">
          <a:xfrm>
            <a:off x="468313" y="3933825"/>
            <a:ext cx="2159000" cy="579438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0">
                <a:solidFill>
                  <a:srgbClr val="3366CC"/>
                </a:solidFill>
              </a:rPr>
              <a:t>гигиена</a:t>
            </a:r>
          </a:p>
        </p:txBody>
      </p:sp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6300788" y="4292600"/>
            <a:ext cx="2447925" cy="579438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0" dirty="0">
                <a:solidFill>
                  <a:srgbClr val="3366CC"/>
                </a:solidFill>
              </a:rPr>
              <a:t>режим дня</a:t>
            </a:r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2681288" y="188913"/>
            <a:ext cx="3779837" cy="1366837"/>
          </a:xfrm>
          <a:prstGeom prst="ellipse">
            <a:avLst/>
          </a:prstGeom>
          <a:solidFill>
            <a:srgbClr val="66FFFF"/>
          </a:solidFill>
          <a:ln w="12700" cap="sq">
            <a:solidFill>
              <a:srgbClr val="99FF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33CC"/>
                </a:solidFill>
              </a:rPr>
              <a:t>здоровье</a:t>
            </a:r>
          </a:p>
          <a:p>
            <a:pPr algn="ctr">
              <a:spcBef>
                <a:spcPct val="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pic>
        <p:nvPicPr>
          <p:cNvPr id="439322" name="Picture 26" descr="IMG0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771650"/>
            <a:ext cx="2447925" cy="1657350"/>
          </a:xfrm>
          <a:prstGeom prst="rect">
            <a:avLst/>
          </a:prstGeom>
          <a:noFill/>
        </p:spPr>
      </p:pic>
      <p:pic>
        <p:nvPicPr>
          <p:cNvPr id="439323" name="Picture 27" descr="j0426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1295400" cy="1295400"/>
          </a:xfrm>
          <a:prstGeom prst="rect">
            <a:avLst/>
          </a:prstGeom>
          <a:noFill/>
        </p:spPr>
      </p:pic>
      <p:pic>
        <p:nvPicPr>
          <p:cNvPr id="439324" name="Picture 28" descr="j0398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5445125"/>
            <a:ext cx="1439862" cy="1223963"/>
          </a:xfrm>
          <a:prstGeom prst="rect">
            <a:avLst/>
          </a:prstGeom>
          <a:noFill/>
        </p:spPr>
      </p:pic>
      <p:pic>
        <p:nvPicPr>
          <p:cNvPr id="439327" name="Picture 31" descr="medved6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013325"/>
            <a:ext cx="2232025" cy="1609725"/>
          </a:xfrm>
          <a:prstGeom prst="rect">
            <a:avLst/>
          </a:prstGeom>
          <a:noFill/>
        </p:spPr>
      </p:pic>
      <p:pic>
        <p:nvPicPr>
          <p:cNvPr id="439328" name="Picture 32" descr="j04120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581525"/>
            <a:ext cx="2087562" cy="1727200"/>
          </a:xfrm>
          <a:prstGeom prst="rect">
            <a:avLst/>
          </a:prstGeom>
          <a:noFill/>
        </p:spPr>
      </p:pic>
      <p:pic>
        <p:nvPicPr>
          <p:cNvPr id="439329" name="Picture 33" descr="mald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714620"/>
            <a:ext cx="2016125" cy="1714512"/>
          </a:xfrm>
          <a:prstGeom prst="rect">
            <a:avLst/>
          </a:prstGeom>
          <a:noFill/>
        </p:spPr>
      </p:pic>
      <p:pic>
        <p:nvPicPr>
          <p:cNvPr id="439330" name="Picture 34" descr="deva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5373688"/>
            <a:ext cx="1512887" cy="13557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6" grpId="0" animBg="1"/>
      <p:bldP spid="439307" grpId="0" animBg="1"/>
      <p:bldP spid="439307" grpId="2" animBg="1"/>
      <p:bldP spid="439308" grpId="0" animBg="1"/>
      <p:bldP spid="439309" grpId="0" animBg="1"/>
      <p:bldP spid="439310" grpId="0" animBg="1"/>
      <p:bldP spid="439311" grpId="0" animBg="1"/>
      <p:bldP spid="4393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i.ua/photo/images/pic/6/4/5108246_283e5126.jpg"/>
          <p:cNvPicPr/>
          <p:nvPr/>
        </p:nvPicPr>
        <p:blipFill>
          <a:blip r:embed="rId2" cstate="print"/>
          <a:srcRect l="2422" t="2479" r="2768" b="2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урока: «Поговорим о витаминах. Почему нужно правильно питаться?»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3.hubimg.com/u/5522266_f520.jpg"/>
          <p:cNvPicPr/>
          <p:nvPr/>
        </p:nvPicPr>
        <p:blipFill>
          <a:blip r:embed="rId2" cstate="print"/>
          <a:srcRect b="27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>
                <a:solidFill>
                  <a:srgbClr val="0033CC"/>
                </a:solidFill>
              </a:rPr>
              <a:t>«Вита» в переводе </a:t>
            </a:r>
            <a:br>
              <a:rPr lang="ru-RU" b="1">
                <a:solidFill>
                  <a:srgbClr val="0033CC"/>
                </a:solidFill>
              </a:rPr>
            </a:br>
            <a:r>
              <a:rPr lang="ru-RU" b="1">
                <a:solidFill>
                  <a:srgbClr val="0033CC"/>
                </a:solidFill>
              </a:rPr>
              <a:t>с латинского языка «жизнь»</a:t>
            </a:r>
            <a:r>
              <a:rPr lang="ru-RU" sz="4000"/>
              <a:t> 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u="sng">
                <a:solidFill>
                  <a:srgbClr val="FF3300"/>
                </a:solidFill>
              </a:rPr>
              <a:t>Витамины</a:t>
            </a:r>
            <a:r>
              <a:rPr lang="ru-RU" b="1">
                <a:solidFill>
                  <a:srgbClr val="FF3300"/>
                </a:solidFill>
              </a:rPr>
              <a:t> – жизненно необходимые вещества, недостаток которых вызывает сначала недомогание, а в некоторых случаях и различные заболевания.</a:t>
            </a:r>
          </a:p>
          <a:p>
            <a:pPr>
              <a:buFontTx/>
              <a:buNone/>
            </a:pPr>
            <a:r>
              <a:rPr lang="ru-RU" sz="3600" i="1"/>
              <a:t>				</a:t>
            </a:r>
          </a:p>
        </p:txBody>
      </p:sp>
      <p:sp>
        <p:nvSpPr>
          <p:cNvPr id="445448" name="Text Box 8"/>
          <p:cNvSpPr txBox="1">
            <a:spLocks noChangeArrowheads="1"/>
          </p:cNvSpPr>
          <p:nvPr/>
        </p:nvSpPr>
        <p:spPr bwMode="auto">
          <a:xfrm>
            <a:off x="2195513" y="4652963"/>
            <a:ext cx="5545137" cy="7620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uiExpand="1" build="p"/>
      <p:bldP spid="445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9144000" cy="1143000"/>
          </a:xfrm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</a:rPr>
              <a:t>Витамин А</a:t>
            </a:r>
          </a:p>
        </p:txBody>
      </p:sp>
      <p:pic>
        <p:nvPicPr>
          <p:cNvPr id="21507" name="Рисунок 2" descr="Витамин А2 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2374900" cy="2232025"/>
          </a:xfrm>
          <a:noFill/>
          <a:ln/>
        </p:spPr>
      </p:pic>
      <p:pic>
        <p:nvPicPr>
          <p:cNvPr id="460809" name="Picture 9" descr="55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700338" y="5661025"/>
            <a:ext cx="10795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2" name="Picture 12" descr="WRCARR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644900"/>
            <a:ext cx="1589088" cy="1954213"/>
          </a:xfrm>
          <a:prstGeom prst="rect">
            <a:avLst/>
          </a:prstGeom>
          <a:noFill/>
        </p:spPr>
      </p:pic>
      <p:pic>
        <p:nvPicPr>
          <p:cNvPr id="460817" name="Picture 17" descr="j04095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508500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9" name="Picture 19" descr="j04116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789363"/>
            <a:ext cx="1389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0" name="Picture 20" descr="EGG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5734050"/>
            <a:ext cx="1008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1" name="Text Box 21"/>
          <p:cNvSpPr txBox="1">
            <a:spLocks noChangeArrowheads="1"/>
          </p:cNvSpPr>
          <p:nvPr/>
        </p:nvSpPr>
        <p:spPr bwMode="auto">
          <a:xfrm>
            <a:off x="2700338" y="2492375"/>
            <a:ext cx="56165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3600" b="0">
              <a:solidFill>
                <a:srgbClr val="33CC33"/>
              </a:solidFill>
            </a:endParaRPr>
          </a:p>
        </p:txBody>
      </p:sp>
      <p:sp>
        <p:nvSpPr>
          <p:cNvPr id="460823" name="Text Box 23"/>
          <p:cNvSpPr txBox="1">
            <a:spLocks noChangeArrowheads="1"/>
          </p:cNvSpPr>
          <p:nvPr/>
        </p:nvSpPr>
        <p:spPr bwMode="auto">
          <a:xfrm>
            <a:off x="971550" y="3141663"/>
            <a:ext cx="647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460824" name="Text Box 24"/>
          <p:cNvSpPr txBox="1">
            <a:spLocks noChangeArrowheads="1"/>
          </p:cNvSpPr>
          <p:nvPr/>
        </p:nvSpPr>
        <p:spPr bwMode="auto">
          <a:xfrm>
            <a:off x="971550" y="2924175"/>
            <a:ext cx="57626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pic>
        <p:nvPicPr>
          <p:cNvPr id="460826" name="Picture 26" descr="peppe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500438"/>
            <a:ext cx="1152525" cy="1320800"/>
          </a:xfrm>
          <a:prstGeom prst="rect">
            <a:avLst/>
          </a:prstGeom>
          <a:noFill/>
        </p:spPr>
      </p:pic>
      <p:pic>
        <p:nvPicPr>
          <p:cNvPr id="460827" name="Picture 27" descr="j04228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5229225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8" name="AutoShape 28"/>
          <p:cNvSpPr>
            <a:spLocks noChangeArrowheads="1"/>
          </p:cNvSpPr>
          <p:nvPr/>
        </p:nvSpPr>
        <p:spPr bwMode="auto">
          <a:xfrm>
            <a:off x="1979613" y="981075"/>
            <a:ext cx="5905500" cy="14398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0829" name="AutoShape 29"/>
          <p:cNvSpPr>
            <a:spLocks noChangeArrowheads="1"/>
          </p:cNvSpPr>
          <p:nvPr/>
        </p:nvSpPr>
        <p:spPr bwMode="auto">
          <a:xfrm>
            <a:off x="3203575" y="981075"/>
            <a:ext cx="5472113" cy="2233613"/>
          </a:xfrm>
          <a:prstGeom prst="wedgeRoundRectCallout">
            <a:avLst>
              <a:gd name="adj1" fmla="val -82319"/>
              <a:gd name="adj2" fmla="val 18801"/>
              <a:gd name="adj3" fmla="val 16667"/>
            </a:avLst>
          </a:prstGeom>
          <a:solidFill>
            <a:srgbClr val="66FF99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/>
              <a:t>Если вы хотите хорошо расти, хорошо видеть и иметь крепкие зубы, вам нужен я!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60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460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Витамин В</a:t>
            </a:r>
          </a:p>
        </p:txBody>
      </p:sp>
      <p:pic>
        <p:nvPicPr>
          <p:cNvPr id="21508" name="Рисунок 3" descr="Витамин В2 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2046288" cy="1944688"/>
          </a:xfrm>
          <a:noFill/>
          <a:ln/>
        </p:spPr>
      </p:pic>
      <p:pic>
        <p:nvPicPr>
          <p:cNvPr id="10" name="Содержимое 9" descr="gerkules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716338"/>
            <a:ext cx="1133475" cy="1857375"/>
          </a:xfrm>
          <a:noFill/>
          <a:ln/>
        </p:spPr>
      </p:pic>
      <p:pic>
        <p:nvPicPr>
          <p:cNvPr id="465936" name="Picture 16" descr="j04104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437063"/>
            <a:ext cx="2016125" cy="2087562"/>
          </a:xfrm>
          <a:prstGeom prst="rect">
            <a:avLst/>
          </a:prstGeom>
          <a:noFill/>
        </p:spPr>
      </p:pic>
      <p:pic>
        <p:nvPicPr>
          <p:cNvPr id="465938" name="Picture 18" descr="ovosch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2492375"/>
            <a:ext cx="2160588" cy="1728788"/>
          </a:xfrm>
          <a:noFill/>
          <a:ln/>
        </p:spPr>
      </p:pic>
      <p:pic>
        <p:nvPicPr>
          <p:cNvPr id="465939" name="Picture 19" descr="58R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852738"/>
            <a:ext cx="1200150" cy="1714500"/>
          </a:xfrm>
          <a:prstGeom prst="rect">
            <a:avLst/>
          </a:prstGeom>
          <a:noFill/>
        </p:spPr>
      </p:pic>
      <p:pic>
        <p:nvPicPr>
          <p:cNvPr id="465940" name="Picture 20" descr="eda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860800"/>
            <a:ext cx="1727200" cy="1828800"/>
          </a:xfrm>
          <a:prstGeom prst="rect">
            <a:avLst/>
          </a:prstGeom>
          <a:noFill/>
        </p:spPr>
      </p:pic>
      <p:pic>
        <p:nvPicPr>
          <p:cNvPr id="465941" name="Picture 21" descr="j0412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5516563"/>
            <a:ext cx="2292350" cy="936625"/>
          </a:xfrm>
          <a:prstGeom prst="rect">
            <a:avLst/>
          </a:prstGeom>
          <a:noFill/>
        </p:spPr>
      </p:pic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1042988" y="2909888"/>
            <a:ext cx="431800" cy="519112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rgbClr val="FF3300"/>
                </a:solidFill>
              </a:rPr>
              <a:t>В</a:t>
            </a:r>
          </a:p>
        </p:txBody>
      </p:sp>
      <p:pic>
        <p:nvPicPr>
          <p:cNvPr id="465944" name="Picture 24" descr="j04031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005263"/>
            <a:ext cx="1368425" cy="1206500"/>
          </a:xfrm>
          <a:prstGeom prst="rect">
            <a:avLst/>
          </a:prstGeom>
          <a:noFill/>
        </p:spPr>
      </p:pic>
      <p:sp>
        <p:nvSpPr>
          <p:cNvPr id="465949" name="AutoShape 29"/>
          <p:cNvSpPr>
            <a:spLocks noChangeArrowheads="1"/>
          </p:cNvSpPr>
          <p:nvPr/>
        </p:nvSpPr>
        <p:spPr bwMode="auto">
          <a:xfrm>
            <a:off x="1258888" y="1125538"/>
            <a:ext cx="6985000" cy="13668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5950" name="AutoShape 30"/>
          <p:cNvSpPr>
            <a:spLocks noChangeArrowheads="1"/>
          </p:cNvSpPr>
          <p:nvPr/>
        </p:nvSpPr>
        <p:spPr bwMode="auto">
          <a:xfrm>
            <a:off x="2124075" y="908050"/>
            <a:ext cx="6335713" cy="1800225"/>
          </a:xfrm>
          <a:prstGeom prst="wedgeRoundRectCallout">
            <a:avLst>
              <a:gd name="adj1" fmla="val -65810"/>
              <a:gd name="adj2" fmla="val 39861"/>
              <a:gd name="adj3" fmla="val 16667"/>
            </a:avLst>
          </a:prstGeom>
          <a:solidFill>
            <a:srgbClr val="00FFF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/>
              <a:t>Если вы хотите быть сильными, иметь хороший аппетит и не хотите огорчаться по пустякам, вам нужен я!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65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9144000" cy="692150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Витамин С</a:t>
            </a:r>
          </a:p>
        </p:txBody>
      </p:sp>
      <p:pic>
        <p:nvPicPr>
          <p:cNvPr id="21509" name="Рисунок 4" descr="Витамин С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2160588" cy="2160587"/>
          </a:xfrm>
          <a:noFill/>
          <a:ln/>
        </p:spPr>
      </p:pic>
      <p:pic>
        <p:nvPicPr>
          <p:cNvPr id="467978" name="Picture 10" descr="j04324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284538"/>
            <a:ext cx="1841500" cy="1619250"/>
          </a:xfrm>
          <a:prstGeom prst="rect">
            <a:avLst/>
          </a:prstGeom>
          <a:noFill/>
        </p:spPr>
      </p:pic>
      <p:pic>
        <p:nvPicPr>
          <p:cNvPr id="467979" name="Picture 11" descr="j0422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508500"/>
            <a:ext cx="1008062" cy="1223963"/>
          </a:xfrm>
          <a:prstGeom prst="rect">
            <a:avLst/>
          </a:prstGeom>
          <a:noFill/>
        </p:spPr>
      </p:pic>
      <p:pic>
        <p:nvPicPr>
          <p:cNvPr id="467982" name="Picture 14" descr="jagod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797425"/>
            <a:ext cx="1655762" cy="1657350"/>
          </a:xfrm>
          <a:prstGeom prst="rect">
            <a:avLst/>
          </a:prstGeom>
          <a:noFill/>
        </p:spPr>
      </p:pic>
      <p:pic>
        <p:nvPicPr>
          <p:cNvPr id="467983" name="Picture 15" descr="lemon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429000"/>
            <a:ext cx="1511300" cy="936625"/>
          </a:xfrm>
          <a:prstGeom prst="rect">
            <a:avLst/>
          </a:prstGeom>
          <a:noFill/>
        </p:spPr>
      </p:pic>
      <p:pic>
        <p:nvPicPr>
          <p:cNvPr id="467985" name="Picture 17" descr="g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41888"/>
            <a:ext cx="1760538" cy="1611312"/>
          </a:xfrm>
          <a:prstGeom prst="rect">
            <a:avLst/>
          </a:prstGeom>
          <a:noFill/>
        </p:spPr>
      </p:pic>
      <p:pic>
        <p:nvPicPr>
          <p:cNvPr id="467987" name="Picture 19" descr="ovosch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5213" y="2636838"/>
            <a:ext cx="1728787" cy="1273175"/>
          </a:xfrm>
          <a:prstGeom prst="rect">
            <a:avLst/>
          </a:prstGeom>
          <a:noFill/>
        </p:spPr>
      </p:pic>
      <p:sp>
        <p:nvSpPr>
          <p:cNvPr id="467990" name="AutoShape 22"/>
          <p:cNvSpPr>
            <a:spLocks noChangeArrowheads="1"/>
          </p:cNvSpPr>
          <p:nvPr/>
        </p:nvSpPr>
        <p:spPr bwMode="auto">
          <a:xfrm>
            <a:off x="2663825" y="836613"/>
            <a:ext cx="6156325" cy="1800225"/>
          </a:xfrm>
          <a:prstGeom prst="wedgeRoundRectCallout">
            <a:avLst>
              <a:gd name="adj1" fmla="val -72278"/>
              <a:gd name="adj2" fmla="val 27074"/>
              <a:gd name="adj3" fmla="val 16667"/>
            </a:avLst>
          </a:prstGeom>
          <a:solidFill>
            <a:srgbClr val="FFFF99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/>
              <a:t>Если вы хотите реже простужаться, быть бодрыми, быстрее выздоравливать при  болезни, вам нужен я!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579</Words>
  <Application>Microsoft Office PowerPoint</Application>
  <PresentationFormat>Экран (4:3)</PresentationFormat>
  <Paragraphs>202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Тема урока: «Поговорим о витаминах. Почему нужно правильно питаться?»</vt:lpstr>
      <vt:lpstr>Презентация PowerPoint</vt:lpstr>
      <vt:lpstr>«Вита» в переводе  с латинского языка «жизнь» </vt:lpstr>
      <vt:lpstr>Витамин А</vt:lpstr>
      <vt:lpstr>Витамин В</vt:lpstr>
      <vt:lpstr>Витамин С</vt:lpstr>
      <vt:lpstr>Витамин D обеспечивает нормальный рост и развитие костей</vt:lpstr>
      <vt:lpstr>Презентация PowerPoint</vt:lpstr>
      <vt:lpstr>Какие слова спрятались?</vt:lpstr>
      <vt:lpstr>Презентация PowerPoint</vt:lpstr>
      <vt:lpstr>физминутка</vt:lpstr>
      <vt:lpstr>Презентация PowerPoint</vt:lpstr>
      <vt:lpstr>Презентация PowerPoint</vt:lpstr>
      <vt:lpstr>Какие продукты полезно есть?</vt:lpstr>
      <vt:lpstr>Золотые правила питания: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НОШ</cp:lastModifiedBy>
  <cp:revision>41</cp:revision>
  <dcterms:created xsi:type="dcterms:W3CDTF">2008-02-09T12:13:20Z</dcterms:created>
  <dcterms:modified xsi:type="dcterms:W3CDTF">2013-11-15T06:30:09Z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TC011408091049</vt:lpwstr>
  </property>
</Properties>
</file>