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25EE-2ED2-4FBA-953F-65DDC801A52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3FC8D-7574-4E80-BF9C-6F572E4D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2;&#1086;&#1083;&#1086;&#1073;&#1086;&#1082;\kolokola_pashalnyj_zvon_audiofreeonline.com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1%80%D0%B8%D1%81%D1%82%D0%B8%D0%B0%D0%BD%D1%81%D0%BA%D0%B8%D0%B5_%D0%BF%D1%80%D0%B0%D0%B7%D0%B4%D0%BD%D0%B8%D0%BA%D0%B8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ru.wikipedia.org/wiki/%D0%A5%D1%80%D0%B8%D1%81%D1%82%D0%B8%D0%B0%D0%BD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8%D1%81%D1%83%D1%81_%D0%A5%D1%80%D0%B8%D1%81%D1%82%D0%BE%D1%81" TargetMode="External"/><Relationship Id="rId5" Type="http://schemas.openxmlformats.org/officeDocument/2006/relationships/hyperlink" Target="https://ru.wikipedia.org/wiki/%D0%92%D0%BE%D1%81%D0%BA%D1%80%D0%B5%D1%81%D0%B5%D0%BD%D0%B8%D0%B5_%D0%98%D0%B8%D1%81%D1%83%D1%81%D0%B0_%D0%A5%D1%80%D0%B8%D1%81%D1%82%D0%B0" TargetMode="External"/><Relationship Id="rId4" Type="http://schemas.openxmlformats.org/officeDocument/2006/relationships/hyperlink" Target="https://ru.wikipedia.org/wiki/%D0%A5%D1%80%D0%B8%D1%81%D1%82%D0%B8%D0%B0%D0%BD%D1%81%D0%BA%D0%BE%D0%B5_%D0%B1%D0%BE%D0%B3%D0%BE%D1%81%D0%BB%D1%83%D0%B6%D0%B5%D0%BD%D0%B8%D0%B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1%81%D1%85%D0%B0_(%D0%B1%D0%BB%D1%8E%D0%B4%D0%BE)" TargetMode="External"/><Relationship Id="rId5" Type="http://schemas.openxmlformats.org/officeDocument/2006/relationships/hyperlink" Target="https://ru.wikipedia.org/wiki/%D0%9A%D1%83%D0%BB%D0%B8%D1%87" TargetMode="External"/><Relationship Id="rId4" Type="http://schemas.openxmlformats.org/officeDocument/2006/relationships/hyperlink" Target="https://ru.wikipedia.org/wiki/%D0%9F%D0%B0%D1%81%D1%85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ru.wikipedia.org/wiki/%D0%A5%D0%BB%D0%B5%D0%B1" TargetMode="External"/><Relationship Id="rId4" Type="http://schemas.openxmlformats.org/officeDocument/2006/relationships/hyperlink" Target="https://ru.wikipedia.org/wiki/%D0%9B%D0%B8%D1%82%D1%83%D1%80%D0%B3%D0%B8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Пасхальная  викторина  </a:t>
            </a:r>
            <a:r>
              <a:rPr lang="ru-RU" sz="5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1214422"/>
            <a:ext cx="3071834" cy="53578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СШ № 2 р.п. Новоспасское                                                                       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 начальных классов</a:t>
            </a:r>
          </a:p>
          <a:p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Ануфрие</a:t>
            </a: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  </a:t>
            </a: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Наталья</a:t>
            </a: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2aa7faf0cf3a3cae822ea29a4d3bd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5572164" cy="5572164"/>
          </a:xfrm>
          <a:prstGeom prst="rect">
            <a:avLst/>
          </a:prstGeom>
        </p:spPr>
      </p:pic>
      <p:pic>
        <p:nvPicPr>
          <p:cNvPr id="6" name="kolokola_pashalnyj_zvon_audiofreeonline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07220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 из  святых  по  преданию  явился   к императору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Тиверию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 благовествовал ему о Христе Воскресшем?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357158" y="1785926"/>
            <a:ext cx="4042990" cy="1462873"/>
            <a:chOff x="357158" y="1785926"/>
            <a:chExt cx="4042990" cy="146287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28662" y="1857364"/>
              <a:ext cx="291599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Мария </a:t>
              </a:r>
            </a:p>
            <a:p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Магдалина 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1785926"/>
              <a:ext cx="4042990" cy="1462873"/>
            </a:xfrm>
            <a:prstGeom prst="rect">
              <a:avLst/>
            </a:prstGeom>
          </p:spPr>
        </p:pic>
      </p:grpSp>
      <p:grpSp>
        <p:nvGrpSpPr>
          <p:cNvPr id="7" name="Группа 12"/>
          <p:cNvGrpSpPr/>
          <p:nvPr/>
        </p:nvGrpSpPr>
        <p:grpSpPr>
          <a:xfrm>
            <a:off x="214282" y="3429000"/>
            <a:ext cx="4042990" cy="1462873"/>
            <a:chOff x="214282" y="3429000"/>
            <a:chExt cx="4042990" cy="1462873"/>
          </a:xfrm>
        </p:grpSpPr>
        <p:pic>
          <p:nvPicPr>
            <p:cNvPr id="8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3429000"/>
              <a:ext cx="4042990" cy="14628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4348" y="3500438"/>
              <a:ext cx="301306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Николай</a:t>
              </a:r>
            </a:p>
            <a:p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Чудотворец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4"/>
          <p:cNvGrpSpPr/>
          <p:nvPr/>
        </p:nvGrpSpPr>
        <p:grpSpPr>
          <a:xfrm>
            <a:off x="285720" y="5000636"/>
            <a:ext cx="4042990" cy="1462873"/>
            <a:chOff x="285720" y="5000636"/>
            <a:chExt cx="4042990" cy="1462873"/>
          </a:xfrm>
        </p:grpSpPr>
        <p:pic>
          <p:nvPicPr>
            <p:cNvPr id="9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5000636"/>
              <a:ext cx="4042990" cy="146287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71472" y="5072074"/>
              <a:ext cx="339580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Сергий</a:t>
              </a:r>
            </a:p>
            <a:p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Радонежский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Содержимое 3" descr="ib2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785926"/>
            <a:ext cx="3456807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Преданию, она принесла ему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571472" y="1500174"/>
            <a:ext cx="3071834" cy="1236959"/>
            <a:chOff x="285720" y="1500174"/>
            <a:chExt cx="3071834" cy="1236959"/>
          </a:xfrm>
        </p:grpSpPr>
        <p:sp>
          <p:nvSpPr>
            <p:cNvPr id="6" name="TextBox 5"/>
            <p:cNvSpPr txBox="1"/>
            <p:nvPr/>
          </p:nvSpPr>
          <p:spPr>
            <a:xfrm>
              <a:off x="714348" y="1643050"/>
              <a:ext cx="20899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вербу 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1500174"/>
              <a:ext cx="3071834" cy="1236959"/>
            </a:xfrm>
            <a:prstGeom prst="rect">
              <a:avLst/>
            </a:prstGeom>
          </p:spPr>
        </p:pic>
      </p:grpSp>
      <p:grpSp>
        <p:nvGrpSpPr>
          <p:cNvPr id="4" name="Группа 14"/>
          <p:cNvGrpSpPr/>
          <p:nvPr/>
        </p:nvGrpSpPr>
        <p:grpSpPr>
          <a:xfrm>
            <a:off x="500034" y="3143248"/>
            <a:ext cx="3071834" cy="1236959"/>
            <a:chOff x="357158" y="3143248"/>
            <a:chExt cx="3071834" cy="1236959"/>
          </a:xfrm>
        </p:grpSpPr>
        <p:sp>
          <p:nvSpPr>
            <p:cNvPr id="9" name="TextBox 8"/>
            <p:cNvSpPr txBox="1"/>
            <p:nvPr/>
          </p:nvSpPr>
          <p:spPr>
            <a:xfrm>
              <a:off x="785786" y="3286124"/>
              <a:ext cx="2081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кулич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3143248"/>
              <a:ext cx="3071834" cy="1236959"/>
            </a:xfrm>
            <a:prstGeom prst="rect">
              <a:avLst/>
            </a:prstGeom>
          </p:spPr>
        </p:pic>
      </p:grpSp>
      <p:grpSp>
        <p:nvGrpSpPr>
          <p:cNvPr id="8" name="Группа 15"/>
          <p:cNvGrpSpPr/>
          <p:nvPr/>
        </p:nvGrpSpPr>
        <p:grpSpPr>
          <a:xfrm>
            <a:off x="500034" y="4786322"/>
            <a:ext cx="3071834" cy="1236959"/>
            <a:chOff x="500034" y="4643446"/>
            <a:chExt cx="3071834" cy="1236959"/>
          </a:xfrm>
        </p:grpSpPr>
        <p:sp>
          <p:nvSpPr>
            <p:cNvPr id="7" name="TextBox 6"/>
            <p:cNvSpPr txBox="1"/>
            <p:nvPr/>
          </p:nvSpPr>
          <p:spPr>
            <a:xfrm>
              <a:off x="1000100" y="4786322"/>
              <a:ext cx="17043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яйцо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4643446"/>
              <a:ext cx="3071834" cy="1236959"/>
            </a:xfrm>
            <a:prstGeom prst="rect">
              <a:avLst/>
            </a:prstGeom>
          </p:spPr>
        </p:pic>
      </p:grpSp>
      <p:pic>
        <p:nvPicPr>
          <p:cNvPr id="19" name="Содержимое 3" descr="63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357298"/>
            <a:ext cx="4500593" cy="52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Какого  цвета  было  яйцо?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571472" y="1428736"/>
            <a:ext cx="3429024" cy="1182607"/>
            <a:chOff x="571472" y="1428736"/>
            <a:chExt cx="3429024" cy="1182607"/>
          </a:xfrm>
        </p:grpSpPr>
        <p:sp>
          <p:nvSpPr>
            <p:cNvPr id="11" name="TextBox 10"/>
            <p:cNvSpPr txBox="1"/>
            <p:nvPr/>
          </p:nvSpPr>
          <p:spPr>
            <a:xfrm>
              <a:off x="857224" y="1500174"/>
              <a:ext cx="27022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жёлтого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72" y="1428736"/>
              <a:ext cx="3429024" cy="1182607"/>
            </a:xfrm>
            <a:prstGeom prst="rect">
              <a:avLst/>
            </a:prstGeom>
          </p:spPr>
        </p:pic>
      </p:grpSp>
      <p:grpSp>
        <p:nvGrpSpPr>
          <p:cNvPr id="4" name="Группа 15"/>
          <p:cNvGrpSpPr/>
          <p:nvPr/>
        </p:nvGrpSpPr>
        <p:grpSpPr>
          <a:xfrm>
            <a:off x="500034" y="3071810"/>
            <a:ext cx="3429024" cy="1182607"/>
            <a:chOff x="500034" y="3071810"/>
            <a:chExt cx="3429024" cy="1182607"/>
          </a:xfrm>
        </p:grpSpPr>
        <p:sp>
          <p:nvSpPr>
            <p:cNvPr id="8" name="TextBox 7"/>
            <p:cNvSpPr txBox="1"/>
            <p:nvPr/>
          </p:nvSpPr>
          <p:spPr>
            <a:xfrm>
              <a:off x="642910" y="3143248"/>
              <a:ext cx="30111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красного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3071810"/>
              <a:ext cx="3429024" cy="1182607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500034" y="4929198"/>
            <a:ext cx="3571900" cy="1182607"/>
            <a:chOff x="500034" y="4929198"/>
            <a:chExt cx="3571900" cy="1182607"/>
          </a:xfrm>
        </p:grpSpPr>
        <p:sp>
          <p:nvSpPr>
            <p:cNvPr id="10" name="TextBox 9"/>
            <p:cNvSpPr txBox="1"/>
            <p:nvPr/>
          </p:nvSpPr>
          <p:spPr>
            <a:xfrm>
              <a:off x="785786" y="5072074"/>
              <a:ext cx="28556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зелёного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4929198"/>
              <a:ext cx="3571900" cy="1182607"/>
            </a:xfrm>
            <a:prstGeom prst="rect">
              <a:avLst/>
            </a:prstGeom>
          </p:spPr>
        </p:pic>
      </p:grpSp>
      <p:pic>
        <p:nvPicPr>
          <p:cNvPr id="18" name="Содержимое 5" descr="ib2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407139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красное яйцо как символ…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357158" y="1285860"/>
            <a:ext cx="7929618" cy="1071570"/>
            <a:chOff x="428596" y="1214422"/>
            <a:chExt cx="8143932" cy="1428760"/>
          </a:xfrm>
        </p:grpSpPr>
        <p:sp>
          <p:nvSpPr>
            <p:cNvPr id="5" name="TextBox 4"/>
            <p:cNvSpPr txBox="1"/>
            <p:nvPr/>
          </p:nvSpPr>
          <p:spPr>
            <a:xfrm>
              <a:off x="1142976" y="1500174"/>
              <a:ext cx="66430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символ Воскресения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6" y="1214422"/>
              <a:ext cx="8143932" cy="1428760"/>
            </a:xfrm>
            <a:prstGeom prst="rect">
              <a:avLst/>
            </a:prstGeom>
          </p:spPr>
        </p:pic>
      </p:grpSp>
      <p:grpSp>
        <p:nvGrpSpPr>
          <p:cNvPr id="6" name="Группа 13"/>
          <p:cNvGrpSpPr/>
          <p:nvPr/>
        </p:nvGrpSpPr>
        <p:grpSpPr>
          <a:xfrm>
            <a:off x="357158" y="4286256"/>
            <a:ext cx="8001056" cy="1428760"/>
            <a:chOff x="357158" y="4286256"/>
            <a:chExt cx="8001056" cy="1428760"/>
          </a:xfrm>
        </p:grpSpPr>
        <p:sp>
          <p:nvSpPr>
            <p:cNvPr id="7" name="TextBox 6"/>
            <p:cNvSpPr txBox="1"/>
            <p:nvPr/>
          </p:nvSpPr>
          <p:spPr>
            <a:xfrm>
              <a:off x="1071538" y="4500570"/>
              <a:ext cx="62768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символ плодородия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4286256"/>
              <a:ext cx="8001056" cy="1428760"/>
            </a:xfrm>
            <a:prstGeom prst="rect">
              <a:avLst/>
            </a:prstGeom>
          </p:spPr>
        </p:pic>
      </p:grpSp>
      <p:grpSp>
        <p:nvGrpSpPr>
          <p:cNvPr id="11" name="Группа 12"/>
          <p:cNvGrpSpPr/>
          <p:nvPr/>
        </p:nvGrpSpPr>
        <p:grpSpPr>
          <a:xfrm>
            <a:off x="357158" y="2786058"/>
            <a:ext cx="8072494" cy="1143007"/>
            <a:chOff x="285720" y="2857496"/>
            <a:chExt cx="8072494" cy="1143007"/>
          </a:xfrm>
        </p:grpSpPr>
        <p:pic>
          <p:nvPicPr>
            <p:cNvPr id="9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2857496"/>
              <a:ext cx="8072494" cy="1143007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571472" y="3000372"/>
              <a:ext cx="7143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 </a:t>
              </a:r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символ новой жизни 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какими  словами  она  пришла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0"/>
          <p:cNvGrpSpPr/>
          <p:nvPr/>
        </p:nvGrpSpPr>
        <p:grpSpPr>
          <a:xfrm>
            <a:off x="214282" y="1214422"/>
            <a:ext cx="6072230" cy="1476751"/>
            <a:chOff x="500034" y="1357298"/>
            <a:chExt cx="6072230" cy="1476751"/>
          </a:xfrm>
        </p:grpSpPr>
        <p:sp>
          <p:nvSpPr>
            <p:cNvPr id="9" name="TextBox 8"/>
            <p:cNvSpPr txBox="1"/>
            <p:nvPr/>
          </p:nvSpPr>
          <p:spPr>
            <a:xfrm>
              <a:off x="1000100" y="1571612"/>
              <a:ext cx="50870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«Доброе  утро!»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1357298"/>
              <a:ext cx="6072230" cy="1476751"/>
            </a:xfrm>
            <a:prstGeom prst="rect">
              <a:avLst/>
            </a:prstGeom>
          </p:spPr>
        </p:pic>
      </p:grpSp>
      <p:grpSp>
        <p:nvGrpSpPr>
          <p:cNvPr id="7" name="Группа 12"/>
          <p:cNvGrpSpPr/>
          <p:nvPr/>
        </p:nvGrpSpPr>
        <p:grpSpPr>
          <a:xfrm>
            <a:off x="214282" y="3000372"/>
            <a:ext cx="6286544" cy="1635797"/>
            <a:chOff x="642910" y="3143248"/>
            <a:chExt cx="6286544" cy="1635797"/>
          </a:xfrm>
        </p:grpSpPr>
        <p:sp>
          <p:nvSpPr>
            <p:cNvPr id="6" name="TextBox 5"/>
            <p:cNvSpPr txBox="1"/>
            <p:nvPr/>
          </p:nvSpPr>
          <p:spPr>
            <a:xfrm>
              <a:off x="1000100" y="3500438"/>
              <a:ext cx="53106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«Здравствуйте!»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3143248"/>
              <a:ext cx="6286544" cy="1635797"/>
            </a:xfrm>
            <a:prstGeom prst="rect">
              <a:avLst/>
            </a:prstGeom>
          </p:spPr>
        </p:pic>
      </p:grpSp>
      <p:pic>
        <p:nvPicPr>
          <p:cNvPr id="13" name="Содержимое 3" descr="112253573_origin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214422"/>
            <a:ext cx="2601503" cy="328614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42844" y="4786322"/>
            <a:ext cx="7929618" cy="1423907"/>
            <a:chOff x="428596" y="4857760"/>
            <a:chExt cx="7929618" cy="1423907"/>
          </a:xfrm>
        </p:grpSpPr>
        <p:sp>
          <p:nvSpPr>
            <p:cNvPr id="16" name="TextBox 15"/>
            <p:cNvSpPr txBox="1"/>
            <p:nvPr/>
          </p:nvSpPr>
          <p:spPr>
            <a:xfrm>
              <a:off x="1000100" y="5072074"/>
              <a:ext cx="64581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"Христос Воскрес!"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6" y="4857760"/>
              <a:ext cx="7929618" cy="14239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043890" cy="1011222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Па́сха</a:t>
            </a:r>
            <a:r>
              <a:rPr lang="vi-V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 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Воскресе́ние Христо́во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3438" y="1500174"/>
            <a:ext cx="4186238" cy="20717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древнейший </a:t>
            </a: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tooltip="Христианство"/>
              </a:rPr>
              <a:t>христианский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tooltip="Христианские праздники"/>
              </a:rPr>
              <a:t>праздник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главный праздник</a:t>
            </a: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tooltip="Христианское богослужение"/>
              </a:rPr>
              <a:t>богослужебного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года.</a:t>
            </a:r>
          </a:p>
          <a:p>
            <a:pPr algn="ctr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71488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4214818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 в честь </a:t>
            </a: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tooltip="Воскресение Иисуса Христа"/>
              </a:rPr>
              <a:t>воскресения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tooltip="Иисус Христос"/>
              </a:rPr>
              <a:t>Иисуса Христа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4_576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428736"/>
            <a:ext cx="4143404" cy="4441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Воскресе́нье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 неделю  до  Пасхи  называется</a:t>
            </a:r>
            <a:endParaRPr lang="ru-RU" dirty="0"/>
          </a:p>
        </p:txBody>
      </p:sp>
      <p:grpSp>
        <p:nvGrpSpPr>
          <p:cNvPr id="3" name="Группа 15"/>
          <p:cNvGrpSpPr/>
          <p:nvPr/>
        </p:nvGrpSpPr>
        <p:grpSpPr>
          <a:xfrm>
            <a:off x="4857752" y="1643050"/>
            <a:ext cx="4055762" cy="1857388"/>
            <a:chOff x="4857752" y="1428736"/>
            <a:chExt cx="4055762" cy="2500330"/>
          </a:xfrm>
        </p:grpSpPr>
        <p:pic>
          <p:nvPicPr>
            <p:cNvPr id="6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7752" y="1428736"/>
              <a:ext cx="4055762" cy="250033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500694" y="2214554"/>
              <a:ext cx="265008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вербное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13"/>
          <p:cNvGrpSpPr/>
          <p:nvPr/>
        </p:nvGrpSpPr>
        <p:grpSpPr>
          <a:xfrm>
            <a:off x="4929190" y="4286256"/>
            <a:ext cx="3857651" cy="1785950"/>
            <a:chOff x="2643174" y="3881122"/>
            <a:chExt cx="3857651" cy="2523800"/>
          </a:xfrm>
        </p:grpSpPr>
        <p:pic>
          <p:nvPicPr>
            <p:cNvPr id="7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3174" y="3881122"/>
              <a:ext cx="3857651" cy="25238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3357554" y="4857758"/>
              <a:ext cx="2216697" cy="1304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святое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Содержимое 3" descr="анимированная-рамка-гирлянд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071966" cy="2097838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2357430"/>
            <a:ext cx="3368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цветочное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verba_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857628"/>
            <a:ext cx="3714776" cy="278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 называется  неделя  по  празднованию  Пасхи?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285720" y="1428736"/>
            <a:ext cx="4296485" cy="2313492"/>
            <a:chOff x="285720" y="1357298"/>
            <a:chExt cx="4296485" cy="2313492"/>
          </a:xfrm>
        </p:grpSpPr>
        <p:pic>
          <p:nvPicPr>
            <p:cNvPr id="6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1357298"/>
              <a:ext cx="4296485" cy="23134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8596" y="1857364"/>
              <a:ext cx="39652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пасхальная 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7"/>
          <p:cNvGrpSpPr/>
          <p:nvPr/>
        </p:nvGrpSpPr>
        <p:grpSpPr>
          <a:xfrm>
            <a:off x="500034" y="3929066"/>
            <a:ext cx="4378129" cy="2357454"/>
            <a:chOff x="285720" y="3929066"/>
            <a:chExt cx="4378129" cy="2357454"/>
          </a:xfrm>
        </p:grpSpPr>
        <p:pic>
          <p:nvPicPr>
            <p:cNvPr id="10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3929066"/>
              <a:ext cx="4378129" cy="235745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4348" y="4286256"/>
              <a:ext cx="297107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светлая </a:t>
              </a:r>
            </a:p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седмица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6"/>
          <p:cNvGrpSpPr/>
          <p:nvPr/>
        </p:nvGrpSpPr>
        <p:grpSpPr>
          <a:xfrm>
            <a:off x="4643438" y="1428736"/>
            <a:ext cx="4296485" cy="2313492"/>
            <a:chOff x="4643438" y="2786058"/>
            <a:chExt cx="4296485" cy="2313492"/>
          </a:xfrm>
        </p:grpSpPr>
        <p:pic>
          <p:nvPicPr>
            <p:cNvPr id="14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3438" y="2786058"/>
              <a:ext cx="4296485" cy="231349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01813" y="3429000"/>
              <a:ext cx="37883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праздничная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Содержимое 3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86190"/>
            <a:ext cx="371474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 дней  продолжается Светлая  седмица?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8573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12"/>
          <p:cNvGrpSpPr/>
          <p:nvPr/>
        </p:nvGrpSpPr>
        <p:grpSpPr>
          <a:xfrm>
            <a:off x="785786" y="1643050"/>
            <a:ext cx="3218757" cy="2105815"/>
            <a:chOff x="642910" y="1714488"/>
            <a:chExt cx="3218757" cy="2105815"/>
          </a:xfrm>
        </p:grpSpPr>
        <p:sp>
          <p:nvSpPr>
            <p:cNvPr id="7" name="TextBox 6"/>
            <p:cNvSpPr txBox="1"/>
            <p:nvPr/>
          </p:nvSpPr>
          <p:spPr>
            <a:xfrm>
              <a:off x="1928794" y="2285992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1714488"/>
              <a:ext cx="3218757" cy="2105815"/>
            </a:xfrm>
            <a:prstGeom prst="rect">
              <a:avLst/>
            </a:prstGeom>
          </p:spPr>
        </p:pic>
      </p:grpSp>
      <p:grpSp>
        <p:nvGrpSpPr>
          <p:cNvPr id="6" name="Группа 14"/>
          <p:cNvGrpSpPr/>
          <p:nvPr/>
        </p:nvGrpSpPr>
        <p:grpSpPr>
          <a:xfrm>
            <a:off x="928662" y="3929066"/>
            <a:ext cx="3218757" cy="2105815"/>
            <a:chOff x="3214678" y="4286256"/>
            <a:chExt cx="3218757" cy="2105815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4929198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78" y="4286256"/>
              <a:ext cx="3218757" cy="2105815"/>
            </a:xfrm>
            <a:prstGeom prst="rect">
              <a:avLst/>
            </a:prstGeom>
          </p:spPr>
        </p:pic>
      </p:grpSp>
      <p:grpSp>
        <p:nvGrpSpPr>
          <p:cNvPr id="13" name="Группа 13"/>
          <p:cNvGrpSpPr/>
          <p:nvPr/>
        </p:nvGrpSpPr>
        <p:grpSpPr>
          <a:xfrm>
            <a:off x="5000628" y="1643050"/>
            <a:ext cx="3218757" cy="2105815"/>
            <a:chOff x="5072066" y="1714488"/>
            <a:chExt cx="3218757" cy="2105815"/>
          </a:xfrm>
        </p:grpSpPr>
        <p:sp>
          <p:nvSpPr>
            <p:cNvPr id="8" name="TextBox 7"/>
            <p:cNvSpPr txBox="1"/>
            <p:nvPr/>
          </p:nvSpPr>
          <p:spPr>
            <a:xfrm>
              <a:off x="6215074" y="2285992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40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2066" y="1714488"/>
              <a:ext cx="3218757" cy="2105815"/>
            </a:xfrm>
            <a:prstGeom prst="rect">
              <a:avLst/>
            </a:prstGeom>
          </p:spPr>
        </p:pic>
      </p:grpSp>
      <p:pic>
        <p:nvPicPr>
          <p:cNvPr id="14" name="Содержимое 3" descr="загружено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857628"/>
            <a:ext cx="3214710" cy="2715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 освещают  на  Пасху?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1428736"/>
            <a:ext cx="3715122" cy="1357322"/>
            <a:chOff x="428598" y="1643051"/>
            <a:chExt cx="3715122" cy="1357322"/>
          </a:xfrm>
        </p:grpSpPr>
        <p:pic>
          <p:nvPicPr>
            <p:cNvPr id="4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8" y="1643051"/>
              <a:ext cx="3715122" cy="13573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85852" y="1857364"/>
              <a:ext cx="20138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пасху 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12"/>
          <p:cNvGrpSpPr/>
          <p:nvPr/>
        </p:nvGrpSpPr>
        <p:grpSpPr>
          <a:xfrm>
            <a:off x="428596" y="3143248"/>
            <a:ext cx="3889466" cy="1500198"/>
            <a:chOff x="4500562" y="1571612"/>
            <a:chExt cx="3746590" cy="1376079"/>
          </a:xfrm>
        </p:grpSpPr>
        <p:sp>
          <p:nvSpPr>
            <p:cNvPr id="7" name="TextBox 6"/>
            <p:cNvSpPr txBox="1"/>
            <p:nvPr/>
          </p:nvSpPr>
          <p:spPr>
            <a:xfrm>
              <a:off x="4857752" y="1857364"/>
              <a:ext cx="24803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куличи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0562" y="1571612"/>
              <a:ext cx="3746590" cy="1376079"/>
            </a:xfrm>
            <a:prstGeom prst="rect">
              <a:avLst/>
            </a:prstGeom>
          </p:spPr>
        </p:pic>
      </p:grpSp>
      <p:grpSp>
        <p:nvGrpSpPr>
          <p:cNvPr id="10" name="Группа 14"/>
          <p:cNvGrpSpPr/>
          <p:nvPr/>
        </p:nvGrpSpPr>
        <p:grpSpPr>
          <a:xfrm>
            <a:off x="571472" y="4857760"/>
            <a:ext cx="3713465" cy="1357322"/>
            <a:chOff x="2749236" y="3571877"/>
            <a:chExt cx="3713465" cy="1357322"/>
          </a:xfrm>
        </p:grpSpPr>
        <p:sp>
          <p:nvSpPr>
            <p:cNvPr id="6" name="TextBox 5"/>
            <p:cNvSpPr txBox="1"/>
            <p:nvPr/>
          </p:nvSpPr>
          <p:spPr>
            <a:xfrm>
              <a:off x="3714744" y="3786190"/>
              <a:ext cx="17145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яйца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9236" y="3571877"/>
              <a:ext cx="3713465" cy="1357322"/>
            </a:xfrm>
            <a:prstGeom prst="rect">
              <a:avLst/>
            </a:prstGeom>
          </p:spPr>
        </p:pic>
      </p:grpSp>
      <p:pic>
        <p:nvPicPr>
          <p:cNvPr id="15" name="Содержимое 5" descr="7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143248"/>
            <a:ext cx="4486342" cy="3298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57686" y="1357298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пасха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—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Пасха"/>
              </a:rPr>
              <a:t>пасхальный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хлеб 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России  — 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Кулич"/>
              </a:rPr>
              <a:t>кулич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Пасха (блюдо)"/>
              </a:rPr>
              <a:t>пасхой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называют блюдо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творога в виде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усечённой пирамидки.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3143272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 это?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857232"/>
            <a:ext cx="2857520" cy="2667018"/>
          </a:xfrm>
        </p:spPr>
      </p:pic>
      <p:grpSp>
        <p:nvGrpSpPr>
          <p:cNvPr id="3" name="Группа 10"/>
          <p:cNvGrpSpPr/>
          <p:nvPr/>
        </p:nvGrpSpPr>
        <p:grpSpPr>
          <a:xfrm>
            <a:off x="4714876" y="214290"/>
            <a:ext cx="3571900" cy="1418695"/>
            <a:chOff x="5500694" y="571480"/>
            <a:chExt cx="3357586" cy="1418695"/>
          </a:xfrm>
        </p:grpSpPr>
        <p:sp>
          <p:nvSpPr>
            <p:cNvPr id="8" name="TextBox 7"/>
            <p:cNvSpPr txBox="1"/>
            <p:nvPr/>
          </p:nvSpPr>
          <p:spPr>
            <a:xfrm>
              <a:off x="6286512" y="785794"/>
              <a:ext cx="17459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хлеб 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694" y="571480"/>
              <a:ext cx="3357586" cy="1418695"/>
            </a:xfrm>
            <a:prstGeom prst="rect">
              <a:avLst/>
            </a:prstGeom>
          </p:spPr>
        </p:pic>
      </p:grpSp>
      <p:grpSp>
        <p:nvGrpSpPr>
          <p:cNvPr id="6" name="Группа 12"/>
          <p:cNvGrpSpPr/>
          <p:nvPr/>
        </p:nvGrpSpPr>
        <p:grpSpPr>
          <a:xfrm>
            <a:off x="4714876" y="1643050"/>
            <a:ext cx="3533777" cy="1751067"/>
            <a:chOff x="5429256" y="2071678"/>
            <a:chExt cx="3533777" cy="1751067"/>
          </a:xfrm>
        </p:grpSpPr>
        <p:sp>
          <p:nvSpPr>
            <p:cNvPr id="5" name="TextBox 4"/>
            <p:cNvSpPr txBox="1"/>
            <p:nvPr/>
          </p:nvSpPr>
          <p:spPr>
            <a:xfrm>
              <a:off x="5572132" y="2571744"/>
              <a:ext cx="3169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просфора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9256" y="2071678"/>
              <a:ext cx="3533777" cy="1751067"/>
            </a:xfrm>
            <a:prstGeom prst="rect">
              <a:avLst/>
            </a:prstGeom>
          </p:spPr>
        </p:pic>
      </p:grpSp>
      <p:grpSp>
        <p:nvGrpSpPr>
          <p:cNvPr id="7" name="Группа 14"/>
          <p:cNvGrpSpPr/>
          <p:nvPr/>
        </p:nvGrpSpPr>
        <p:grpSpPr>
          <a:xfrm>
            <a:off x="4643438" y="3500438"/>
            <a:ext cx="3714776" cy="1876858"/>
            <a:chOff x="5429224" y="3929066"/>
            <a:chExt cx="3714776" cy="1876858"/>
          </a:xfrm>
        </p:grpSpPr>
        <p:sp>
          <p:nvSpPr>
            <p:cNvPr id="9" name="TextBox 8"/>
            <p:cNvSpPr txBox="1"/>
            <p:nvPr/>
          </p:nvSpPr>
          <p:spPr>
            <a:xfrm>
              <a:off x="5857884" y="4429132"/>
              <a:ext cx="26759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булочка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9224" y="3929066"/>
              <a:ext cx="3714776" cy="187685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429124" y="5357826"/>
            <a:ext cx="414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Просфора́,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просфо́ра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-«приношение»- богослужебный 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Литургия"/>
              </a:rPr>
              <a:t>литургический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Хлеб"/>
              </a:rPr>
              <a:t>хлеб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/>
          </a:p>
        </p:txBody>
      </p:sp>
      <p:pic>
        <p:nvPicPr>
          <p:cNvPr id="15" name="Содержимое 3" descr="prosfory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3857628"/>
            <a:ext cx="3061598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758138" cy="6429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 называют 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писанками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4929198"/>
            <a:ext cx="3186106" cy="119696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85720" y="1142984"/>
            <a:ext cx="3571900" cy="1640375"/>
            <a:chOff x="571472" y="1357299"/>
            <a:chExt cx="3571900" cy="1640375"/>
          </a:xfrm>
        </p:grpSpPr>
        <p:sp>
          <p:nvSpPr>
            <p:cNvPr id="4" name="TextBox 3"/>
            <p:cNvSpPr txBox="1"/>
            <p:nvPr/>
          </p:nvSpPr>
          <p:spPr>
            <a:xfrm>
              <a:off x="1142976" y="1357299"/>
              <a:ext cx="2714644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яйца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72" y="1500174"/>
              <a:ext cx="3571900" cy="149750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214282" y="3143248"/>
            <a:ext cx="3571900" cy="1497500"/>
            <a:chOff x="428596" y="3071810"/>
            <a:chExt cx="3571900" cy="1497500"/>
          </a:xfrm>
        </p:grpSpPr>
        <p:sp>
          <p:nvSpPr>
            <p:cNvPr id="5" name="TextBox 4"/>
            <p:cNvSpPr txBox="1"/>
            <p:nvPr/>
          </p:nvSpPr>
          <p:spPr>
            <a:xfrm>
              <a:off x="1071538" y="3357562"/>
              <a:ext cx="2428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пироги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6" y="3071810"/>
              <a:ext cx="3571900" cy="149750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85720" y="4857760"/>
            <a:ext cx="3571900" cy="1497500"/>
            <a:chOff x="285720" y="4857760"/>
            <a:chExt cx="3571900" cy="1497500"/>
          </a:xfrm>
        </p:grpSpPr>
        <p:sp>
          <p:nvSpPr>
            <p:cNvPr id="6" name="TextBox 5"/>
            <p:cNvSpPr txBox="1"/>
            <p:nvPr/>
          </p:nvSpPr>
          <p:spPr>
            <a:xfrm>
              <a:off x="714348" y="5072074"/>
              <a:ext cx="24803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куличи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4857760"/>
              <a:ext cx="3571900" cy="1497500"/>
            </a:xfrm>
            <a:prstGeom prst="rect">
              <a:avLst/>
            </a:prstGeom>
          </p:spPr>
        </p:pic>
      </p:grpSp>
      <p:pic>
        <p:nvPicPr>
          <p:cNvPr id="14" name="Содержимое 3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285728"/>
            <a:ext cx="1875979" cy="2437820"/>
          </a:xfrm>
          <a:prstGeom prst="rect">
            <a:avLst/>
          </a:prstGeom>
        </p:spPr>
      </p:pic>
      <p:pic>
        <p:nvPicPr>
          <p:cNvPr id="15" name="Содержимое 3" descr="images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92893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901014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 принято    освящать  куличи,  пасху, яйца?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14282" y="1571612"/>
            <a:ext cx="4071966" cy="1822745"/>
            <a:chOff x="357158" y="2285992"/>
            <a:chExt cx="4071966" cy="1822745"/>
          </a:xfrm>
        </p:grpSpPr>
        <p:pic>
          <p:nvPicPr>
            <p:cNvPr id="4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2285992"/>
              <a:ext cx="4071966" cy="1822745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42910" y="2714620"/>
              <a:ext cx="332334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четверг 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86314" y="1571612"/>
            <a:ext cx="3929090" cy="1965621"/>
            <a:chOff x="4786314" y="2214554"/>
            <a:chExt cx="3929090" cy="1822745"/>
          </a:xfrm>
        </p:grpSpPr>
        <p:pic>
          <p:nvPicPr>
            <p:cNvPr id="7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6314" y="2214554"/>
              <a:ext cx="3929090" cy="182274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000628" y="2643182"/>
              <a:ext cx="33890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пятницу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2"/>
          <p:cNvGrpSpPr/>
          <p:nvPr/>
        </p:nvGrpSpPr>
        <p:grpSpPr>
          <a:xfrm>
            <a:off x="4143372" y="3714752"/>
            <a:ext cx="4701046" cy="2428892"/>
            <a:chOff x="2643174" y="4214818"/>
            <a:chExt cx="5798000" cy="2663946"/>
          </a:xfrm>
        </p:grpSpPr>
        <p:pic>
          <p:nvPicPr>
            <p:cNvPr id="10" name="Содержимое 3" descr="анимированная-рамка-гирлянда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3174" y="4214818"/>
              <a:ext cx="5798000" cy="2663946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2907497" y="4500570"/>
              <a:ext cx="5110236" cy="192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 субботу, </a:t>
              </a:r>
            </a:p>
            <a:p>
              <a:pPr algn="ctr"/>
              <a:r>
                <a:rPr lang="ru-RU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воскресенье</a:t>
              </a:r>
              <a:endPara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Содержимое 3" descr="repphoto_3591_03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643314"/>
            <a:ext cx="3607865" cy="271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163</Words>
  <Application>Microsoft Office PowerPoint</Application>
  <PresentationFormat>Экран (4:3)</PresentationFormat>
  <Paragraphs>75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Пасхальная  викторина   </vt:lpstr>
      <vt:lpstr>Па́сха— Воскресе́ние Христо́во</vt:lpstr>
      <vt:lpstr>Воскресе́нье за  неделю  до  Пасхи  называется</vt:lpstr>
      <vt:lpstr>Как  называется  неделя  по  празднованию  Пасхи?</vt:lpstr>
      <vt:lpstr>Сколько  дней  продолжается Светлая  седмица?</vt:lpstr>
      <vt:lpstr>Что  освещают  на  Пасху?</vt:lpstr>
      <vt:lpstr>Что  это?</vt:lpstr>
      <vt:lpstr>Что  называют  писанками?</vt:lpstr>
      <vt:lpstr>Когда  принято    освящать  куличи,  пасху, яйца?</vt:lpstr>
      <vt:lpstr>Кто  из  святых  по  преданию  явился   к императору Тиверию и   благовествовал ему о Христе Воскресшем?</vt:lpstr>
      <vt:lpstr>По Преданию, она принесла ему …</vt:lpstr>
      <vt:lpstr>Какого  цвета  было  яйцо?</vt:lpstr>
      <vt:lpstr>красное яйцо как символ…</vt:lpstr>
      <vt:lpstr>С какими  словами  она  пришла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Пасхальная  викторина   </dc:title>
  <dc:creator>admin</dc:creator>
  <cp:lastModifiedBy>Пользователь</cp:lastModifiedBy>
  <cp:revision>2</cp:revision>
  <dcterms:created xsi:type="dcterms:W3CDTF">2015-12-06T12:27:30Z</dcterms:created>
  <dcterms:modified xsi:type="dcterms:W3CDTF">2016-02-25T13:08:01Z</dcterms:modified>
</cp:coreProperties>
</file>