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89" autoAdjust="0"/>
  </p:normalViewPr>
  <p:slideViewPr>
    <p:cSldViewPr>
      <p:cViewPr varScale="1">
        <p:scale>
          <a:sx n="82" d="100"/>
          <a:sy n="82" d="100"/>
        </p:scale>
        <p:origin x="-4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98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cap="none" spc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defRPr>
            </a:lvl1pPr>
            <a:lvl2pPr>
              <a:defRPr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defRPr>
            </a:lvl2pPr>
            <a:lvl3pPr>
              <a:defRPr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defRPr>
            </a:lvl3pPr>
            <a:lvl4pPr>
              <a:defRPr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defRPr>
            </a:lvl4pPr>
            <a:lvl5pPr>
              <a:defRPr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500166" y="1285860"/>
            <a:ext cx="7643834" cy="14287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 descr="C:\Users\Лена\Pictures\Организатор клипов (Microsoft)\j0438041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55" y="61872"/>
            <a:ext cx="1357322" cy="135732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defRPr>
            </a:lvl1pPr>
            <a:lvl2pPr>
              <a:defRPr sz="240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defRPr>
            </a:lvl2pPr>
            <a:lvl3pPr>
              <a:defRPr sz="200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defRPr>
            </a:lvl3pPr>
            <a:lvl4pPr>
              <a:defRPr sz="180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defRPr>
            </a:lvl4pPr>
            <a:lvl5pPr>
              <a:defRPr sz="180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defRPr>
            </a:lvl1pPr>
            <a:lvl2pPr>
              <a:defRPr sz="240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defRPr>
            </a:lvl2pPr>
            <a:lvl3pPr>
              <a:defRPr sz="200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defRPr>
            </a:lvl3pPr>
            <a:lvl4pPr>
              <a:defRPr sz="180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defRPr>
            </a:lvl4pPr>
            <a:lvl5pPr>
              <a:defRPr sz="180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500166" y="1285860"/>
            <a:ext cx="7643834" cy="14287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Users\Лена\Pictures\Организатор клипов (Microsoft)\j0438039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707" y="39000"/>
            <a:ext cx="1300162" cy="130016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00B050"/>
                </a:solidFill>
              </a:defRPr>
            </a:lvl1pPr>
            <a:lvl2pPr>
              <a:defRPr sz="2000">
                <a:solidFill>
                  <a:srgbClr val="00B050"/>
                </a:solidFill>
              </a:defRPr>
            </a:lvl2pPr>
            <a:lvl3pPr>
              <a:defRPr sz="1800">
                <a:solidFill>
                  <a:srgbClr val="00B050"/>
                </a:solidFill>
              </a:defRPr>
            </a:lvl3pPr>
            <a:lvl4pPr>
              <a:defRPr sz="1600">
                <a:solidFill>
                  <a:srgbClr val="00B050"/>
                </a:solidFill>
              </a:defRPr>
            </a:lvl4pPr>
            <a:lvl5pPr>
              <a:defRPr sz="1600">
                <a:solidFill>
                  <a:srgbClr val="00B05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00B050"/>
                </a:solidFill>
              </a:defRPr>
            </a:lvl1pPr>
            <a:lvl2pPr>
              <a:defRPr sz="2000">
                <a:solidFill>
                  <a:srgbClr val="00B050"/>
                </a:solidFill>
              </a:defRPr>
            </a:lvl2pPr>
            <a:lvl3pPr>
              <a:defRPr sz="1800">
                <a:solidFill>
                  <a:srgbClr val="00B050"/>
                </a:solidFill>
              </a:defRPr>
            </a:lvl3pPr>
            <a:lvl4pPr>
              <a:defRPr sz="1600">
                <a:solidFill>
                  <a:srgbClr val="00B050"/>
                </a:solidFill>
              </a:defRPr>
            </a:lvl4pPr>
            <a:lvl5pPr>
              <a:defRPr sz="1600">
                <a:solidFill>
                  <a:srgbClr val="00B05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1500166" y="1285860"/>
            <a:ext cx="7643834" cy="14287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C:\Users\Лена\Pictures\Организатор клипов (Microsoft)\j0438039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707" y="39000"/>
            <a:ext cx="1300162" cy="130016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Лена\Pictures\Организатор клипов (Microsoft)\j0438041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55" y="61872"/>
            <a:ext cx="1357322" cy="135732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 userDrawn="1"/>
        </p:nvSpPr>
        <p:spPr>
          <a:xfrm>
            <a:off x="1500166" y="1285860"/>
            <a:ext cx="7643834" cy="14287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19050">
            <a:solidFill>
              <a:schemeClr val="tx2">
                <a:tint val="1000"/>
              </a:schemeClr>
            </a:solidFill>
            <a:prstDash val="solid"/>
          </a:ln>
          <a:solidFill>
            <a:schemeClr val="accent3"/>
          </a:solidFill>
          <a:effectLst>
            <a:outerShdw blurRad="50000" dist="50800" dir="7500000" algn="tl">
              <a:srgbClr val="000000">
                <a:shade val="5000"/>
                <a:alpha val="3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ln>
            <a:solidFill>
              <a:sysClr val="windowText" lastClr="000000"/>
            </a:solidFill>
          </a:ln>
          <a:solidFill>
            <a:srgbClr val="00B05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ln>
            <a:solidFill>
              <a:sysClr val="windowText" lastClr="000000"/>
            </a:solidFill>
          </a:ln>
          <a:solidFill>
            <a:srgbClr val="00B05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ln>
            <a:solidFill>
              <a:sysClr val="windowText" lastClr="000000"/>
            </a:solidFill>
          </a:ln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ln>
            <a:solidFill>
              <a:sysClr val="windowText" lastClr="000000"/>
            </a:solidFill>
          </a:ln>
          <a:solidFill>
            <a:srgbClr val="00B05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ln>
            <a:solidFill>
              <a:sysClr val="windowText" lastClr="000000"/>
            </a:solidFill>
          </a:ln>
          <a:solidFill>
            <a:srgbClr val="00B05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512167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Терморегуляция. Закаливание. Выделение.</a:t>
            </a:r>
            <a:endParaRPr lang="ru-RU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9552" y="3140968"/>
            <a:ext cx="3672408" cy="1152128"/>
          </a:xfrm>
        </p:spPr>
        <p:txBody>
          <a:bodyPr>
            <a:normAutofit fontScale="92500"/>
          </a:bodyPr>
          <a:lstStyle/>
          <a:p>
            <a:pPr algn="l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Урок 8 классе</a:t>
            </a:r>
          </a:p>
          <a:p>
            <a:pPr algn="l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Учитель Шыырап Ч С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Работа в группах по 4 учащихся: выбрать правильный ответ на вопрос.</a:t>
            </a:r>
          </a:p>
          <a:p>
            <a:pPr algn="r"/>
            <a:endParaRPr lang="ru-RU" dirty="0" smtClean="0"/>
          </a:p>
          <a:p>
            <a:pPr algn="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Найдите лишнее понятие:</a:t>
            </a:r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Потовая железа, тепловой рецептор, бедренная кость.</a:t>
            </a:r>
          </a:p>
          <a:p>
            <a:pPr algn="r"/>
            <a:r>
              <a:rPr lang="ru-RU" dirty="0" smtClean="0"/>
              <a:t>Выделение пота, расширение кровеносных сосудов, кожа почти белая.</a:t>
            </a:r>
          </a:p>
          <a:p>
            <a:pPr algn="r"/>
            <a:r>
              <a:rPr lang="ru-RU" dirty="0" smtClean="0"/>
              <a:t>Сужение кровеносных капилляров, кожа почти белая, высокая температура. 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Что мы узнали нового?</a:t>
            </a:r>
          </a:p>
          <a:p>
            <a:r>
              <a:rPr lang="ru-RU" dirty="0" smtClean="0"/>
              <a:t>Как оказывать первую помощь  при тепловом и солнечном ударе?</a:t>
            </a:r>
          </a:p>
          <a:p>
            <a:r>
              <a:rPr lang="ru-RU" dirty="0" smtClean="0"/>
              <a:t>Как оказывать первую помощь при обморожениях?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Как правильно закаливать свой организм?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Домашнее задание: </a:t>
            </a:r>
          </a:p>
          <a:p>
            <a:r>
              <a:rPr lang="ru-RU" dirty="0" smtClean="0"/>
              <a:t>Изучить параграф 41.</a:t>
            </a:r>
          </a:p>
          <a:p>
            <a:r>
              <a:rPr lang="ru-RU" dirty="0" smtClean="0"/>
              <a:t>Устно ответить на вопросы в конце параграфа.</a:t>
            </a:r>
          </a:p>
          <a:p>
            <a:r>
              <a:rPr lang="ru-RU" dirty="0" smtClean="0"/>
              <a:t>Придумать цикл упражнений для тела во время прогулки на свежем воздухе.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Свои упражнения объяснить </a:t>
            </a:r>
            <a:r>
              <a:rPr lang="ru-RU" dirty="0" smtClean="0"/>
              <a:t>-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для каких органов полезны эти упражнения.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Autofit/>
          </a:bodyPr>
          <a:lstStyle/>
          <a:p>
            <a:pPr algn="r"/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Цель: сформулировать знания о взаимосвязи строения кожи с функцией - терморегуляция. </a:t>
            </a:r>
            <a:endParaRPr lang="ru-RU" sz="4000" dirty="0"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Задачи: Изучить функцию кожи через закрепление, повторение знаний о строении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кожи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Сформировать умения заботиться о своём здоровье. 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Развивать навыки вести здоровый образ жизни, умения  анализировать, делать выводы, логически мыслить.</a:t>
            </a: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/>
          </a:bodyPr>
          <a:lstStyle/>
          <a:p>
            <a:pPr algn="r"/>
            <a:r>
              <a:rPr lang="ru-RU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Легко ли жить дереву без </a:t>
            </a:r>
            <a:br>
              <a:rPr lang="ru-RU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листьев зимой?</a:t>
            </a:r>
            <a:endParaRPr lang="ru-RU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Уменьшает питание.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Уменьшает испарение воды.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Не дышит.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Как регулируют температуру животные?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Собаки высунув язык интенсивно дышат.</a:t>
            </a:r>
          </a:p>
          <a:p>
            <a:r>
              <a:rPr lang="ru-RU" dirty="0" smtClean="0"/>
              <a:t>Бобры сунув хвост в воду.</a:t>
            </a:r>
          </a:p>
          <a:p>
            <a:r>
              <a:rPr lang="ru-RU" dirty="0" smtClean="0"/>
              <a:t>Слоны через огромные уши, потому что в ушах есть огромное количество кровеносных сосудов.</a:t>
            </a:r>
          </a:p>
          <a:p>
            <a:pPr algn="r"/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</a:rPr>
              <a:t>Как регулирует температуру человек?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ctr"/>
            <a:r>
              <a:rPr lang="ru-RU" dirty="0" smtClean="0"/>
              <a:t>Терморегуляция –</a:t>
            </a:r>
          </a:p>
          <a:p>
            <a:pPr algn="ctr"/>
            <a:endParaRPr lang="ru-RU" dirty="0" smtClean="0"/>
          </a:p>
          <a:p>
            <a:r>
              <a:rPr lang="ru-RU" dirty="0" smtClean="0"/>
              <a:t>Выравнивание выработки тепла в организме с теполоотдачей во внешнюю среду.</a:t>
            </a:r>
          </a:p>
          <a:p>
            <a:endParaRPr lang="ru-RU" dirty="0" smtClean="0"/>
          </a:p>
          <a:p>
            <a:endParaRPr lang="ru-RU" dirty="0" smtClean="0"/>
          </a:p>
          <a:p>
            <a:pPr algn="r"/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А какие рецепторы имеются в коже? Нужны ли, они ?</a:t>
            </a:r>
          </a:p>
          <a:p>
            <a:pPr algn="r"/>
            <a:endParaRPr lang="ru-RU" sz="4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algn="r"/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После бани почему кожа становится красной?</a:t>
            </a:r>
          </a:p>
          <a:p>
            <a:pPr algn="r"/>
            <a:r>
              <a:rPr lang="ru-RU" sz="2400" dirty="0" smtClean="0">
                <a:solidFill>
                  <a:srgbClr val="C00000"/>
                </a:solidFill>
              </a:rPr>
              <a:t>(РИСУНОК СТРОЕНИЯ КОЖИ со слайда.)</a:t>
            </a:r>
          </a:p>
          <a:p>
            <a:pPr algn="r"/>
            <a:r>
              <a:rPr lang="ru-RU" dirty="0" smtClean="0"/>
              <a:t>При раздражении тепловых рецепторов кровеносные сосуды в коже расширяются.</a:t>
            </a:r>
          </a:p>
          <a:p>
            <a:pPr algn="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В холоде кожа становится почти белой,  почему?</a:t>
            </a:r>
          </a:p>
          <a:p>
            <a:pPr algn="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При раздражении холодовых рецепторов кровеносные сосуды сужаются.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Первая помощь при тепловом ударе и солнечном ударе:</a:t>
            </a:r>
          </a:p>
          <a:p>
            <a:pPr algn="r"/>
            <a:endParaRPr lang="ru-RU" sz="24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r"/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Что происходит с человеком - </a:t>
            </a:r>
            <a:r>
              <a:rPr lang="ru-RU" sz="2400" dirty="0" err="1" smtClean="0">
                <a:solidFill>
                  <a:schemeClr val="accent3">
                    <a:lumMod val="75000"/>
                  </a:schemeClr>
                </a:solidFill>
              </a:rPr>
              <a:t>стр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 210  4 абзац.</a:t>
            </a:r>
          </a:p>
          <a:p>
            <a:pPr algn="just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Холодный компресс на голову, крепкий чай, холодное питьё, если необходимо искусственное дыхание, непрямой массаж сердца.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 algn="just"/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just"/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Первая помощь при переохлаждениях </a:t>
            </a:r>
          </a:p>
          <a:p>
            <a:pPr algn="just"/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Сделать теплоизоляционную повязку дать горячее питьё.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r>
              <a:rPr lang="ru-RU" dirty="0" smtClean="0"/>
              <a:t>Закаливание - это приспособление организма к неблагоприятным факторам окружающей среды.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Способы закаливания: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Закаливание водой –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сначало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с температурой 28-30 градусов через каждые 2-3 дня понижают температуру, и до 15-18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грабусов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Принятие воздушных ванн при </a:t>
            </a:r>
          </a:p>
          <a:p>
            <a:pPr algn="r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температуре 14-20 градусов в </a:t>
            </a:r>
          </a:p>
          <a:p>
            <a:pPr algn="r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сочетании с активным движением.</a:t>
            </a:r>
          </a:p>
          <a:p>
            <a:pPr algn="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Солнечные ванны. Первоначально принимать 5-10 минут. Постепенно увеличивают время и до часа. Благоприятное время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ремя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для загорания с 10-12 часов.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Бабочк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Бабочки</Template>
  <TotalTime>124</TotalTime>
  <Words>416</Words>
  <Application>Microsoft Office PowerPoint</Application>
  <PresentationFormat>Экран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Бабочки</vt:lpstr>
      <vt:lpstr>Терморегуляция. Закаливание. Выделение.</vt:lpstr>
      <vt:lpstr>Цель: сформулировать знания о взаимосвязи строения кожи с функцией - терморегуляция. </vt:lpstr>
      <vt:lpstr>Легко ли жить дереву без  листьев зимой?</vt:lpstr>
      <vt:lpstr>Как регулируют температуру животные?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Чечекей</cp:lastModifiedBy>
  <cp:revision>21</cp:revision>
  <dcterms:created xsi:type="dcterms:W3CDTF">2012-12-18T17:05:28Z</dcterms:created>
  <dcterms:modified xsi:type="dcterms:W3CDTF">2014-02-11T02:06:01Z</dcterms:modified>
</cp:coreProperties>
</file>