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5DB642-DA69-47F2-BE9A-83C5E70225A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032DAD-66CB-4216-A9E8-270FB4AE2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5DB642-DA69-47F2-BE9A-83C5E70225A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32DAD-66CB-4216-A9E8-270FB4AE2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B5DB642-DA69-47F2-BE9A-83C5E70225A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032DAD-66CB-4216-A9E8-270FB4AE2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5DB642-DA69-47F2-BE9A-83C5E70225A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32DAD-66CB-4216-A9E8-270FB4AE2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5DB642-DA69-47F2-BE9A-83C5E70225A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2032DAD-66CB-4216-A9E8-270FB4AE2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5DB642-DA69-47F2-BE9A-83C5E70225A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32DAD-66CB-4216-A9E8-270FB4AE2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5DB642-DA69-47F2-BE9A-83C5E70225A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32DAD-66CB-4216-A9E8-270FB4AE2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5DB642-DA69-47F2-BE9A-83C5E70225A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32DAD-66CB-4216-A9E8-270FB4AE2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5DB642-DA69-47F2-BE9A-83C5E70225A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32DAD-66CB-4216-A9E8-270FB4AE2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5DB642-DA69-47F2-BE9A-83C5E70225A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32DAD-66CB-4216-A9E8-270FB4AE2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5DB642-DA69-47F2-BE9A-83C5E70225A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32DAD-66CB-4216-A9E8-270FB4AE2A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B5DB642-DA69-47F2-BE9A-83C5E70225A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032DAD-66CB-4216-A9E8-270FB4AE2A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ТИПИ УРОКІВ ТА ЇХ СТРУКТУРА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789558" cy="1101248"/>
          </a:xfrm>
        </p:spPr>
        <p:txBody>
          <a:bodyPr/>
          <a:lstStyle/>
          <a:p>
            <a:r>
              <a:rPr lang="uk-UA" dirty="0" smtClean="0"/>
              <a:t>Підготувала  Ляшенко </a:t>
            </a:r>
            <a:r>
              <a:rPr lang="uk-UA" dirty="0" err="1" smtClean="0"/>
              <a:t>І.П.-учитель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 smtClean="0"/>
              <a:t>            історії та правознавства  </a:t>
            </a:r>
            <a:r>
              <a:rPr lang="uk-UA" dirty="0" err="1" smtClean="0"/>
              <a:t>Ясинуватської</a:t>
            </a:r>
            <a:r>
              <a:rPr lang="uk-UA" dirty="0" smtClean="0"/>
              <a:t> </a:t>
            </a:r>
            <a:r>
              <a:rPr lang="uk-UA" dirty="0" err="1" smtClean="0"/>
              <a:t>зош</a:t>
            </a:r>
            <a:r>
              <a:rPr lang="uk-UA" dirty="0" smtClean="0"/>
              <a:t> № 1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Організаційний</a:t>
            </a:r>
            <a:r>
              <a:rPr lang="ru-RU" dirty="0" smtClean="0"/>
              <a:t> момент.</a:t>
            </a:r>
          </a:p>
          <a:p>
            <a:r>
              <a:rPr lang="ru-RU" dirty="0" smtClean="0"/>
              <a:t>  </a:t>
            </a:r>
            <a:r>
              <a:rPr lang="ru-RU" dirty="0" err="1" smtClean="0"/>
              <a:t>Актуалізація</a:t>
            </a:r>
            <a:r>
              <a:rPr lang="ru-RU" dirty="0" smtClean="0"/>
              <a:t> </a:t>
            </a:r>
            <a:r>
              <a:rPr lang="ru-RU" dirty="0" err="1" smtClean="0"/>
              <a:t>опорних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коригування</a:t>
            </a:r>
            <a:r>
              <a:rPr lang="ru-RU" dirty="0" smtClean="0"/>
              <a:t>. </a:t>
            </a:r>
            <a:r>
              <a:rPr lang="ru-RU" dirty="0" err="1" smtClean="0"/>
              <a:t>Повідомлення</a:t>
            </a:r>
            <a:r>
              <a:rPr lang="ru-RU" dirty="0" smtClean="0"/>
              <a:t> теми </a:t>
            </a:r>
            <a:r>
              <a:rPr lang="ru-RU" dirty="0" err="1" smtClean="0"/>
              <a:t>й</a:t>
            </a:r>
            <a:r>
              <a:rPr lang="ru-RU" dirty="0" smtClean="0"/>
              <a:t> мети.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Мотивація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Вступні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 (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поєднуватись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поглибленням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вивченням</a:t>
            </a:r>
            <a:r>
              <a:rPr lang="ru-RU" dirty="0" smtClean="0"/>
              <a:t> невеликих </a:t>
            </a:r>
            <a:r>
              <a:rPr lang="ru-RU" dirty="0" err="1" smtClean="0"/>
              <a:t>порцій</a:t>
            </a:r>
            <a:r>
              <a:rPr lang="ru-RU" dirty="0" smtClean="0"/>
              <a:t> нового </a:t>
            </a:r>
            <a:r>
              <a:rPr lang="ru-RU" dirty="0" err="1" smtClean="0"/>
              <a:t>матеріалу</a:t>
            </a:r>
            <a:r>
              <a:rPr lang="ru-RU" dirty="0" smtClean="0"/>
              <a:t> та </a:t>
            </a:r>
            <a:r>
              <a:rPr lang="ru-RU" dirty="0" err="1" smtClean="0"/>
              <a:t>ознайомленням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правилами, алгоритмами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Пробні</a:t>
            </a:r>
            <a:r>
              <a:rPr lang="ru-RU" dirty="0" smtClean="0"/>
              <a:t> та </a:t>
            </a:r>
            <a:r>
              <a:rPr lang="ru-RU" dirty="0" err="1" smtClean="0"/>
              <a:t>тренувальні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 (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вивченого</a:t>
            </a:r>
            <a:r>
              <a:rPr lang="ru-RU" dirty="0" smtClean="0"/>
              <a:t> в </a:t>
            </a:r>
            <a:r>
              <a:rPr lang="ru-RU" dirty="0" err="1" smtClean="0"/>
              <a:t>стандартних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Творчі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Підсумки</a:t>
            </a:r>
            <a:r>
              <a:rPr lang="ru-RU" dirty="0" smtClean="0"/>
              <a:t> уроку.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Домашнє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Основою такого уроку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назвати</a:t>
            </a:r>
            <a:r>
              <a:rPr lang="ru-RU" dirty="0" smtClean="0"/>
              <a:t> </a:t>
            </a:r>
            <a:r>
              <a:rPr lang="ru-RU" dirty="0" err="1" smtClean="0"/>
              <a:t>тренування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варіантах</a:t>
            </a:r>
            <a:r>
              <a:rPr lang="ru-RU" dirty="0" smtClean="0"/>
              <a:t>, яке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учня</a:t>
            </a:r>
            <a:r>
              <a:rPr lang="ru-RU" dirty="0" smtClean="0"/>
              <a:t> </a:t>
            </a:r>
            <a:r>
              <a:rPr lang="ru-RU" dirty="0" err="1" smtClean="0"/>
              <a:t>перенесення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вмінь</a:t>
            </a:r>
            <a:r>
              <a:rPr lang="ru-RU" dirty="0" smtClean="0"/>
              <a:t> у </a:t>
            </a:r>
            <a:r>
              <a:rPr lang="ru-RU" dirty="0" err="1" smtClean="0"/>
              <a:t>нові</a:t>
            </a:r>
            <a:r>
              <a:rPr lang="ru-RU" dirty="0" smtClean="0"/>
              <a:t>, </a:t>
            </a:r>
            <a:r>
              <a:rPr lang="ru-RU" dirty="0" err="1" smtClean="0"/>
              <a:t>нестандартні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. Для </a:t>
            </a:r>
            <a:r>
              <a:rPr lang="ru-RU" dirty="0" err="1" smtClean="0"/>
              <a:t>проведення</a:t>
            </a:r>
            <a:r>
              <a:rPr lang="ru-RU" dirty="0" smtClean="0"/>
              <a:t> таких </a:t>
            </a:r>
            <a:r>
              <a:rPr lang="ru-RU" dirty="0" err="1" smtClean="0"/>
              <a:t>уроків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практична робота. У </a:t>
            </a:r>
            <a:r>
              <a:rPr lang="ru-RU" dirty="0" err="1" smtClean="0"/>
              <a:t>педагогічній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тип уроку </a:t>
            </a:r>
            <a:r>
              <a:rPr lang="ru-RU" dirty="0" err="1" smtClean="0"/>
              <a:t>рекомендується</a:t>
            </a:r>
            <a:r>
              <a:rPr lang="ru-RU" dirty="0" smtClean="0"/>
              <a:t> як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доречний</a:t>
            </a:r>
            <a:r>
              <a:rPr lang="ru-RU" dirty="0" smtClean="0"/>
              <a:t> для таких </a:t>
            </a:r>
            <a:r>
              <a:rPr lang="ru-RU" dirty="0" err="1" smtClean="0"/>
              <a:t>предметів</a:t>
            </a:r>
            <a:r>
              <a:rPr lang="ru-RU" dirty="0" smtClean="0"/>
              <a:t>, як </a:t>
            </a:r>
            <a:r>
              <a:rPr lang="ru-RU" dirty="0" err="1" smtClean="0"/>
              <a:t>фізика</a:t>
            </a:r>
            <a:r>
              <a:rPr lang="ru-RU" dirty="0" smtClean="0"/>
              <a:t>, </a:t>
            </a:r>
            <a:r>
              <a:rPr lang="ru-RU" dirty="0" err="1" smtClean="0"/>
              <a:t>хімія</a:t>
            </a:r>
            <a:r>
              <a:rPr lang="ru-RU" dirty="0" smtClean="0"/>
              <a:t>, </a:t>
            </a:r>
            <a:r>
              <a:rPr lang="ru-RU" dirty="0" err="1" smtClean="0"/>
              <a:t>географія</a:t>
            </a:r>
            <a:r>
              <a:rPr lang="ru-RU" dirty="0" smtClean="0"/>
              <a:t>, </a:t>
            </a:r>
            <a:r>
              <a:rPr lang="ru-RU" dirty="0" err="1" smtClean="0"/>
              <a:t>біологія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інформатика</a:t>
            </a:r>
            <a:r>
              <a:rPr lang="ru-RU" dirty="0" smtClean="0"/>
              <a:t>. </a:t>
            </a:r>
            <a:r>
              <a:rPr lang="ru-RU" dirty="0" err="1" smtClean="0"/>
              <a:t>Практичні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в </a:t>
            </a:r>
            <a:r>
              <a:rPr lang="ru-RU" dirty="0" err="1" smtClean="0"/>
              <a:t>значній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представлені</a:t>
            </a:r>
            <a:r>
              <a:rPr lang="ru-RU" dirty="0" smtClean="0"/>
              <a:t> у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програмах</a:t>
            </a:r>
            <a:r>
              <a:rPr lang="ru-RU" dirty="0" smtClean="0"/>
              <a:t>, та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практичні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невід'ємною</a:t>
            </a:r>
            <a:r>
              <a:rPr lang="ru-RU" dirty="0" smtClean="0"/>
              <a:t>,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кожного уроку </a:t>
            </a:r>
            <a:r>
              <a:rPr lang="ru-RU" dirty="0" err="1" smtClean="0"/>
              <a:t>інформатики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уроків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типу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для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варіативності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диференціації</a:t>
            </a:r>
            <a:r>
              <a:rPr lang="ru-RU" dirty="0" smtClean="0"/>
              <a:t> та </a:t>
            </a:r>
            <a:r>
              <a:rPr lang="ru-RU" dirty="0" err="1" smtClean="0"/>
              <a:t>індивідуалізації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. Урок </a:t>
            </a:r>
            <a:r>
              <a:rPr lang="ru-RU" dirty="0" err="1" smtClean="0"/>
              <a:t>формування</a:t>
            </a:r>
            <a:r>
              <a:rPr lang="ru-RU" dirty="0" smtClean="0"/>
              <a:t> та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вмінь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проводитись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ігор</a:t>
            </a:r>
            <a:r>
              <a:rPr lang="ru-RU" dirty="0" smtClean="0"/>
              <a:t>, </a:t>
            </a:r>
            <a:r>
              <a:rPr lang="ru-RU" dirty="0" err="1" smtClean="0"/>
              <a:t>змагань</a:t>
            </a:r>
            <a:r>
              <a:rPr lang="ru-RU" dirty="0" smtClean="0"/>
              <a:t>, </a:t>
            </a:r>
            <a:r>
              <a:rPr lang="ru-RU" dirty="0" err="1" smtClean="0"/>
              <a:t>уявних</a:t>
            </a:r>
            <a:r>
              <a:rPr lang="ru-RU" dirty="0" smtClean="0"/>
              <a:t> </a:t>
            </a:r>
            <a:r>
              <a:rPr lang="ru-RU" dirty="0" err="1" smtClean="0"/>
              <a:t>експедицій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 та </a:t>
            </a:r>
            <a:r>
              <a:rPr lang="ru-RU" dirty="0" err="1" smtClean="0"/>
              <a:t>поєднувати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індивідуальні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фронтальні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групові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Структура :</a:t>
            </a:r>
          </a:p>
          <a:p>
            <a:r>
              <a:rPr lang="ru-RU" dirty="0" smtClean="0"/>
              <a:t>1.    </a:t>
            </a: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домашнього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; </a:t>
            </a:r>
            <a:r>
              <a:rPr lang="ru-RU" dirty="0" err="1" smtClean="0"/>
              <a:t>коригування</a:t>
            </a:r>
            <a:r>
              <a:rPr lang="ru-RU" dirty="0" smtClean="0"/>
              <a:t> </a:t>
            </a:r>
            <a:r>
              <a:rPr lang="ru-RU" dirty="0" err="1" smtClean="0"/>
              <a:t>опорних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, </a:t>
            </a:r>
            <a:r>
              <a:rPr lang="ru-RU" dirty="0" err="1" smtClean="0"/>
              <a:t>навичок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   </a:t>
            </a:r>
            <a:r>
              <a:rPr lang="ru-RU" dirty="0" err="1" smtClean="0"/>
              <a:t>Повідомлення</a:t>
            </a:r>
            <a:r>
              <a:rPr lang="ru-RU" dirty="0" smtClean="0"/>
              <a:t> теми </a:t>
            </a:r>
            <a:r>
              <a:rPr lang="ru-RU" dirty="0" err="1" smtClean="0"/>
              <a:t>й</a:t>
            </a:r>
            <a:r>
              <a:rPr lang="ru-RU" dirty="0" smtClean="0"/>
              <a:t> мети уроку.</a:t>
            </a:r>
          </a:p>
          <a:p>
            <a:r>
              <a:rPr lang="ru-RU" dirty="0" smtClean="0"/>
              <a:t>3.    </a:t>
            </a:r>
            <a:r>
              <a:rPr lang="ru-RU" dirty="0" err="1" smtClean="0"/>
              <a:t>Мотивація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4І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інструктаж</a:t>
            </a:r>
            <a:r>
              <a:rPr lang="ru-RU" dirty="0" smtClean="0"/>
              <a:t>, </a:t>
            </a:r>
            <a:r>
              <a:rPr lang="ru-RU" dirty="0" err="1" smtClean="0"/>
              <a:t>усвідомлення</a:t>
            </a:r>
            <a:r>
              <a:rPr lang="ru-RU" dirty="0" smtClean="0"/>
              <a:t> </a:t>
            </a:r>
            <a:r>
              <a:rPr lang="ru-RU" dirty="0" err="1" smtClean="0"/>
              <a:t>учнями</a:t>
            </a:r>
            <a:r>
              <a:rPr lang="ru-RU" dirty="0" smtClean="0"/>
              <a:t> алгоритму </a:t>
            </a:r>
            <a:r>
              <a:rPr lang="ru-RU" dirty="0" err="1" smtClean="0"/>
              <a:t>дій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5.    </a:t>
            </a:r>
            <a:r>
              <a:rPr lang="ru-RU" dirty="0" err="1" smtClean="0"/>
              <a:t>Самостійне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учнями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контролем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вчителя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6.    </a:t>
            </a:r>
            <a:r>
              <a:rPr lang="ru-RU" dirty="0" err="1" smtClean="0"/>
              <a:t>Звіт</a:t>
            </a:r>
            <a:r>
              <a:rPr lang="ru-RU" dirty="0" smtClean="0"/>
              <a:t> про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r>
              <a:rPr lang="ru-RU" dirty="0" err="1" smtClean="0"/>
              <a:t>Узагальнення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систематизація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7.    </a:t>
            </a:r>
            <a:r>
              <a:rPr lang="ru-RU" dirty="0" err="1" smtClean="0"/>
              <a:t>Підсумки</a:t>
            </a:r>
            <a:r>
              <a:rPr lang="ru-RU" dirty="0" smtClean="0"/>
              <a:t> уроку.</a:t>
            </a:r>
          </a:p>
          <a:p>
            <a:r>
              <a:rPr lang="ru-RU" dirty="0" smtClean="0"/>
              <a:t>8. </a:t>
            </a:r>
            <a:r>
              <a:rPr lang="ru-RU" dirty="0" err="1" smtClean="0"/>
              <a:t>Домашнє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Уроки </a:t>
            </a:r>
            <a:r>
              <a:rPr lang="ru-RU" dirty="0" err="1" smtClean="0"/>
              <a:t>закріплення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(</a:t>
            </a:r>
            <a:r>
              <a:rPr lang="ru-RU" dirty="0" err="1" smtClean="0"/>
              <a:t>уроки</a:t>
            </a:r>
            <a:r>
              <a:rPr lang="ru-RU" dirty="0" smtClean="0"/>
              <a:t> </a:t>
            </a:r>
            <a:r>
              <a:rPr lang="ru-RU" dirty="0" err="1" smtClean="0"/>
              <a:t>повторення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Мета: </a:t>
            </a:r>
            <a:r>
              <a:rPr lang="ru-RU" dirty="0" err="1" smtClean="0"/>
              <a:t>повторення</a:t>
            </a:r>
            <a:r>
              <a:rPr lang="ru-RU" dirty="0" smtClean="0"/>
              <a:t> та </a:t>
            </a:r>
            <a:r>
              <a:rPr lang="ru-RU" dirty="0" err="1" smtClean="0"/>
              <a:t>закріплення</a:t>
            </a:r>
            <a:r>
              <a:rPr lang="ru-RU" dirty="0" smtClean="0"/>
              <a:t>, </a:t>
            </a:r>
            <a:r>
              <a:rPr lang="ru-RU" dirty="0" err="1" smtClean="0"/>
              <a:t>уточнення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поглиблення</a:t>
            </a:r>
            <a:r>
              <a:rPr lang="ru-RU" dirty="0" smtClean="0"/>
              <a:t> </a:t>
            </a:r>
            <a:r>
              <a:rPr lang="ru-RU" dirty="0" err="1" smtClean="0"/>
              <a:t>попередньо</a:t>
            </a:r>
            <a:r>
              <a:rPr lang="ru-RU" dirty="0" smtClean="0"/>
              <a:t> </a:t>
            </a:r>
            <a:r>
              <a:rPr lang="ru-RU" dirty="0" err="1" smtClean="0"/>
              <a:t>засвоєних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Особливістю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складністю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типу </a:t>
            </a:r>
            <a:r>
              <a:rPr lang="ru-RU" dirty="0" err="1" smtClean="0"/>
              <a:t>уроків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визначати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навчального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, </a:t>
            </a:r>
            <a:r>
              <a:rPr lang="ru-RU" dirty="0" err="1" smtClean="0"/>
              <a:t>виділяти</a:t>
            </a:r>
            <a:r>
              <a:rPr lang="ru-RU" dirty="0" smtClean="0"/>
              <a:t>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, </a:t>
            </a:r>
            <a:r>
              <a:rPr lang="ru-RU" dirty="0" err="1" smtClean="0"/>
              <a:t>поняття</a:t>
            </a:r>
            <a:r>
              <a:rPr lang="ru-RU" dirty="0" smtClean="0"/>
              <a:t>, правила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добирати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теми, мети уроку.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Мотивація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Повторення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понять теми.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Повторення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, правил теми.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практичних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на </a:t>
            </a:r>
            <a:r>
              <a:rPr lang="ru-RU" dirty="0" err="1" smtClean="0"/>
              <a:t>повторення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закріплення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умінь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Підсумки</a:t>
            </a:r>
            <a:r>
              <a:rPr lang="ru-RU" dirty="0" smtClean="0"/>
              <a:t> уроку. </a:t>
            </a:r>
          </a:p>
          <a:p>
            <a:r>
              <a:rPr lang="ru-RU" dirty="0" err="1" smtClean="0"/>
              <a:t>Домашнє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Уроки </a:t>
            </a:r>
            <a:r>
              <a:rPr lang="ru-RU" dirty="0" err="1" smtClean="0"/>
              <a:t>систематизації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узагальнення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Мета: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оволодіння</a:t>
            </a:r>
            <a:r>
              <a:rPr lang="ru-RU" dirty="0" smtClean="0"/>
              <a:t> </a:t>
            </a:r>
            <a:r>
              <a:rPr lang="ru-RU" dirty="0" err="1" smtClean="0"/>
              <a:t>учнями</a:t>
            </a:r>
            <a:r>
              <a:rPr lang="ru-RU" dirty="0" smtClean="0"/>
              <a:t>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теоретичними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, </a:t>
            </a:r>
            <a:r>
              <a:rPr lang="ru-RU" dirty="0" err="1" smtClean="0"/>
              <a:t>повторення</a:t>
            </a:r>
            <a:r>
              <a:rPr lang="ru-RU" dirty="0" smtClean="0"/>
              <a:t>,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глибоке</a:t>
            </a:r>
            <a:r>
              <a:rPr lang="ru-RU" dirty="0" smtClean="0"/>
              <a:t> </a:t>
            </a:r>
            <a:r>
              <a:rPr lang="ru-RU" dirty="0" err="1" smtClean="0"/>
              <a:t>осмислення</a:t>
            </a:r>
            <a:r>
              <a:rPr lang="ru-RU" dirty="0" smtClean="0"/>
              <a:t> </a:t>
            </a:r>
            <a:r>
              <a:rPr lang="ru-RU" dirty="0" err="1" smtClean="0"/>
              <a:t>навчального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, </a:t>
            </a:r>
            <a:r>
              <a:rPr lang="ru-RU" dirty="0" err="1" smtClean="0"/>
              <a:t>приведення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   </a:t>
            </a:r>
            <a:r>
              <a:rPr lang="ru-RU" dirty="0" err="1" smtClean="0"/>
              <a:t>Повідомлення</a:t>
            </a:r>
            <a:r>
              <a:rPr lang="ru-RU" dirty="0" smtClean="0"/>
              <a:t> теми </a:t>
            </a:r>
            <a:r>
              <a:rPr lang="ru-RU" dirty="0" err="1" smtClean="0"/>
              <a:t>й</a:t>
            </a:r>
            <a:r>
              <a:rPr lang="ru-RU" dirty="0" smtClean="0"/>
              <a:t> мети уроку.</a:t>
            </a:r>
          </a:p>
          <a:p>
            <a:r>
              <a:rPr lang="ru-RU" dirty="0" smtClean="0"/>
              <a:t>2.    </a:t>
            </a:r>
            <a:r>
              <a:rPr lang="ru-RU" dirty="0" err="1" smtClean="0"/>
              <a:t>Мотивація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   </a:t>
            </a:r>
            <a:r>
              <a:rPr lang="ru-RU" dirty="0" err="1" smtClean="0"/>
              <a:t>Відтворення</a:t>
            </a:r>
            <a:r>
              <a:rPr lang="ru-RU" dirty="0" smtClean="0"/>
              <a:t> та </a:t>
            </a:r>
            <a:r>
              <a:rPr lang="ru-RU" dirty="0" err="1" smtClean="0"/>
              <a:t>коригування</a:t>
            </a:r>
            <a:r>
              <a:rPr lang="ru-RU" dirty="0" smtClean="0"/>
              <a:t> </a:t>
            </a:r>
            <a:r>
              <a:rPr lang="ru-RU" dirty="0" err="1" smtClean="0"/>
              <a:t>опорних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   </a:t>
            </a:r>
            <a:r>
              <a:rPr lang="ru-RU" dirty="0" err="1" smtClean="0"/>
              <a:t>Узагальнення</a:t>
            </a:r>
            <a:r>
              <a:rPr lang="ru-RU" dirty="0" smtClean="0"/>
              <a:t> та </a:t>
            </a:r>
            <a:r>
              <a:rPr lang="ru-RU" dirty="0" err="1" smtClean="0"/>
              <a:t>систематизація</a:t>
            </a:r>
            <a:r>
              <a:rPr lang="ru-RU" dirty="0" smtClean="0"/>
              <a:t> понять.</a:t>
            </a:r>
          </a:p>
          <a:p>
            <a:r>
              <a:rPr lang="ru-RU" dirty="0" smtClean="0"/>
              <a:t>5.   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провідних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теорій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широкої</a:t>
            </a:r>
            <a:r>
              <a:rPr lang="ru-RU" dirty="0" smtClean="0"/>
              <a:t> </a:t>
            </a:r>
            <a:r>
              <a:rPr lang="ru-RU" dirty="0" err="1" smtClean="0"/>
              <a:t>систематизації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6.    </a:t>
            </a:r>
            <a:r>
              <a:rPr lang="ru-RU" dirty="0" err="1" smtClean="0"/>
              <a:t>Домашнє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знаходження</a:t>
            </a:r>
            <a:r>
              <a:rPr lang="ru-RU" dirty="0" smtClean="0"/>
              <a:t> та </a:t>
            </a:r>
            <a:r>
              <a:rPr lang="ru-RU" dirty="0" err="1" smtClean="0"/>
              <a:t>розкриття</a:t>
            </a:r>
            <a:r>
              <a:rPr lang="ru-RU" dirty="0" smtClean="0"/>
              <a:t> в уже </a:t>
            </a:r>
            <a:r>
              <a:rPr lang="ru-RU" dirty="0" err="1" smtClean="0"/>
              <a:t>вивченому</a:t>
            </a:r>
            <a:r>
              <a:rPr lang="ru-RU" dirty="0" smtClean="0"/>
              <a:t> </a:t>
            </a:r>
            <a:r>
              <a:rPr lang="ru-RU" dirty="0" err="1" smtClean="0"/>
              <a:t>матеріалі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, </a:t>
            </a:r>
            <a:r>
              <a:rPr lang="ru-RU" dirty="0" err="1" smtClean="0"/>
              <a:t>логічно-наслідкових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, </a:t>
            </a:r>
            <a:r>
              <a:rPr lang="ru-RU" dirty="0" err="1" smtClean="0"/>
              <a:t>глибокої</a:t>
            </a:r>
            <a:r>
              <a:rPr lang="ru-RU" dirty="0" smtClean="0"/>
              <a:t> </a:t>
            </a:r>
            <a:r>
              <a:rPr lang="ru-RU" dirty="0" err="1" smtClean="0"/>
              <a:t>сутності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та </a:t>
            </a:r>
            <a:r>
              <a:rPr lang="ru-RU" dirty="0" err="1" smtClean="0"/>
              <a:t>явищ</a:t>
            </a:r>
            <a:r>
              <a:rPr lang="ru-RU" dirty="0" smtClean="0"/>
              <a:t>; на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до </a:t>
            </a:r>
            <a:r>
              <a:rPr lang="ru-RU" dirty="0" err="1" smtClean="0"/>
              <a:t>більш</a:t>
            </a:r>
            <a:r>
              <a:rPr lang="ru-RU" dirty="0" smtClean="0"/>
              <a:t> широких </a:t>
            </a:r>
            <a:r>
              <a:rPr lang="ru-RU" dirty="0" err="1" smtClean="0"/>
              <a:t>узагальнень</a:t>
            </a:r>
            <a:r>
              <a:rPr lang="ru-RU" dirty="0" smtClean="0"/>
              <a:t>.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звернути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систематизація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певну</a:t>
            </a:r>
            <a:r>
              <a:rPr lang="ru-RU" dirty="0" smtClean="0"/>
              <a:t> форму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фактів</a:t>
            </a:r>
            <a:r>
              <a:rPr lang="ru-RU" dirty="0" smtClean="0"/>
              <a:t> у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взаємозв'язків</a:t>
            </a:r>
            <a:r>
              <a:rPr lang="ru-RU" dirty="0" smtClean="0"/>
              <a:t> — схему, </a:t>
            </a:r>
            <a:r>
              <a:rPr lang="ru-RU" dirty="0" err="1" smtClean="0"/>
              <a:t>узагальнюючу</a:t>
            </a:r>
            <a:r>
              <a:rPr lang="ru-RU" dirty="0" smtClean="0"/>
              <a:t> </a:t>
            </a:r>
            <a:r>
              <a:rPr lang="ru-RU" dirty="0" err="1" smtClean="0"/>
              <a:t>таблицю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У </a:t>
            </a:r>
            <a:r>
              <a:rPr lang="ru-RU" dirty="0" err="1" smtClean="0"/>
              <a:t>жодному</a:t>
            </a:r>
            <a:r>
              <a:rPr lang="ru-RU" dirty="0" smtClean="0"/>
              <a:t> </a:t>
            </a:r>
            <a:r>
              <a:rPr lang="ru-RU" dirty="0" err="1" smtClean="0"/>
              <a:t>разі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</a:t>
            </a:r>
            <a:r>
              <a:rPr lang="ru-RU" dirty="0" err="1" smtClean="0"/>
              <a:t>систематизацією</a:t>
            </a:r>
            <a:r>
              <a:rPr lang="ru-RU" dirty="0" smtClean="0"/>
              <a:t> </a:t>
            </a:r>
            <a:r>
              <a:rPr lang="ru-RU" dirty="0" err="1" smtClean="0"/>
              <a:t>просте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фактів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теми. </a:t>
            </a:r>
            <a:r>
              <a:rPr lang="ru-RU" dirty="0" err="1" smtClean="0"/>
              <a:t>Це</a:t>
            </a:r>
            <a:r>
              <a:rPr lang="ru-RU" dirty="0" smtClean="0"/>
              <a:t> буде </a:t>
            </a:r>
            <a:r>
              <a:rPr lang="ru-RU" dirty="0" err="1" smtClean="0"/>
              <a:t>просте</a:t>
            </a:r>
            <a:r>
              <a:rPr lang="ru-RU" dirty="0" smtClean="0"/>
              <a:t> </a:t>
            </a:r>
            <a:r>
              <a:rPr lang="ru-RU" dirty="0" err="1" smtClean="0"/>
              <a:t>повторення</a:t>
            </a:r>
            <a:r>
              <a:rPr lang="ru-RU" dirty="0" smtClean="0"/>
              <a:t>..</a:t>
            </a:r>
          </a:p>
          <a:p>
            <a:r>
              <a:rPr lang="ru-RU" dirty="0" smtClean="0"/>
              <a:t>Урок такого типу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проходити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оглядової</a:t>
            </a:r>
            <a:r>
              <a:rPr lang="ru-RU" dirty="0" smtClean="0"/>
              <a:t> </a:t>
            </a:r>
            <a:r>
              <a:rPr lang="ru-RU" dirty="0" err="1" smtClean="0"/>
              <a:t>лекції</a:t>
            </a:r>
            <a:r>
              <a:rPr lang="ru-RU" dirty="0" smtClean="0"/>
              <a:t>, </a:t>
            </a:r>
            <a:r>
              <a:rPr lang="ru-RU" dirty="0" err="1" smtClean="0"/>
              <a:t>бесіди</a:t>
            </a:r>
            <a:r>
              <a:rPr lang="ru-RU" dirty="0" smtClean="0"/>
              <a:t>, </a:t>
            </a:r>
            <a:r>
              <a:rPr lang="ru-RU" dirty="0" err="1" smtClean="0"/>
              <a:t>опитування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</a:t>
            </a:r>
            <a:r>
              <a:rPr lang="ru-RU" dirty="0" err="1" smtClean="0"/>
              <a:t>перевірки</a:t>
            </a:r>
            <a:r>
              <a:rPr lang="ru-RU" dirty="0" smtClean="0"/>
              <a:t> та </a:t>
            </a:r>
            <a:r>
              <a:rPr lang="ru-RU" dirty="0" err="1" smtClean="0"/>
              <a:t>коригування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Мета: </a:t>
            </a: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та </a:t>
            </a:r>
            <a:r>
              <a:rPr lang="ru-RU" dirty="0" err="1" smtClean="0"/>
              <a:t>міцності</a:t>
            </a:r>
            <a:r>
              <a:rPr lang="ru-RU" dirty="0" smtClean="0"/>
              <a:t> </a:t>
            </a:r>
            <a:r>
              <a:rPr lang="ru-RU" dirty="0" err="1" smtClean="0"/>
              <a:t>засвоєного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, </a:t>
            </a:r>
            <a:r>
              <a:rPr lang="ru-RU" dirty="0" err="1" smtClean="0"/>
              <a:t>сформованості</a:t>
            </a:r>
            <a:r>
              <a:rPr lang="ru-RU" dirty="0" smtClean="0"/>
              <a:t> </a:t>
            </a:r>
            <a:r>
              <a:rPr lang="ru-RU" dirty="0" err="1" smtClean="0"/>
              <a:t>умінь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; </a:t>
            </a:r>
            <a:r>
              <a:rPr lang="ru-RU" dirty="0" err="1" smtClean="0"/>
              <a:t>внесення</a:t>
            </a:r>
            <a:r>
              <a:rPr lang="ru-RU" dirty="0" smtClean="0"/>
              <a:t> </a:t>
            </a:r>
            <a:r>
              <a:rPr lang="ru-RU" dirty="0" err="1" smtClean="0"/>
              <a:t>коректив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7030A0"/>
                </a:solidFill>
              </a:rPr>
              <a:t>Класифікація уроків за головними етапами </a:t>
            </a:r>
            <a:r>
              <a:rPr lang="uk-UA" sz="2800" b="1" dirty="0">
                <a:solidFill>
                  <a:srgbClr val="7030A0"/>
                </a:solidFill>
              </a:rPr>
              <a:t>н</a:t>
            </a:r>
            <a:r>
              <a:rPr lang="uk-UA" sz="2800" b="1" dirty="0" smtClean="0">
                <a:solidFill>
                  <a:srgbClr val="7030A0"/>
                </a:solidFill>
              </a:rPr>
              <a:t>авчального процесу(С.В.Іванов)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</a:t>
            </a:r>
            <a:r>
              <a:rPr lang="ru-RU" dirty="0" err="1" smtClean="0"/>
              <a:t>вступні</a:t>
            </a:r>
            <a:r>
              <a:rPr lang="ru-RU" dirty="0" smtClean="0"/>
              <a:t> (</a:t>
            </a:r>
            <a:r>
              <a:rPr lang="ru-RU" dirty="0" err="1" smtClean="0"/>
              <a:t>увідні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первинного</a:t>
            </a:r>
            <a:r>
              <a:rPr lang="ru-RU" dirty="0" smtClean="0"/>
              <a:t> </a:t>
            </a:r>
            <a:r>
              <a:rPr lang="ru-RU" dirty="0" err="1" smtClean="0"/>
              <a:t>ознайомлення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матеріалом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формування</a:t>
            </a:r>
            <a:r>
              <a:rPr lang="ru-RU" dirty="0" smtClean="0"/>
              <a:t> понять, </a:t>
            </a:r>
            <a:r>
              <a:rPr lang="ru-RU" dirty="0" err="1" smtClean="0"/>
              <a:t>установлення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правил;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повторення</a:t>
            </a:r>
            <a:r>
              <a:rPr lang="ru-RU" dirty="0" smtClean="0"/>
              <a:t> та </a:t>
            </a:r>
            <a:r>
              <a:rPr lang="ru-RU" dirty="0" err="1" smtClean="0"/>
              <a:t>узагальнення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здобутих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на </a:t>
            </a:r>
            <a:r>
              <a:rPr lang="ru-RU" dirty="0" err="1" smtClean="0"/>
              <a:t>практиці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(</a:t>
            </a:r>
            <a:r>
              <a:rPr lang="ru-RU" dirty="0" err="1" smtClean="0"/>
              <a:t>тренувальні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контрольні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комбіновані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 </a:t>
            </a:r>
            <a:r>
              <a:rPr lang="ru-RU" dirty="0" err="1" smtClean="0"/>
              <a:t>Повідомлення</a:t>
            </a:r>
            <a:r>
              <a:rPr lang="ru-RU" dirty="0" smtClean="0"/>
              <a:t> теми та мети уроку.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Мотивація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фактичного </a:t>
            </a:r>
            <a:r>
              <a:rPr lang="ru-RU" dirty="0" err="1" smtClean="0"/>
              <a:t>матеріалу</a:t>
            </a:r>
            <a:r>
              <a:rPr lang="ru-RU" dirty="0" smtClean="0"/>
              <a:t> та </a:t>
            </a:r>
            <a:r>
              <a:rPr lang="ru-RU" dirty="0" err="1" smtClean="0"/>
              <a:t>основних</a:t>
            </a:r>
            <a:r>
              <a:rPr lang="ru-RU" dirty="0" smtClean="0"/>
              <a:t>   понять.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глибини</a:t>
            </a:r>
            <a:r>
              <a:rPr lang="ru-RU" dirty="0" smtClean="0"/>
              <a:t> </a:t>
            </a:r>
            <a:r>
              <a:rPr lang="ru-RU" dirty="0" err="1" smtClean="0"/>
              <a:t>усвідомлення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у </a:t>
            </a:r>
            <a:r>
              <a:rPr lang="ru-RU" dirty="0" err="1" smtClean="0"/>
              <a:t>стандартних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у </a:t>
            </a:r>
            <a:r>
              <a:rPr lang="ru-RU" dirty="0" err="1" smtClean="0"/>
              <a:t>змінених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Збір</a:t>
            </a:r>
            <a:r>
              <a:rPr lang="ru-RU" dirty="0" smtClean="0"/>
              <a:t> </a:t>
            </a:r>
            <a:r>
              <a:rPr lang="ru-RU" dirty="0" err="1" smtClean="0"/>
              <a:t>виконаних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(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перевірка</a:t>
            </a:r>
            <a:r>
              <a:rPr lang="ru-RU" dirty="0" smtClean="0"/>
              <a:t>, </a:t>
            </a:r>
            <a:r>
              <a:rPr lang="ru-RU" dirty="0" err="1" smtClean="0"/>
              <a:t>оцінювання</a:t>
            </a:r>
            <a:r>
              <a:rPr lang="ru-RU" dirty="0" smtClean="0"/>
              <a:t>, </a:t>
            </a:r>
            <a:r>
              <a:rPr lang="ru-RU" dirty="0" err="1" smtClean="0"/>
              <a:t>аналіз</a:t>
            </a:r>
            <a:r>
              <a:rPr lang="ru-RU" dirty="0" smtClean="0"/>
              <a:t>, як правило, </a:t>
            </a:r>
            <a:r>
              <a:rPr lang="ru-RU" dirty="0" err="1" smtClean="0"/>
              <a:t>виконуються</a:t>
            </a:r>
            <a:r>
              <a:rPr lang="ru-RU" dirty="0" smtClean="0"/>
              <a:t> до </a:t>
            </a:r>
            <a:r>
              <a:rPr lang="ru-RU" dirty="0" err="1" smtClean="0"/>
              <a:t>наступного</a:t>
            </a:r>
            <a:r>
              <a:rPr lang="ru-RU" dirty="0" smtClean="0"/>
              <a:t> уроку).</a:t>
            </a:r>
          </a:p>
          <a:p>
            <a:r>
              <a:rPr lang="ru-RU" dirty="0" err="1" smtClean="0"/>
              <a:t>Підсумки</a:t>
            </a:r>
            <a:r>
              <a:rPr lang="ru-RU" dirty="0" smtClean="0"/>
              <a:t> уроку.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Домашнє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робота проводиться </a:t>
            </a:r>
            <a:r>
              <a:rPr lang="ru-RU" dirty="0" err="1" smtClean="0"/>
              <a:t>письмово</a:t>
            </a:r>
            <a:r>
              <a:rPr lang="ru-RU" dirty="0" smtClean="0"/>
              <a:t>, то </a:t>
            </a:r>
            <a:r>
              <a:rPr lang="ru-RU" dirty="0" err="1" smtClean="0"/>
              <a:t>пункти</a:t>
            </a:r>
            <a:r>
              <a:rPr lang="ru-RU" dirty="0" smtClean="0"/>
              <a:t> 3-6 </a:t>
            </a:r>
            <a:r>
              <a:rPr lang="ru-RU" dirty="0" err="1" smtClean="0"/>
              <a:t>відображають</a:t>
            </a:r>
            <a:r>
              <a:rPr lang="ru-RU" dirty="0" smtClean="0"/>
              <a:t> </a:t>
            </a:r>
            <a:r>
              <a:rPr lang="ru-RU" dirty="0" err="1" smtClean="0"/>
              <a:t>логіку</a:t>
            </a:r>
            <a:r>
              <a:rPr lang="ru-RU" dirty="0" smtClean="0"/>
              <a:t>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контрольної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Такі</a:t>
            </a:r>
            <a:r>
              <a:rPr lang="ru-RU" dirty="0" smtClean="0"/>
              <a:t> уроки </a:t>
            </a:r>
            <a:r>
              <a:rPr lang="ru-RU" dirty="0" err="1" smtClean="0"/>
              <a:t>проводяться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теми, </a:t>
            </a:r>
            <a:r>
              <a:rPr lang="ru-RU" dirty="0" err="1" smtClean="0"/>
              <a:t>розділу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цілу</a:t>
            </a:r>
            <a:r>
              <a:rPr lang="ru-RU" dirty="0" smtClean="0"/>
              <a:t> низку </a:t>
            </a:r>
            <a:r>
              <a:rPr lang="ru-RU" dirty="0" err="1" smtClean="0"/>
              <a:t>функцій</a:t>
            </a:r>
            <a:r>
              <a:rPr lang="ru-RU" dirty="0" smtClean="0"/>
              <a:t>: </a:t>
            </a:r>
            <a:r>
              <a:rPr lang="ru-RU" dirty="0" err="1" smtClean="0"/>
              <a:t>контролюючу</a:t>
            </a:r>
            <a:r>
              <a:rPr lang="ru-RU" dirty="0" smtClean="0"/>
              <a:t>, </a:t>
            </a:r>
            <a:r>
              <a:rPr lang="ru-RU" dirty="0" err="1" smtClean="0"/>
              <a:t>навчальну</a:t>
            </a:r>
            <a:r>
              <a:rPr lang="ru-RU" dirty="0" smtClean="0"/>
              <a:t>, </a:t>
            </a:r>
            <a:r>
              <a:rPr lang="ru-RU" dirty="0" err="1" smtClean="0"/>
              <a:t>виховну</a:t>
            </a:r>
            <a:r>
              <a:rPr lang="ru-RU" dirty="0" smtClean="0"/>
              <a:t>, </a:t>
            </a:r>
            <a:r>
              <a:rPr lang="ru-RU" dirty="0" err="1" smtClean="0"/>
              <a:t>діагностуючу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Уроки </a:t>
            </a:r>
            <a:r>
              <a:rPr lang="ru-RU" dirty="0" err="1" smtClean="0"/>
              <a:t>перевірки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організовані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різноманітно</a:t>
            </a:r>
            <a:r>
              <a:rPr lang="ru-RU" dirty="0" smtClean="0"/>
              <a:t> (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ігор-змагань</a:t>
            </a:r>
            <a:r>
              <a:rPr lang="ru-RU" dirty="0" smtClean="0"/>
              <a:t>, </a:t>
            </a:r>
            <a:r>
              <a:rPr lang="ru-RU" dirty="0" err="1" smtClean="0"/>
              <a:t>аукціонів</a:t>
            </a:r>
            <a:r>
              <a:rPr lang="ru-RU" dirty="0" smtClean="0"/>
              <a:t>, </a:t>
            </a:r>
            <a:r>
              <a:rPr lang="ru-RU" dirty="0" err="1" smtClean="0"/>
              <a:t>огляду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широкі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для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індивідуальної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групової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уроки за </a:t>
            </a:r>
            <a:r>
              <a:rPr lang="ru-RU" dirty="0" err="1" smtClean="0"/>
              <a:t>основним</a:t>
            </a:r>
            <a:r>
              <a:rPr lang="ru-RU" dirty="0" smtClean="0"/>
              <a:t> способом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(</a:t>
            </a:r>
            <a:r>
              <a:rPr lang="ru-RU" dirty="0" err="1" smtClean="0"/>
              <a:t>І.Н.Казанцев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•    урок- </a:t>
            </a:r>
            <a:r>
              <a:rPr lang="ru-RU" dirty="0" err="1" smtClean="0"/>
              <a:t>лекція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   урок -</a:t>
            </a:r>
            <a:r>
              <a:rPr lang="ru-RU" dirty="0" err="1" smtClean="0"/>
              <a:t>бесіда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   урок- </a:t>
            </a:r>
            <a:r>
              <a:rPr lang="ru-RU" dirty="0" err="1" smtClean="0"/>
              <a:t>екскурсія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   </a:t>
            </a:r>
            <a:r>
              <a:rPr lang="ru-RU" dirty="0" err="1" smtClean="0"/>
              <a:t>кіноурок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   урок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видами занять;</a:t>
            </a:r>
          </a:p>
          <a:p>
            <a:pPr>
              <a:buNone/>
            </a:pPr>
            <a:r>
              <a:rPr lang="ru-RU" dirty="0" smtClean="0"/>
              <a:t>•    урок </a:t>
            </a:r>
            <a:r>
              <a:rPr lang="ru-RU" dirty="0" err="1" smtClean="0"/>
              <a:t>самостійної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   </a:t>
            </a:r>
            <a:r>
              <a:rPr lang="ru-RU" dirty="0" err="1" smtClean="0"/>
              <a:t>лабораторні</a:t>
            </a:r>
            <a:r>
              <a:rPr lang="ru-RU" dirty="0" smtClean="0"/>
              <a:t> та </a:t>
            </a:r>
            <a:r>
              <a:rPr lang="ru-RU" dirty="0" err="1" smtClean="0"/>
              <a:t>практичні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Узагальнена</a:t>
            </a:r>
            <a:r>
              <a:rPr lang="ru-RU" dirty="0" smtClean="0"/>
              <a:t>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уроків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(за </a:t>
            </a:r>
            <a:r>
              <a:rPr lang="ru-RU" dirty="0" err="1" smtClean="0"/>
              <a:t>В.М.Андрієвою</a:t>
            </a:r>
            <a:r>
              <a:rPr lang="ru-RU" dirty="0" smtClean="0"/>
              <a:t>, Б. А. </a:t>
            </a:r>
            <a:r>
              <a:rPr lang="ru-RU" dirty="0" err="1" smtClean="0"/>
              <a:t>Онищуком</a:t>
            </a:r>
            <a:r>
              <a:rPr lang="ru-RU" dirty="0" smtClean="0"/>
              <a:t>, Г.Т. </a:t>
            </a:r>
            <a:r>
              <a:rPr lang="ru-RU" dirty="0" err="1" smtClean="0"/>
              <a:t>Щукіною</a:t>
            </a:r>
            <a:r>
              <a:rPr lang="ru-RU" dirty="0" smtClean="0"/>
              <a:t>, Н. А </a:t>
            </a:r>
            <a:r>
              <a:rPr lang="ru-RU" dirty="0" err="1" smtClean="0"/>
              <a:t>Сорокіним</a:t>
            </a:r>
            <a:r>
              <a:rPr lang="ru-RU" dirty="0" smtClean="0"/>
              <a:t>, М. І. </a:t>
            </a:r>
            <a:r>
              <a:rPr lang="ru-RU" dirty="0" err="1" smtClean="0"/>
              <a:t>Махмутовим</a:t>
            </a:r>
            <a:r>
              <a:rPr lang="ru-RU" dirty="0" smtClean="0"/>
              <a:t>, І. Ф. </a:t>
            </a:r>
            <a:r>
              <a:rPr lang="ru-RU" dirty="0" err="1" smtClean="0"/>
              <a:t>Харламовим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•     урок </a:t>
            </a:r>
            <a:r>
              <a:rPr lang="ru-RU" dirty="0" err="1" smtClean="0"/>
              <a:t>формування</a:t>
            </a:r>
            <a:r>
              <a:rPr lang="ru-RU" dirty="0" smtClean="0"/>
              <a:t> (</a:t>
            </a:r>
            <a:r>
              <a:rPr lang="ru-RU" dirty="0" err="1" smtClean="0"/>
              <a:t>засвоєння</a:t>
            </a:r>
            <a:r>
              <a:rPr lang="ru-RU" dirty="0" smtClean="0"/>
              <a:t>) </a:t>
            </a:r>
            <a:r>
              <a:rPr lang="ru-RU" dirty="0" err="1" smtClean="0"/>
              <a:t>знань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    урок </a:t>
            </a:r>
            <a:r>
              <a:rPr lang="ru-RU" dirty="0" err="1" smtClean="0"/>
              <a:t>формування</a:t>
            </a:r>
            <a:r>
              <a:rPr lang="ru-RU" dirty="0" smtClean="0"/>
              <a:t> (</a:t>
            </a:r>
            <a:r>
              <a:rPr lang="ru-RU" dirty="0" err="1" smtClean="0"/>
              <a:t>засвоєння</a:t>
            </a:r>
            <a:r>
              <a:rPr lang="ru-RU" dirty="0" smtClean="0"/>
              <a:t>) </a:t>
            </a:r>
            <a:r>
              <a:rPr lang="ru-RU" dirty="0" err="1" smtClean="0"/>
              <a:t>й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та </a:t>
            </a:r>
            <a:r>
              <a:rPr lang="ru-RU" dirty="0" err="1" smtClean="0"/>
              <a:t>вмінь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   урок </a:t>
            </a:r>
            <a:r>
              <a:rPr lang="ru-RU" dirty="0" err="1" smtClean="0"/>
              <a:t>застосування</a:t>
            </a:r>
            <a:r>
              <a:rPr lang="ru-RU" dirty="0" smtClean="0"/>
              <a:t> (</a:t>
            </a:r>
            <a:r>
              <a:rPr lang="ru-RU" dirty="0" err="1" smtClean="0"/>
              <a:t>закріплення</a:t>
            </a:r>
            <a:r>
              <a:rPr lang="ru-RU" dirty="0" smtClean="0"/>
              <a:t>)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та </a:t>
            </a:r>
            <a:r>
              <a:rPr lang="ru-RU" dirty="0" err="1" smtClean="0"/>
              <a:t>навичок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   урок </a:t>
            </a:r>
            <a:r>
              <a:rPr lang="ru-RU" dirty="0" err="1" smtClean="0"/>
              <a:t>узагальнення</a:t>
            </a:r>
            <a:r>
              <a:rPr lang="ru-RU" dirty="0" smtClean="0"/>
              <a:t> та </a:t>
            </a:r>
            <a:r>
              <a:rPr lang="ru-RU" dirty="0" err="1" smtClean="0"/>
              <a:t>систематизації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   урок контролю та </a:t>
            </a:r>
            <a:r>
              <a:rPr lang="ru-RU" dirty="0" err="1" smtClean="0"/>
              <a:t>коригування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err="1" smtClean="0"/>
              <a:t>навичок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   </a:t>
            </a:r>
            <a:r>
              <a:rPr lang="ru-RU" dirty="0" err="1" smtClean="0"/>
              <a:t>комбінований</a:t>
            </a:r>
            <a:r>
              <a:rPr lang="ru-RU" dirty="0" smtClean="0"/>
              <a:t> урок.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Мета: </a:t>
            </a:r>
            <a:r>
              <a:rPr lang="ru-RU" dirty="0" err="1" smtClean="0"/>
              <a:t>оволодіння</a:t>
            </a:r>
            <a:r>
              <a:rPr lang="ru-RU" dirty="0" smtClean="0"/>
              <a:t> </a:t>
            </a:r>
            <a:r>
              <a:rPr lang="ru-RU" dirty="0" err="1" smtClean="0"/>
              <a:t>учнями</a:t>
            </a:r>
            <a:r>
              <a:rPr lang="ru-RU" dirty="0" smtClean="0"/>
              <a:t> </a:t>
            </a:r>
            <a:r>
              <a:rPr lang="ru-RU" dirty="0" err="1" smtClean="0"/>
              <a:t>новими</a:t>
            </a:r>
            <a:r>
              <a:rPr lang="ru-RU" dirty="0" smtClean="0"/>
              <a:t> </a:t>
            </a:r>
            <a:r>
              <a:rPr lang="ru-RU" dirty="0" err="1" smtClean="0"/>
              <a:t>навичками</a:t>
            </a:r>
            <a:r>
              <a:rPr lang="ru-RU" dirty="0" smtClean="0"/>
              <a:t>, </a:t>
            </a:r>
            <a:r>
              <a:rPr lang="ru-RU" dirty="0" err="1" smtClean="0"/>
              <a:t>матеріалом</a:t>
            </a:r>
            <a:r>
              <a:rPr lang="ru-RU" dirty="0" smtClean="0"/>
              <a:t> та </a:t>
            </a:r>
            <a:r>
              <a:rPr lang="ru-RU" dirty="0" err="1" smtClean="0"/>
              <a:t>новими</a:t>
            </a:r>
            <a:r>
              <a:rPr lang="ru-RU" dirty="0" smtClean="0"/>
              <a:t> способами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Організаційний</a:t>
            </a:r>
            <a:r>
              <a:rPr lang="ru-RU" dirty="0" smtClean="0"/>
              <a:t> момент.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 до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актуалізація</a:t>
            </a:r>
            <a:r>
              <a:rPr lang="ru-RU" dirty="0" smtClean="0"/>
              <a:t> </a:t>
            </a:r>
            <a:r>
              <a:rPr lang="ru-RU" dirty="0" err="1" smtClean="0"/>
              <a:t>опорних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, </a:t>
            </a:r>
            <a:r>
              <a:rPr lang="ru-RU" dirty="0" err="1" smtClean="0"/>
              <a:t>уявлень</a:t>
            </a:r>
            <a:r>
              <a:rPr lang="ru-RU" dirty="0" smtClean="0"/>
              <a:t> та </a:t>
            </a:r>
            <a:r>
              <a:rPr lang="ru-RU" dirty="0" err="1" smtClean="0"/>
              <a:t>чуттєвого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Мотивація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Оголошення</a:t>
            </a:r>
            <a:r>
              <a:rPr lang="ru-RU" dirty="0" smtClean="0"/>
              <a:t> теми, мети, </a:t>
            </a:r>
            <a:r>
              <a:rPr lang="ru-RU" dirty="0" err="1" smtClean="0"/>
              <a:t>завдань</a:t>
            </a:r>
            <a:r>
              <a:rPr lang="ru-RU" dirty="0" smtClean="0"/>
              <a:t> уроку.</a:t>
            </a:r>
          </a:p>
          <a:p>
            <a:r>
              <a:rPr lang="ru-RU" dirty="0" err="1" smtClean="0"/>
              <a:t>Вивчення</a:t>
            </a:r>
            <a:r>
              <a:rPr lang="ru-RU" dirty="0" smtClean="0"/>
              <a:t> нового </a:t>
            </a:r>
            <a:r>
              <a:rPr lang="ru-RU" dirty="0" err="1" smtClean="0"/>
              <a:t>матеріалу</a:t>
            </a:r>
            <a:r>
              <a:rPr lang="ru-RU" dirty="0" smtClean="0"/>
              <a:t> (</a:t>
            </a:r>
            <a:r>
              <a:rPr lang="ru-RU" dirty="0" err="1" smtClean="0"/>
              <a:t>первинне</a:t>
            </a:r>
            <a:r>
              <a:rPr lang="ru-RU" dirty="0" smtClean="0"/>
              <a:t> </a:t>
            </a:r>
            <a:r>
              <a:rPr lang="ru-RU" dirty="0" err="1" smtClean="0"/>
              <a:t>засвоєння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Осмислення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Закріплення</a:t>
            </a:r>
            <a:r>
              <a:rPr lang="ru-RU" dirty="0" smtClean="0"/>
              <a:t>, </a:t>
            </a:r>
            <a:r>
              <a:rPr lang="ru-RU" dirty="0" err="1" smtClean="0"/>
              <a:t>систематизація</a:t>
            </a:r>
            <a:r>
              <a:rPr lang="ru-RU" dirty="0" smtClean="0"/>
              <a:t> та </a:t>
            </a:r>
            <a:r>
              <a:rPr lang="ru-RU" dirty="0" err="1" smtClean="0"/>
              <a:t>узагальнення</a:t>
            </a:r>
            <a:r>
              <a:rPr lang="ru-RU" dirty="0" smtClean="0"/>
              <a:t>.,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Контрольно-коригувальний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</a:t>
            </a:r>
            <a:r>
              <a:rPr lang="ru-RU" dirty="0" err="1" smtClean="0"/>
              <a:t>Підбиття</a:t>
            </a:r>
            <a:r>
              <a:rPr lang="ru-RU" dirty="0" smtClean="0"/>
              <a:t> </a:t>
            </a:r>
            <a:r>
              <a:rPr lang="ru-RU" dirty="0" err="1" smtClean="0"/>
              <a:t>підсумків</a:t>
            </a:r>
            <a:r>
              <a:rPr lang="ru-RU" dirty="0" smtClean="0"/>
              <a:t> уроку.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Інструктаж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домашнього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Найчастіше</a:t>
            </a:r>
            <a:r>
              <a:rPr lang="ru-RU" dirty="0" smtClean="0"/>
              <a:t> таким уроком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вступний</a:t>
            </a:r>
            <a:r>
              <a:rPr lang="ru-RU" dirty="0" smtClean="0"/>
              <a:t> урок курсу (теми, </a:t>
            </a:r>
            <a:r>
              <a:rPr lang="ru-RU" dirty="0" err="1" smtClean="0"/>
              <a:t>розділу</a:t>
            </a:r>
            <a:r>
              <a:rPr lang="ru-RU" dirty="0" smtClean="0"/>
              <a:t>), коли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незначною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темою </a:t>
            </a:r>
            <a:r>
              <a:rPr lang="ru-RU" dirty="0" err="1" smtClean="0"/>
              <a:t>попереднього</a:t>
            </a:r>
            <a:r>
              <a:rPr lang="ru-RU" dirty="0" smtClean="0"/>
              <a:t> уроку.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доречно</a:t>
            </a:r>
            <a:r>
              <a:rPr lang="ru-RU" dirty="0" smtClean="0"/>
              <a:t> обрати </a:t>
            </a:r>
            <a:r>
              <a:rPr lang="ru-RU" dirty="0" err="1" smtClean="0"/>
              <a:t>цей</a:t>
            </a:r>
            <a:r>
              <a:rPr lang="ru-RU" dirty="0" smtClean="0"/>
              <a:t> тип у </a:t>
            </a:r>
            <a:r>
              <a:rPr lang="ru-RU" dirty="0" err="1" smtClean="0"/>
              <a:t>випадку</a:t>
            </a:r>
            <a:r>
              <a:rPr lang="ru-RU" dirty="0" smtClean="0"/>
              <a:t>, коли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</a:t>
            </a:r>
            <a:r>
              <a:rPr lang="ru-RU" dirty="0" err="1" smtClean="0"/>
              <a:t>складний</a:t>
            </a:r>
            <a:r>
              <a:rPr lang="ru-RU" dirty="0" smtClean="0"/>
              <a:t>, </a:t>
            </a:r>
            <a:r>
              <a:rPr lang="ru-RU" dirty="0" err="1" smtClean="0"/>
              <a:t>об'ємний</a:t>
            </a:r>
            <a:r>
              <a:rPr lang="ru-RU" dirty="0" smtClean="0"/>
              <a:t>,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понять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використовуватись</a:t>
            </a:r>
            <a:r>
              <a:rPr lang="ru-RU" dirty="0" smtClean="0"/>
              <a:t> </a:t>
            </a:r>
            <a:r>
              <a:rPr lang="ru-RU" dirty="0" err="1" smtClean="0"/>
              <a:t>пояснювально-ілюстративний</a:t>
            </a:r>
            <a:r>
              <a:rPr lang="ru-RU" dirty="0" smtClean="0"/>
              <a:t>, </a:t>
            </a:r>
            <a:r>
              <a:rPr lang="ru-RU" dirty="0" err="1" smtClean="0"/>
              <a:t>проблемний</a:t>
            </a:r>
            <a:r>
              <a:rPr lang="ru-RU" dirty="0" smtClean="0"/>
              <a:t> </a:t>
            </a:r>
            <a:r>
              <a:rPr lang="ru-RU" dirty="0" err="1" smtClean="0"/>
              <a:t>виклад</a:t>
            </a:r>
            <a:r>
              <a:rPr lang="ru-RU" dirty="0" smtClean="0"/>
              <a:t>. </a:t>
            </a:r>
            <a:r>
              <a:rPr lang="ru-RU" dirty="0" err="1" smtClean="0"/>
              <a:t>Заняття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провести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бесіди</a:t>
            </a:r>
            <a:r>
              <a:rPr lang="ru-RU" dirty="0" smtClean="0"/>
              <a:t>, </a:t>
            </a:r>
            <a:r>
              <a:rPr lang="ru-RU" dirty="0" err="1" smtClean="0"/>
              <a:t>лекції</a:t>
            </a:r>
            <a:r>
              <a:rPr lang="ru-RU" dirty="0" smtClean="0"/>
              <a:t>, </a:t>
            </a:r>
            <a:r>
              <a:rPr lang="ru-RU" dirty="0" err="1" smtClean="0"/>
              <a:t>уявної</a:t>
            </a:r>
            <a:r>
              <a:rPr lang="ru-RU" dirty="0" smtClean="0"/>
              <a:t> </a:t>
            </a:r>
            <a:r>
              <a:rPr lang="ru-RU" dirty="0" err="1" smtClean="0"/>
              <a:t>подорожі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екскурсії</a:t>
            </a:r>
            <a:r>
              <a:rPr lang="ru-RU" dirty="0" smtClean="0"/>
              <a:t>, </a:t>
            </a:r>
            <a:r>
              <a:rPr lang="ru-RU" dirty="0" err="1" smtClean="0"/>
              <a:t>відеоуроку</a:t>
            </a:r>
            <a:r>
              <a:rPr lang="ru-RU" dirty="0" smtClean="0"/>
              <a:t>,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конференції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підготовленими</a:t>
            </a:r>
            <a:r>
              <a:rPr lang="ru-RU" dirty="0" smtClean="0"/>
              <a:t> </a:t>
            </a:r>
            <a:r>
              <a:rPr lang="ru-RU" dirty="0" err="1" smtClean="0"/>
              <a:t>доповідями</a:t>
            </a:r>
            <a:r>
              <a:rPr lang="ru-RU" dirty="0" smtClean="0"/>
              <a:t> (</a:t>
            </a:r>
            <a:r>
              <a:rPr lang="ru-RU" dirty="0" err="1" smtClean="0"/>
              <a:t>повідомленнями</a:t>
            </a:r>
            <a:r>
              <a:rPr lang="ru-RU" dirty="0" smtClean="0"/>
              <a:t>) </a:t>
            </a:r>
            <a:r>
              <a:rPr lang="ru-RU" dirty="0" err="1" smtClean="0"/>
              <a:t>учнів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проведення</a:t>
            </a:r>
            <a:r>
              <a:rPr lang="ru-RU" dirty="0" smtClean="0"/>
              <a:t> уроку </a:t>
            </a:r>
            <a:r>
              <a:rPr lang="ru-RU" dirty="0" err="1" smtClean="0"/>
              <a:t>доречні</a:t>
            </a:r>
            <a:r>
              <a:rPr lang="ru-RU" dirty="0" smtClean="0"/>
              <a:t> </a:t>
            </a:r>
            <a:r>
              <a:rPr lang="ru-RU" dirty="0" err="1" smtClean="0"/>
              <a:t>конспектування</a:t>
            </a:r>
            <a:r>
              <a:rPr lang="ru-RU" dirty="0" smtClean="0"/>
              <a:t>, </a:t>
            </a:r>
            <a:r>
              <a:rPr lang="ru-RU" dirty="0" err="1" smtClean="0"/>
              <a:t>складання</a:t>
            </a:r>
            <a:r>
              <a:rPr lang="ru-RU" dirty="0" smtClean="0"/>
              <a:t> тез, </a:t>
            </a:r>
            <a:r>
              <a:rPr lang="ru-RU" dirty="0" err="1" smtClean="0"/>
              <a:t>опорних</a:t>
            </a:r>
            <a:r>
              <a:rPr lang="ru-RU" dirty="0" smtClean="0"/>
              <a:t> схем, робота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підручником</a:t>
            </a:r>
            <a:r>
              <a:rPr lang="ru-RU" dirty="0" smtClean="0"/>
              <a:t>, картою, </a:t>
            </a:r>
            <a:r>
              <a:rPr lang="ru-RU" dirty="0" err="1" smtClean="0"/>
              <a:t>довідниками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Головне,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нового </a:t>
            </a:r>
            <a:r>
              <a:rPr lang="ru-RU" dirty="0" err="1" smtClean="0"/>
              <a:t>матеріалу</a:t>
            </a:r>
            <a:r>
              <a:rPr lang="ru-RU" dirty="0" smtClean="0"/>
              <a:t> </a:t>
            </a:r>
            <a:r>
              <a:rPr lang="ru-RU" dirty="0" err="1" smtClean="0"/>
              <a:t>учнями</a:t>
            </a:r>
            <a:r>
              <a:rPr lang="ru-RU" dirty="0" smtClean="0"/>
              <a:t> </a:t>
            </a:r>
            <a:r>
              <a:rPr lang="ru-RU" dirty="0" err="1" smtClean="0"/>
              <a:t>відбувалося</a:t>
            </a:r>
            <a:r>
              <a:rPr lang="ru-RU" dirty="0" smtClean="0"/>
              <a:t> не </a:t>
            </a:r>
            <a:r>
              <a:rPr lang="ru-RU" dirty="0" err="1" smtClean="0"/>
              <a:t>пасивно</a:t>
            </a:r>
            <a:r>
              <a:rPr lang="ru-RU" dirty="0" smtClean="0"/>
              <a:t>, а 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різноманітної</a:t>
            </a:r>
            <a:r>
              <a:rPr lang="ru-RU" dirty="0" smtClean="0"/>
              <a:t> </a:t>
            </a:r>
            <a:r>
              <a:rPr lang="ru-RU" dirty="0" err="1" smtClean="0"/>
              <a:t>активної</a:t>
            </a:r>
            <a:r>
              <a:rPr lang="ru-RU" dirty="0" smtClean="0"/>
              <a:t> </a:t>
            </a:r>
            <a:r>
              <a:rPr lang="ru-RU" dirty="0" err="1" smtClean="0"/>
              <a:t>пізнавальної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</a:t>
            </a:r>
            <a:r>
              <a:rPr lang="ru-RU" dirty="0" err="1" smtClean="0"/>
              <a:t>формування</a:t>
            </a:r>
            <a:r>
              <a:rPr lang="ru-RU" dirty="0" smtClean="0"/>
              <a:t> та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вмінь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Мета: </a:t>
            </a:r>
            <a:r>
              <a:rPr lang="ru-RU" dirty="0" err="1" smtClean="0"/>
              <a:t>закріплення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усвідомлення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засвоєного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(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, </a:t>
            </a:r>
            <a:r>
              <a:rPr lang="ru-RU" dirty="0" err="1" smtClean="0"/>
              <a:t>навичок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та </a:t>
            </a:r>
            <a:r>
              <a:rPr lang="ru-RU" dirty="0" err="1" smtClean="0"/>
              <a:t>вмінь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1165</Words>
  <Application>Microsoft Office PowerPoint</Application>
  <PresentationFormat>Экран (4:3)</PresentationFormat>
  <Paragraphs>107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ТИПИ УРОКІВ ТА ЇХ СТРУКТУРА</vt:lpstr>
      <vt:lpstr>Класифікація уроків за головними етапами навчального процесу(С.В.Іванов)</vt:lpstr>
      <vt:lpstr> уроки за основним способом їх проведення (І.Н.Казанцев)</vt:lpstr>
      <vt:lpstr>Узагальнена класифікація типів уроків </vt:lpstr>
      <vt:lpstr>Слайд 5</vt:lpstr>
      <vt:lpstr>Урок засвоєння нових знань</vt:lpstr>
      <vt:lpstr>Структура:</vt:lpstr>
      <vt:lpstr>Слайд 8</vt:lpstr>
      <vt:lpstr>Урок формування та вдосконалення вмінь і навичок</vt:lpstr>
      <vt:lpstr>Структура</vt:lpstr>
      <vt:lpstr>Слайд 11</vt:lpstr>
      <vt:lpstr>Слайд 12</vt:lpstr>
      <vt:lpstr>урок використання знань, умінь і навичок</vt:lpstr>
      <vt:lpstr>Уроки закріплення знань, умінь і навичок (уроки повторення)</vt:lpstr>
      <vt:lpstr>Структура</vt:lpstr>
      <vt:lpstr>Уроки систематизації й узагальнення знань</vt:lpstr>
      <vt:lpstr>Структура.</vt:lpstr>
      <vt:lpstr>Слайд 18</vt:lpstr>
      <vt:lpstr>Урок перевірки та коригування знань, умінь і навичок</vt:lpstr>
      <vt:lpstr>Структура </vt:lpstr>
      <vt:lpstr>Слайд 21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 УРОКІВ ТА ЇХ СТРУКТУРА</dc:title>
  <dc:creator>Пользователь Windows</dc:creator>
  <cp:lastModifiedBy>Пользователь Windows</cp:lastModifiedBy>
  <cp:revision>9</cp:revision>
  <dcterms:created xsi:type="dcterms:W3CDTF">2014-04-07T06:55:21Z</dcterms:created>
  <dcterms:modified xsi:type="dcterms:W3CDTF">2014-04-07T07:42:35Z</dcterms:modified>
</cp:coreProperties>
</file>