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Волковой" initials="АВ" lastIdx="0" clrIdx="0">
    <p:extLst>
      <p:ext uri="{19B8F6BF-5375-455C-9EA6-DF929625EA0E}">
        <p15:presenceInfo xmlns:p15="http://schemas.microsoft.com/office/powerpoint/2012/main" userId="efea49a3c1251d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D4353-A55D-492F-9510-1FB8892F06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3A51BF-3578-46A2-9093-6F9F8C84A928}">
      <dgm:prSet phldrT="[Текст]"/>
      <dgm:spPr/>
      <dgm:t>
        <a:bodyPr/>
        <a:lstStyle/>
        <a:p>
          <a:r>
            <a:rPr lang="ru-RU" b="0" i="0" dirty="0" smtClean="0"/>
            <a:t>Иван Алексеевич </a:t>
          </a:r>
          <a:r>
            <a:rPr lang="ru-RU" b="0" i="0" dirty="0" err="1" smtClean="0"/>
            <a:t>Двигубский</a:t>
          </a:r>
          <a:endParaRPr lang="ru-RU" dirty="0"/>
        </a:p>
      </dgm:t>
    </dgm:pt>
    <dgm:pt modelId="{7D43E5EA-104B-40B6-861C-D81F82AFE50F}" type="parTrans" cxnId="{E6B9E781-6418-4C07-BE52-4EDB31D570E7}">
      <dgm:prSet/>
      <dgm:spPr/>
      <dgm:t>
        <a:bodyPr/>
        <a:lstStyle/>
        <a:p>
          <a:endParaRPr lang="ru-RU"/>
        </a:p>
      </dgm:t>
    </dgm:pt>
    <dgm:pt modelId="{0875CE3C-CD1B-4783-BEEF-56A98A348DBE}" type="sibTrans" cxnId="{E6B9E781-6418-4C07-BE52-4EDB31D570E7}">
      <dgm:prSet/>
      <dgm:spPr/>
      <dgm:t>
        <a:bodyPr/>
        <a:lstStyle/>
        <a:p>
          <a:endParaRPr lang="ru-RU"/>
        </a:p>
      </dgm:t>
    </dgm:pt>
    <dgm:pt modelId="{80B9DEAE-6E6D-4974-996B-2C9236FE123D}">
      <dgm:prSet phldrT="[Текст]" custT="1"/>
      <dgm:spPr/>
      <dgm:t>
        <a:bodyPr/>
        <a:lstStyle/>
        <a:p>
          <a:r>
            <a:rPr lang="ru-RU" sz="2400" b="0" i="0" dirty="0" smtClean="0"/>
            <a:t>В 1806 г. утверждал, что земная поверхность и населяющее ее существа со временем претерпевают коренные изменения.</a:t>
          </a:r>
          <a:endParaRPr lang="ru-RU" sz="2800" dirty="0"/>
        </a:p>
      </dgm:t>
    </dgm:pt>
    <dgm:pt modelId="{D7E960DC-EF6F-4F5E-B0D1-20797A0315C0}" type="parTrans" cxnId="{9206EE32-89FA-4267-8B6C-E9E1E529D7D4}">
      <dgm:prSet/>
      <dgm:spPr/>
      <dgm:t>
        <a:bodyPr/>
        <a:lstStyle/>
        <a:p>
          <a:endParaRPr lang="ru-RU"/>
        </a:p>
      </dgm:t>
    </dgm:pt>
    <dgm:pt modelId="{8BCAB575-3F8E-4D77-9AC7-78F2B6A686CF}" type="sibTrans" cxnId="{9206EE32-89FA-4267-8B6C-E9E1E529D7D4}">
      <dgm:prSet/>
      <dgm:spPr/>
      <dgm:t>
        <a:bodyPr/>
        <a:lstStyle/>
        <a:p>
          <a:endParaRPr lang="ru-RU"/>
        </a:p>
      </dgm:t>
    </dgm:pt>
    <dgm:pt modelId="{D13DF179-4637-49E1-ABC9-8BC602E8B569}">
      <dgm:prSet phldrT="[Текст]"/>
      <dgm:spPr/>
      <dgm:t>
        <a:bodyPr/>
        <a:lstStyle/>
        <a:p>
          <a:r>
            <a:rPr lang="ru-RU" b="0" i="0" dirty="0" err="1" smtClean="0"/>
            <a:t>Иустин</a:t>
          </a:r>
          <a:r>
            <a:rPr lang="ru-RU" b="0" i="0" dirty="0" smtClean="0"/>
            <a:t> </a:t>
          </a:r>
          <a:r>
            <a:rPr lang="ru-RU" b="0" i="0" dirty="0" err="1" smtClean="0"/>
            <a:t>Евдокимович</a:t>
          </a:r>
          <a:r>
            <a:rPr lang="ru-RU" b="0" i="0" dirty="0" smtClean="0"/>
            <a:t> </a:t>
          </a:r>
          <a:r>
            <a:rPr lang="ru-RU" b="0" i="0" dirty="0" err="1" smtClean="0"/>
            <a:t>Дядьковский</a:t>
          </a:r>
          <a:endParaRPr lang="ru-RU" b="1" dirty="0"/>
        </a:p>
      </dgm:t>
    </dgm:pt>
    <dgm:pt modelId="{9EBF9A76-D152-4FAA-B95D-A20D4D4BB6DD}" type="parTrans" cxnId="{CD1F952D-BC53-43DE-BB3B-B674706B4C2C}">
      <dgm:prSet/>
      <dgm:spPr/>
      <dgm:t>
        <a:bodyPr/>
        <a:lstStyle/>
        <a:p>
          <a:endParaRPr lang="ru-RU"/>
        </a:p>
      </dgm:t>
    </dgm:pt>
    <dgm:pt modelId="{4CDC67E9-6B24-4C8C-A4FA-19DCCB7C3DBC}" type="sibTrans" cxnId="{CD1F952D-BC53-43DE-BB3B-B674706B4C2C}">
      <dgm:prSet/>
      <dgm:spPr/>
      <dgm:t>
        <a:bodyPr/>
        <a:lstStyle/>
        <a:p>
          <a:endParaRPr lang="ru-RU"/>
        </a:p>
      </dgm:t>
    </dgm:pt>
    <dgm:pt modelId="{F61F60B9-95C7-4F12-9926-6A9B4525829C}">
      <dgm:prSet phldrT="[Текст]" custT="1"/>
      <dgm:spPr/>
      <dgm:t>
        <a:bodyPr/>
        <a:lstStyle/>
        <a:p>
          <a:r>
            <a:rPr lang="ru-RU" sz="2400" b="0" i="0" dirty="0" smtClean="0"/>
            <a:t>В 1816 г. выдвинул и доказал идею о том, что все явления в природе обусловлены естественными причинами и подчинены общим законам развития.</a:t>
          </a:r>
          <a:endParaRPr lang="ru-RU" sz="2400" dirty="0"/>
        </a:p>
      </dgm:t>
    </dgm:pt>
    <dgm:pt modelId="{8E1AEA62-BDC1-48E6-AEF5-00CCE4FB0EC4}" type="parTrans" cxnId="{A584F907-E2F6-443D-8E84-4BC11D821F10}">
      <dgm:prSet/>
      <dgm:spPr/>
      <dgm:t>
        <a:bodyPr/>
        <a:lstStyle/>
        <a:p>
          <a:endParaRPr lang="ru-RU"/>
        </a:p>
      </dgm:t>
    </dgm:pt>
    <dgm:pt modelId="{CC1F9558-B8E4-409E-9E28-49BE03EB478D}" type="sibTrans" cxnId="{A584F907-E2F6-443D-8E84-4BC11D821F10}">
      <dgm:prSet/>
      <dgm:spPr/>
      <dgm:t>
        <a:bodyPr/>
        <a:lstStyle/>
        <a:p>
          <a:endParaRPr lang="ru-RU"/>
        </a:p>
      </dgm:t>
    </dgm:pt>
    <dgm:pt modelId="{E8465B4C-6BBC-471F-9BE1-E5DC4F67C02A}">
      <dgm:prSet phldrT="[Текст]"/>
      <dgm:spPr/>
      <dgm:t>
        <a:bodyPr/>
        <a:lstStyle/>
        <a:p>
          <a:r>
            <a:rPr lang="ru-RU" b="0" i="0" dirty="0" smtClean="0"/>
            <a:t>Карл Максимович Бэр</a:t>
          </a:r>
          <a:endParaRPr lang="ru-RU" dirty="0"/>
        </a:p>
      </dgm:t>
    </dgm:pt>
    <dgm:pt modelId="{61F0F1B4-E14F-444F-8693-7DEC47450F88}" type="parTrans" cxnId="{137CB421-2DC8-4169-B892-B17F3EF31205}">
      <dgm:prSet/>
      <dgm:spPr/>
      <dgm:t>
        <a:bodyPr/>
        <a:lstStyle/>
        <a:p>
          <a:endParaRPr lang="ru-RU"/>
        </a:p>
      </dgm:t>
    </dgm:pt>
    <dgm:pt modelId="{34EACEB0-30AA-4380-A843-80B8D5E28F5D}" type="sibTrans" cxnId="{137CB421-2DC8-4169-B892-B17F3EF31205}">
      <dgm:prSet/>
      <dgm:spPr/>
      <dgm:t>
        <a:bodyPr/>
        <a:lstStyle/>
        <a:p>
          <a:endParaRPr lang="ru-RU"/>
        </a:p>
      </dgm:t>
    </dgm:pt>
    <dgm:pt modelId="{564F8D97-28DD-4897-AF12-2D362F91D8A9}">
      <dgm:prSet phldrT="[Текст]" custT="1"/>
      <dgm:spPr/>
      <dgm:t>
        <a:bodyPr/>
        <a:lstStyle/>
        <a:p>
          <a:r>
            <a:rPr lang="ru-RU" sz="2200" b="0" i="0" dirty="0" smtClean="0"/>
            <a:t>Его работа «Всеобщий закон развития природы» (1834) обосновала представления о развитии живых </a:t>
          </a:r>
          <a:r>
            <a:rPr lang="ru-RU" sz="2200" b="0" i="0" dirty="0" err="1" smtClean="0"/>
            <a:t>рганизмов</a:t>
          </a:r>
          <a:r>
            <a:rPr lang="ru-RU" sz="2200" b="0" i="0" dirty="0" smtClean="0"/>
            <a:t>.(предшественник </a:t>
          </a:r>
          <a:r>
            <a:rPr lang="ru-RU" sz="2200" b="0" i="0" dirty="0" err="1" smtClean="0"/>
            <a:t>Ч.Дарвина</a:t>
          </a:r>
          <a:r>
            <a:rPr lang="ru-RU" sz="2200" b="0" i="0" dirty="0" smtClean="0"/>
            <a:t> и его учения.</a:t>
          </a:r>
          <a:endParaRPr lang="ru-RU" sz="2200" dirty="0"/>
        </a:p>
      </dgm:t>
    </dgm:pt>
    <dgm:pt modelId="{6B427FB1-B033-4FF9-8519-6BE5448ECDFF}" type="sibTrans" cxnId="{81A9176D-3072-4891-BBA2-E18BC93C4EED}">
      <dgm:prSet/>
      <dgm:spPr/>
      <dgm:t>
        <a:bodyPr/>
        <a:lstStyle/>
        <a:p>
          <a:endParaRPr lang="ru-RU"/>
        </a:p>
      </dgm:t>
    </dgm:pt>
    <dgm:pt modelId="{EEF1ACD8-86BE-4E2E-B0F7-A32786F339A4}" type="parTrans" cxnId="{81A9176D-3072-4891-BBA2-E18BC93C4EED}">
      <dgm:prSet/>
      <dgm:spPr/>
      <dgm:t>
        <a:bodyPr/>
        <a:lstStyle/>
        <a:p>
          <a:endParaRPr lang="ru-RU"/>
        </a:p>
      </dgm:t>
    </dgm:pt>
    <dgm:pt modelId="{74CB78B4-A5C7-4AFF-9025-FCA414DC4D6F}" type="pres">
      <dgm:prSet presAssocID="{87AD4353-A55D-492F-9510-1FB8892F06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2BF33-6C7E-41EF-BDE3-C7A00DA39248}" type="pres">
      <dgm:prSet presAssocID="{343A51BF-3578-46A2-9093-6F9F8C84A928}" presName="linNode" presStyleCnt="0"/>
      <dgm:spPr/>
    </dgm:pt>
    <dgm:pt modelId="{C8C4C5B0-22E7-4D31-A884-9D961E4813EA}" type="pres">
      <dgm:prSet presAssocID="{343A51BF-3578-46A2-9093-6F9F8C84A9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9DCC7-413E-4290-A3D8-786A348A9BDB}" type="pres">
      <dgm:prSet presAssocID="{343A51BF-3578-46A2-9093-6F9F8C84A928}" presName="descendantText" presStyleLbl="alignAccFollowNode1" presStyleIdx="0" presStyleCnt="3" custScaleX="93559" custScaleY="113834" custLinFactNeighborX="6324" custLinFactNeighborY="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3B4DD-D06D-41B4-B7AA-9F5123B04145}" type="pres">
      <dgm:prSet presAssocID="{0875CE3C-CD1B-4783-BEEF-56A98A348DBE}" presName="sp" presStyleCnt="0"/>
      <dgm:spPr/>
    </dgm:pt>
    <dgm:pt modelId="{4B388B18-6A49-4652-A77A-4FD4EF4CC656}" type="pres">
      <dgm:prSet presAssocID="{D13DF179-4637-49E1-ABC9-8BC602E8B569}" presName="linNode" presStyleCnt="0"/>
      <dgm:spPr/>
    </dgm:pt>
    <dgm:pt modelId="{697E4B72-D4B1-440B-8F26-47BF18E41279}" type="pres">
      <dgm:prSet presAssocID="{D13DF179-4637-49E1-ABC9-8BC602E8B56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CABD5-E0C0-41E9-B0A3-2000E2B44D82}" type="pres">
      <dgm:prSet presAssocID="{D13DF179-4637-49E1-ABC9-8BC602E8B569}" presName="descendantText" presStyleLbl="alignAccFollowNode1" presStyleIdx="1" presStyleCnt="3" custScaleX="93545" custScaleY="111476" custLinFactNeighborX="6429" custLinFactNeighborY="5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AE693-E902-44DA-83A2-956E4330B2DC}" type="pres">
      <dgm:prSet presAssocID="{4CDC67E9-6B24-4C8C-A4FA-19DCCB7C3DBC}" presName="sp" presStyleCnt="0"/>
      <dgm:spPr/>
    </dgm:pt>
    <dgm:pt modelId="{87C084F3-5D72-4EF5-B51E-71C51A31555F}" type="pres">
      <dgm:prSet presAssocID="{E8465B4C-6BBC-471F-9BE1-E5DC4F67C02A}" presName="linNode" presStyleCnt="0"/>
      <dgm:spPr/>
    </dgm:pt>
    <dgm:pt modelId="{1C146FD6-5EAA-4EA4-BF0A-BDE862E67CA4}" type="pres">
      <dgm:prSet presAssocID="{E8465B4C-6BBC-471F-9BE1-E5DC4F67C02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CDFB2-C61B-4FDD-944B-A79067D8B69A}" type="pres">
      <dgm:prSet presAssocID="{E8465B4C-6BBC-471F-9BE1-E5DC4F67C02A}" presName="descendantText" presStyleLbl="alignAccFollowNode1" presStyleIdx="2" presStyleCnt="3" custScaleX="93154" custScaleY="132365" custLinFactNeighborX="15851" custLinFactNeighborY="-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755540-DBDB-47E1-9CDE-BD325A9A3531}" type="presOf" srcId="{343A51BF-3578-46A2-9093-6F9F8C84A928}" destId="{C8C4C5B0-22E7-4D31-A884-9D961E4813EA}" srcOrd="0" destOrd="0" presId="urn:microsoft.com/office/officeart/2005/8/layout/vList5"/>
    <dgm:cxn modelId="{4361680D-7FD8-4792-85AE-BB3FBEE43EB5}" type="presOf" srcId="{80B9DEAE-6E6D-4974-996B-2C9236FE123D}" destId="{81B9DCC7-413E-4290-A3D8-786A348A9BDB}" srcOrd="0" destOrd="0" presId="urn:microsoft.com/office/officeart/2005/8/layout/vList5"/>
    <dgm:cxn modelId="{74EB177D-737E-4A46-B0AB-F43EE5B7C635}" type="presOf" srcId="{87AD4353-A55D-492F-9510-1FB8892F060F}" destId="{74CB78B4-A5C7-4AFF-9025-FCA414DC4D6F}" srcOrd="0" destOrd="0" presId="urn:microsoft.com/office/officeart/2005/8/layout/vList5"/>
    <dgm:cxn modelId="{A584F907-E2F6-443D-8E84-4BC11D821F10}" srcId="{D13DF179-4637-49E1-ABC9-8BC602E8B569}" destId="{F61F60B9-95C7-4F12-9926-6A9B4525829C}" srcOrd="0" destOrd="0" parTransId="{8E1AEA62-BDC1-48E6-AEF5-00CCE4FB0EC4}" sibTransId="{CC1F9558-B8E4-409E-9E28-49BE03EB478D}"/>
    <dgm:cxn modelId="{81A9176D-3072-4891-BBA2-E18BC93C4EED}" srcId="{E8465B4C-6BBC-471F-9BE1-E5DC4F67C02A}" destId="{564F8D97-28DD-4897-AF12-2D362F91D8A9}" srcOrd="0" destOrd="0" parTransId="{EEF1ACD8-86BE-4E2E-B0F7-A32786F339A4}" sibTransId="{6B427FB1-B033-4FF9-8519-6BE5448ECDFF}"/>
    <dgm:cxn modelId="{9D5F712B-DA46-4B54-B73B-8A23750DF2D0}" type="presOf" srcId="{564F8D97-28DD-4897-AF12-2D362F91D8A9}" destId="{E2ECDFB2-C61B-4FDD-944B-A79067D8B69A}" srcOrd="0" destOrd="0" presId="urn:microsoft.com/office/officeart/2005/8/layout/vList5"/>
    <dgm:cxn modelId="{137CB421-2DC8-4169-B892-B17F3EF31205}" srcId="{87AD4353-A55D-492F-9510-1FB8892F060F}" destId="{E8465B4C-6BBC-471F-9BE1-E5DC4F67C02A}" srcOrd="2" destOrd="0" parTransId="{61F0F1B4-E14F-444F-8693-7DEC47450F88}" sibTransId="{34EACEB0-30AA-4380-A843-80B8D5E28F5D}"/>
    <dgm:cxn modelId="{9206EE32-89FA-4267-8B6C-E9E1E529D7D4}" srcId="{343A51BF-3578-46A2-9093-6F9F8C84A928}" destId="{80B9DEAE-6E6D-4974-996B-2C9236FE123D}" srcOrd="0" destOrd="0" parTransId="{D7E960DC-EF6F-4F5E-B0D1-20797A0315C0}" sibTransId="{8BCAB575-3F8E-4D77-9AC7-78F2B6A686CF}"/>
    <dgm:cxn modelId="{E6B9E781-6418-4C07-BE52-4EDB31D570E7}" srcId="{87AD4353-A55D-492F-9510-1FB8892F060F}" destId="{343A51BF-3578-46A2-9093-6F9F8C84A928}" srcOrd="0" destOrd="0" parTransId="{7D43E5EA-104B-40B6-861C-D81F82AFE50F}" sibTransId="{0875CE3C-CD1B-4783-BEEF-56A98A348DBE}"/>
    <dgm:cxn modelId="{14AA1D00-B9F7-454A-8CE2-F0907214286A}" type="presOf" srcId="{E8465B4C-6BBC-471F-9BE1-E5DC4F67C02A}" destId="{1C146FD6-5EAA-4EA4-BF0A-BDE862E67CA4}" srcOrd="0" destOrd="0" presId="urn:microsoft.com/office/officeart/2005/8/layout/vList5"/>
    <dgm:cxn modelId="{CD1F952D-BC53-43DE-BB3B-B674706B4C2C}" srcId="{87AD4353-A55D-492F-9510-1FB8892F060F}" destId="{D13DF179-4637-49E1-ABC9-8BC602E8B569}" srcOrd="1" destOrd="0" parTransId="{9EBF9A76-D152-4FAA-B95D-A20D4D4BB6DD}" sibTransId="{4CDC67E9-6B24-4C8C-A4FA-19DCCB7C3DBC}"/>
    <dgm:cxn modelId="{8F80D210-4C90-4583-8F56-1F286AFFFFAA}" type="presOf" srcId="{D13DF179-4637-49E1-ABC9-8BC602E8B569}" destId="{697E4B72-D4B1-440B-8F26-47BF18E41279}" srcOrd="0" destOrd="0" presId="urn:microsoft.com/office/officeart/2005/8/layout/vList5"/>
    <dgm:cxn modelId="{380E5A09-2584-473D-AF18-9729B2E0DDFB}" type="presOf" srcId="{F61F60B9-95C7-4F12-9926-6A9B4525829C}" destId="{0A8CABD5-E0C0-41E9-B0A3-2000E2B44D82}" srcOrd="0" destOrd="0" presId="urn:microsoft.com/office/officeart/2005/8/layout/vList5"/>
    <dgm:cxn modelId="{4B162237-F78F-4889-8D99-677067496FC4}" type="presParOf" srcId="{74CB78B4-A5C7-4AFF-9025-FCA414DC4D6F}" destId="{F3A2BF33-6C7E-41EF-BDE3-C7A00DA39248}" srcOrd="0" destOrd="0" presId="urn:microsoft.com/office/officeart/2005/8/layout/vList5"/>
    <dgm:cxn modelId="{75873EE9-9C9B-409D-BA7F-719978D42516}" type="presParOf" srcId="{F3A2BF33-6C7E-41EF-BDE3-C7A00DA39248}" destId="{C8C4C5B0-22E7-4D31-A884-9D961E4813EA}" srcOrd="0" destOrd="0" presId="urn:microsoft.com/office/officeart/2005/8/layout/vList5"/>
    <dgm:cxn modelId="{E702E2CD-2846-4B5A-ACEA-8F5653F981B3}" type="presParOf" srcId="{F3A2BF33-6C7E-41EF-BDE3-C7A00DA39248}" destId="{81B9DCC7-413E-4290-A3D8-786A348A9BDB}" srcOrd="1" destOrd="0" presId="urn:microsoft.com/office/officeart/2005/8/layout/vList5"/>
    <dgm:cxn modelId="{5E7F362E-DEB4-4D69-9F71-A25C4C700256}" type="presParOf" srcId="{74CB78B4-A5C7-4AFF-9025-FCA414DC4D6F}" destId="{33B3B4DD-D06D-41B4-B7AA-9F5123B04145}" srcOrd="1" destOrd="0" presId="urn:microsoft.com/office/officeart/2005/8/layout/vList5"/>
    <dgm:cxn modelId="{34FB2B58-2C51-428B-A010-C7E17A7BDCCB}" type="presParOf" srcId="{74CB78B4-A5C7-4AFF-9025-FCA414DC4D6F}" destId="{4B388B18-6A49-4652-A77A-4FD4EF4CC656}" srcOrd="2" destOrd="0" presId="urn:microsoft.com/office/officeart/2005/8/layout/vList5"/>
    <dgm:cxn modelId="{9687899F-75DE-431D-8244-4FD772CAAC0F}" type="presParOf" srcId="{4B388B18-6A49-4652-A77A-4FD4EF4CC656}" destId="{697E4B72-D4B1-440B-8F26-47BF18E41279}" srcOrd="0" destOrd="0" presId="urn:microsoft.com/office/officeart/2005/8/layout/vList5"/>
    <dgm:cxn modelId="{96A1B57F-F30D-4535-8BF7-4A88B375B396}" type="presParOf" srcId="{4B388B18-6A49-4652-A77A-4FD4EF4CC656}" destId="{0A8CABD5-E0C0-41E9-B0A3-2000E2B44D82}" srcOrd="1" destOrd="0" presId="urn:microsoft.com/office/officeart/2005/8/layout/vList5"/>
    <dgm:cxn modelId="{9F5E6937-CF28-4116-909E-12041A1C4053}" type="presParOf" srcId="{74CB78B4-A5C7-4AFF-9025-FCA414DC4D6F}" destId="{F69AE693-E902-44DA-83A2-956E4330B2DC}" srcOrd="3" destOrd="0" presId="urn:microsoft.com/office/officeart/2005/8/layout/vList5"/>
    <dgm:cxn modelId="{0F6F720F-010A-4D1B-BDCD-426F0398EBD8}" type="presParOf" srcId="{74CB78B4-A5C7-4AFF-9025-FCA414DC4D6F}" destId="{87C084F3-5D72-4EF5-B51E-71C51A31555F}" srcOrd="4" destOrd="0" presId="urn:microsoft.com/office/officeart/2005/8/layout/vList5"/>
    <dgm:cxn modelId="{005D4391-B882-49C7-8610-3A83608274B2}" type="presParOf" srcId="{87C084F3-5D72-4EF5-B51E-71C51A31555F}" destId="{1C146FD6-5EAA-4EA4-BF0A-BDE862E67CA4}" srcOrd="0" destOrd="0" presId="urn:microsoft.com/office/officeart/2005/8/layout/vList5"/>
    <dgm:cxn modelId="{D9F29FAB-4F45-45C6-AC00-89D685C5DF34}" type="presParOf" srcId="{87C084F3-5D72-4EF5-B51E-71C51A31555F}" destId="{E2ECDFB2-C61B-4FDD-944B-A79067D8B6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DCC7-413E-4290-A3D8-786A348A9BDB}">
      <dsp:nvSpPr>
        <dsp:cNvPr id="0" name=""/>
        <dsp:cNvSpPr/>
      </dsp:nvSpPr>
      <dsp:spPr>
        <a:xfrm rot="5400000">
          <a:off x="6740444" y="-2402612"/>
          <a:ext cx="1253804" cy="62965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/>
            <a:t>В 1806 г. утверждал, что земная поверхность и населяющее ее существа со временем претерпевают коренные изменения.</a:t>
          </a:r>
          <a:endParaRPr lang="ru-RU" sz="2800" kern="1200" dirty="0"/>
        </a:p>
      </dsp:txBody>
      <dsp:txXfrm rot="-5400000">
        <a:off x="4219094" y="179944"/>
        <a:ext cx="6235299" cy="1131392"/>
      </dsp:txXfrm>
    </dsp:sp>
    <dsp:sp modelId="{C8C4C5B0-22E7-4D31-A884-9D961E4813EA}">
      <dsp:nvSpPr>
        <dsp:cNvPr id="0" name=""/>
        <dsp:cNvSpPr/>
      </dsp:nvSpPr>
      <dsp:spPr>
        <a:xfrm>
          <a:off x="216739" y="1083"/>
          <a:ext cx="3785616" cy="1376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dirty="0" smtClean="0"/>
            <a:t>Иван Алексеевич </a:t>
          </a:r>
          <a:r>
            <a:rPr lang="ru-RU" sz="3000" b="0" i="0" kern="1200" dirty="0" err="1" smtClean="0"/>
            <a:t>Двигубский</a:t>
          </a:r>
          <a:endParaRPr lang="ru-RU" sz="3000" kern="1200" dirty="0"/>
        </a:p>
      </dsp:txBody>
      <dsp:txXfrm>
        <a:off x="283948" y="68292"/>
        <a:ext cx="3651198" cy="1242372"/>
      </dsp:txXfrm>
    </dsp:sp>
    <dsp:sp modelId="{0A8CABD5-E0C0-41E9-B0A3-2000E2B44D82}">
      <dsp:nvSpPr>
        <dsp:cNvPr id="0" name=""/>
        <dsp:cNvSpPr/>
      </dsp:nvSpPr>
      <dsp:spPr>
        <a:xfrm rot="5400000">
          <a:off x="6753901" y="-955200"/>
          <a:ext cx="1227832" cy="62955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/>
            <a:t>В 1816 г. выдвинул и доказал идею о том, что все явления в природе обусловлены естественными причинами и подчинены общим законам развития.</a:t>
          </a:r>
          <a:endParaRPr lang="ru-RU" sz="2400" kern="1200" dirty="0"/>
        </a:p>
      </dsp:txBody>
      <dsp:txXfrm rot="-5400000">
        <a:off x="4220036" y="1638603"/>
        <a:ext cx="6235625" cy="1107956"/>
      </dsp:txXfrm>
    </dsp:sp>
    <dsp:sp modelId="{697E4B72-D4B1-440B-8F26-47BF18E41279}">
      <dsp:nvSpPr>
        <dsp:cNvPr id="0" name=""/>
        <dsp:cNvSpPr/>
      </dsp:nvSpPr>
      <dsp:spPr>
        <a:xfrm>
          <a:off x="216739" y="1446713"/>
          <a:ext cx="3785616" cy="1376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dirty="0" err="1" smtClean="0"/>
            <a:t>Иустин</a:t>
          </a:r>
          <a:r>
            <a:rPr lang="ru-RU" sz="3000" b="0" i="0" kern="1200" dirty="0" smtClean="0"/>
            <a:t> </a:t>
          </a:r>
          <a:r>
            <a:rPr lang="ru-RU" sz="3000" b="0" i="0" kern="1200" dirty="0" err="1" smtClean="0"/>
            <a:t>Евдокимович</a:t>
          </a:r>
          <a:r>
            <a:rPr lang="ru-RU" sz="3000" b="0" i="0" kern="1200" dirty="0" smtClean="0"/>
            <a:t> </a:t>
          </a:r>
          <a:r>
            <a:rPr lang="ru-RU" sz="3000" b="0" i="0" kern="1200" dirty="0" err="1" smtClean="0"/>
            <a:t>Дядьковский</a:t>
          </a:r>
          <a:endParaRPr lang="ru-RU" sz="3000" b="1" kern="1200" dirty="0"/>
        </a:p>
      </dsp:txBody>
      <dsp:txXfrm>
        <a:off x="283948" y="1513922"/>
        <a:ext cx="3651198" cy="1242372"/>
      </dsp:txXfrm>
    </dsp:sp>
    <dsp:sp modelId="{E2ECDFB2-C61B-4FDD-944B-A79067D8B69A}">
      <dsp:nvSpPr>
        <dsp:cNvPr id="0" name=""/>
        <dsp:cNvSpPr/>
      </dsp:nvSpPr>
      <dsp:spPr>
        <a:xfrm rot="5400000">
          <a:off x="6655080" y="475196"/>
          <a:ext cx="1457911" cy="62631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i="0" kern="1200" dirty="0" smtClean="0"/>
            <a:t>Его работа «Всеобщий закон развития природы» (1834) обосновала представления о развитии живых </a:t>
          </a:r>
          <a:r>
            <a:rPr lang="ru-RU" sz="2200" b="0" i="0" kern="1200" dirty="0" err="1" smtClean="0"/>
            <a:t>рганизмов</a:t>
          </a:r>
          <a:r>
            <a:rPr lang="ru-RU" sz="2200" b="0" i="0" kern="1200" dirty="0" smtClean="0"/>
            <a:t>.(предшественник </a:t>
          </a:r>
          <a:r>
            <a:rPr lang="ru-RU" sz="2200" b="0" i="0" kern="1200" dirty="0" err="1" smtClean="0"/>
            <a:t>Ч.Дарвина</a:t>
          </a:r>
          <a:r>
            <a:rPr lang="ru-RU" sz="2200" b="0" i="0" kern="1200" dirty="0" smtClean="0"/>
            <a:t> и его учения.</a:t>
          </a:r>
          <a:endParaRPr lang="ru-RU" sz="2200" kern="1200" dirty="0"/>
        </a:p>
      </dsp:txBody>
      <dsp:txXfrm rot="-5400000">
        <a:off x="4252473" y="2948973"/>
        <a:ext cx="6191957" cy="1315573"/>
      </dsp:txXfrm>
    </dsp:sp>
    <dsp:sp modelId="{1C146FD6-5EAA-4EA4-BF0A-BDE862E67CA4}">
      <dsp:nvSpPr>
        <dsp:cNvPr id="0" name=""/>
        <dsp:cNvSpPr/>
      </dsp:nvSpPr>
      <dsp:spPr>
        <a:xfrm>
          <a:off x="216739" y="2932903"/>
          <a:ext cx="3781919" cy="1376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dirty="0" smtClean="0"/>
            <a:t>Карл Максимович Бэр</a:t>
          </a:r>
          <a:endParaRPr lang="ru-RU" sz="3000" kern="1200" dirty="0"/>
        </a:p>
      </dsp:txBody>
      <dsp:txXfrm>
        <a:off x="283948" y="3000112"/>
        <a:ext cx="3647501" cy="1242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1098-C4ED-43E3-B6F7-D817FFC61BF8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35578-44D6-45A1-894B-F4053EC27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2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35578-44D6-45A1-894B-F4053EC271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4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5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8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5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8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5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5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9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9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2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3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FD64-7771-49DD-8338-7FDF89C12132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4271-07A3-4D8E-B552-2C265252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C2%AB%D0%A0%D0%B0%D1%81%D1%88%D0%B8%D1%80%D0%B5%D0%BD%D0%B8%D0%B5%C2%BB_%D0%95%D0%B2%D1%80%D0%BE%D0%BF%D1%8B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5337" y="2526982"/>
            <a:ext cx="6223379" cy="1364775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Презентация по истории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на тему «Образование и наука России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XIX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в.»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1026" name="Picture 2" descr="http://rmbu.ru/uploads/posts/2015-08/1439743940_freeway48-page-picture-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0921" y="3891757"/>
            <a:ext cx="3363936" cy="22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5.nnm.me/c/2/6/4/5/d708419d012f4b9ca2481e513e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80" y="103685"/>
            <a:ext cx="2876785" cy="20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dionivanov.ru/images/gallery_ph_29/www.RodionIvanov.ru_photo_5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7846" y="267295"/>
            <a:ext cx="2630085" cy="15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3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041" y="0"/>
            <a:ext cx="10515600" cy="6779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smtClean="0">
                <a:solidFill>
                  <a:srgbClr val="00B0F0"/>
                </a:solidFill>
              </a:rPr>
              <a:t>Физика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041" y="851338"/>
            <a:ext cx="10654862" cy="600666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 области физики XIX век начался с изобретения первого источника электрического тока, в результате чего вся мировая наука и техника вступили в качественно новый этап развития. В России первая работа в этой области появилась уже в 1801 г. В 1802 г. Василий Владимирович Петров разработал гальваническую батарею. Она позволяла получать устойчивую электрическую Дугу — прообраз будущей электрической лампочки. В Западной </a:t>
            </a:r>
            <a:r>
              <a:rPr lang="ru-RU" b="1" dirty="0">
                <a:solidFill>
                  <a:srgbClr val="002060"/>
                </a:solidFill>
                <a:hlinkClick r:id="rId3" tooltip="«Расширение» Европы"/>
              </a:rPr>
              <a:t>Европе</a:t>
            </a:r>
            <a:r>
              <a:rPr lang="ru-RU" dirty="0">
                <a:solidFill>
                  <a:srgbClr val="002060"/>
                </a:solidFill>
              </a:rPr>
              <a:t> такая дуга была создана лишь 7 лет спустя. Уже эти первые исследования диктовали необходимость разработки теории электрических явлений. Над ее созданием трудились многие ученые, но наибольших результатов удалось достичь Борису Семеновичу Якоби и Эмилию </a:t>
            </a:r>
            <a:r>
              <a:rPr lang="ru-RU" dirty="0" err="1">
                <a:solidFill>
                  <a:srgbClr val="002060"/>
                </a:solidFill>
              </a:rPr>
              <a:t>Христиановичу</a:t>
            </a:r>
            <a:r>
              <a:rPr lang="ru-RU" dirty="0">
                <a:solidFill>
                  <a:srgbClr val="002060"/>
                </a:solidFill>
              </a:rPr>
              <a:t> Ленцу. В 1833 г. </a:t>
            </a:r>
            <a:r>
              <a:rPr lang="ru-RU" dirty="0" err="1">
                <a:solidFill>
                  <a:srgbClr val="002060"/>
                </a:solidFill>
              </a:rPr>
              <a:t>Ленц</a:t>
            </a:r>
            <a:r>
              <a:rPr lang="ru-RU" dirty="0">
                <a:solidFill>
                  <a:srgbClr val="002060"/>
                </a:solidFill>
              </a:rPr>
              <a:t> установил правило определения направления движущей силы индукции (закон Ленца), а спустя год на этой основе был изобретен электродвигатель с вращающимся рабочим валом. В 1840 г. Якоби изобрел гальванопластику — метод нанесения тонкого слоя металла на нужную поверхность с помощью </a:t>
            </a:r>
            <a:r>
              <a:rPr lang="ru-RU" dirty="0" err="1" smtClean="0">
                <a:solidFill>
                  <a:srgbClr val="002060"/>
                </a:solidFill>
              </a:rPr>
              <a:t>электричества.Все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это создавало предпосылки для крупнейших технических изобретений, основанных на электрической энергии. Уже в 1832 г. Павел Львович Шиллинг создал первый в мире практически пригодный электрический телеграф — прибор для передачи письменных сообщений по проводам. В 1850 г. Якоби изобрел буквопечатающий аппарат для телеграфа.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rusif.ru/wallpaper-sb/wallpaper/grafika/kosmos%20(grafica)%20-%201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559" y="5486400"/>
            <a:ext cx="212834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xpert.ru/images/archive/c/c2/20131209230321%21%D0%92%D0%B0%D1%81%D0%B8%D0%BB%D0%B8%D0%B9_%D0%9F%D0%B5%D1%82%D1%80%D0%BE%D0%B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691" y="686238"/>
            <a:ext cx="1909708" cy="26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0691" y="163018"/>
            <a:ext cx="447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Василий Васильевич Петров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3668" y="163018"/>
            <a:ext cx="413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Гальваническая батарея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2" name="Picture 4" descr="http://www.pravda-tv.ru/wp-content/uploads/2013/09/petrov-300x1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101" y="686238"/>
            <a:ext cx="3247697" cy="205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0691" y="3479457"/>
            <a:ext cx="410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Борис Семёнович Якоби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4" name="Picture 6" descr="http://hydroelectricite.ca/medias/moritz-hermann-von-jacobi-1856-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691" y="4002677"/>
            <a:ext cx="1924695" cy="26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9461" y="2935749"/>
            <a:ext cx="468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Эмилий</a:t>
            </a:r>
            <a:r>
              <a:rPr lang="ru-RU" sz="2800" dirty="0" smtClean="0"/>
              <a:t> </a:t>
            </a:r>
            <a:r>
              <a:rPr lang="ru-RU" sz="2800" dirty="0" err="1"/>
              <a:t>Х</a:t>
            </a:r>
            <a:r>
              <a:rPr lang="ru-RU" sz="2800" dirty="0" err="1" smtClean="0"/>
              <a:t>ристианович</a:t>
            </a:r>
            <a:r>
              <a:rPr lang="ru-RU" sz="2800" dirty="0" smtClean="0"/>
              <a:t> </a:t>
            </a:r>
            <a:r>
              <a:rPr lang="ru-RU" sz="2800" dirty="0" err="1" smtClean="0"/>
              <a:t>Ленц</a:t>
            </a:r>
            <a:endParaRPr lang="ru-RU" sz="2800" dirty="0"/>
          </a:p>
        </p:txBody>
      </p:sp>
      <p:pic>
        <p:nvPicPr>
          <p:cNvPr id="2056" name="Picture 8" descr="http://www.discoverhover.org/infoinstructors/newguides/images/len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461" y="3458969"/>
            <a:ext cx="21240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49862" y="3723471"/>
            <a:ext cx="3279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Павел Львович Шиллинг</a:t>
            </a:r>
          </a:p>
        </p:txBody>
      </p:sp>
      <p:pic>
        <p:nvPicPr>
          <p:cNvPr id="2058" name="Picture 10" descr="http://cs4142.vk.me/u15709889/127206553/x_6a647e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862" y="4677579"/>
            <a:ext cx="1954924" cy="19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17" y="18285"/>
            <a:ext cx="10515600" cy="6281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Химия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917" y="64638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Российские исследователи трудились во всех отраслях химии — теоретической, органической, неорганической. Константин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Сигизмундович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Кирхгоф разработал способ получения глюкозы.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Кристиан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Иоганн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Гротгус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работавший в Литве, открыл основной закон фотохимии, согласно которому химическое превращение вещества может вызвать только тот свет, который поглощается самим этим веществом. В 1840 г. Герман Иванович Гесс открыл основной закон термохимии, выражавший принцип сохранения энергии применительно к химическим процессам.</a:t>
            </a:r>
          </a:p>
          <a:p>
            <a:r>
              <a:rPr lang="ru-RU" dirty="0">
                <a:solidFill>
                  <a:srgbClr val="FF0000"/>
                </a:solidFill>
              </a:rPr>
              <a:t>В 1826—1827 гг. Петр Григорьевич Соболевский и Василий Васильевич Любарский положили начало порошковой металлургии. У истоков органической химии в России стояли А. А. Воскресенский, Ю. Ф. </a:t>
            </a:r>
            <a:r>
              <a:rPr lang="ru-RU" dirty="0" err="1">
                <a:solidFill>
                  <a:srgbClr val="FF0000"/>
                </a:solidFill>
              </a:rPr>
              <a:t>Фрицше</a:t>
            </a:r>
            <a:r>
              <a:rPr lang="ru-RU" dirty="0">
                <a:solidFill>
                  <a:srgbClr val="FF0000"/>
                </a:solidFill>
              </a:rPr>
              <a:t>, Н. Н. Зинин.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Открытия русских ученых первой половины века предвосхитили расцвет химии во второй половине XIX — начале XX 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www.chemheritage.org/Images/Collection-Item-Images/Fine-Art/FA-2000.001.1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115" y="4553729"/>
            <a:ext cx="3752193" cy="21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-5.freeclipartnow.com/d/9950-1/Ret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4763814"/>
            <a:ext cx="21812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458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994" y="187325"/>
            <a:ext cx="3932237" cy="58518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Источники: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7994" y="772510"/>
            <a:ext cx="3932237" cy="3941380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FFC000"/>
                </a:solidFill>
              </a:rPr>
              <a:t>Учебник истории России. 8 класс.(А. А .Данилов, Л. Г. Косулина)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70C0"/>
                </a:solidFill>
              </a:rPr>
              <a:t>Поисковая система «Яндекс»</a:t>
            </a:r>
          </a:p>
          <a:p>
            <a:pPr marL="342900" indent="-342900">
              <a:buAutoNum type="arabicParenR"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Яндекс.Картинки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Сайт. Единая коллекция цифровых образовательных ресурсов.(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http://school-collection.edu.ru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098" name="Picture 2" descr="https://markhackard.files.wordpress.com/2015/04/liberation-of-moscow.jpg?w=700&amp;h=4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151" y="312948"/>
            <a:ext cx="3953752" cy="27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otoham.ru/img/picture/Nov/09/fd2fa6cc2a42424806dbca48b97e0689/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134" y="3649881"/>
            <a:ext cx="3943459" cy="25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720" y="484823"/>
            <a:ext cx="5608320" cy="8715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Развитие образования</a:t>
            </a:r>
            <a:endParaRPr lang="ru-RU" sz="48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420" y="1216024"/>
            <a:ext cx="10005060" cy="4742815"/>
          </a:xfrm>
        </p:spPr>
        <p:txBody>
          <a:bodyPr/>
          <a:lstStyle/>
          <a:p>
            <a:r>
              <a:rPr lang="ru-RU" dirty="0" smtClean="0"/>
              <a:t>В самом начале </a:t>
            </a:r>
            <a:r>
              <a:rPr lang="en-US" dirty="0" smtClean="0"/>
              <a:t>XIX </a:t>
            </a:r>
            <a:r>
              <a:rPr lang="ru-RU" dirty="0" smtClean="0"/>
              <a:t>в. в России окончательно сложилась система высшего, среднего и начального образования. Проведенная в 1803 г. реформа в области образования привела к созданию  в каждом губернском городе гимназии, а в каждом уездном городе уездного училища. Приходские училища создавались и в сельской местности. Причём, несмотря на провозглашенную «непрерывность» образования, для детей крепостных доступны были только приходские училища. Для управления образовательными учреждениями было создано Министерство народного просвещения.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90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3720" y="121921"/>
            <a:ext cx="5715000" cy="12039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Развитие наук в России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127761"/>
            <a:ext cx="11170920" cy="48310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 </a:t>
            </a:r>
            <a:r>
              <a:rPr lang="ru-RU" sz="3200" dirty="0" smtClean="0"/>
              <a:t>Биология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Медицина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Геология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Астрономия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Математика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Физика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Химия</a:t>
            </a:r>
            <a:endParaRPr lang="ru-RU" sz="3200" dirty="0"/>
          </a:p>
        </p:txBody>
      </p:sp>
      <p:pic>
        <p:nvPicPr>
          <p:cNvPr id="2052" name="Picture 4" descr="http://i.imgur.com/u2U1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623" y="175411"/>
            <a:ext cx="3153105" cy="2367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peror.net/wp-content/uploads/2015/09/13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79" y="4332755"/>
            <a:ext cx="2700521" cy="2017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news.tts.lt/fotos/Image/22/67/8/to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716937"/>
            <a:ext cx="2939944" cy="1652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imenno.ru/wp-content/uploads/2014/02/nauka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725" y="3839415"/>
            <a:ext cx="2782615" cy="21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35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73421"/>
            <a:ext cx="10515599" cy="870881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Биология</a:t>
            </a: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044302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К началу века богатейший фактический материал о развитии живых организмов и систем нуждался в серьёзном переосмыслении. Если прежде господствовало убеждение в неизменяемости растений и животных, то теперь оно оказалось опровергнуто в свете открытий геологов и биологов разных стран. Ученые- ботаники и зоологии собрали прекрасные коллекции животных и растений Сибири, Дальнего Востока, Русской Америки. В 1812 г. был основан Крымский ботанический сад, ставший на долгие десятилетия одним из центров русской ботаники.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://urklass.ucoz.ru/graffiti/0/1/6/J0233959_WM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667" y="5000718"/>
            <a:ext cx="1628855" cy="1700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eblackharbor.com/wp-content/uploads/2012/01/harper_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48" y="5000719"/>
            <a:ext cx="2283870" cy="1716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adikhalil.perso.sfr.fr/images/ad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192" y="4984750"/>
            <a:ext cx="2418283" cy="1732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20519"/>
              </p:ext>
            </p:extLst>
          </p:nvPr>
        </p:nvGraphicFramePr>
        <p:xfrm>
          <a:off x="835025" y="11001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18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144408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/>
              <a:t>Медицина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731" y="1620673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Н.И. Пирогов-профессор Медико-хирургической академии. В годы Крымской войны он впервые на поле боя применял наркоз во время операции, использовал для лечения переломов гипсовую повязку.</a:t>
            </a:r>
          </a:p>
        </p:txBody>
      </p:sp>
      <p:pic>
        <p:nvPicPr>
          <p:cNvPr id="4100" name="Picture 4" descr="http://books-yyy.ru/images/n-i-pirogov-vydayuschiysya-hirurg-xix-stoletiya-luareat-demidovskih-premiy-akademii-nauk-rossii-toporov-g-n--19131-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488" y="2844981"/>
            <a:ext cx="3130003" cy="38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orovajalib.ru/imagis/meditsina-84459-lar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41" y="3544093"/>
            <a:ext cx="2601620" cy="14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47.photobucket.com/albums/f164/weavis/medexpt-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084" y="4034296"/>
            <a:ext cx="2484442" cy="19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1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878"/>
            <a:ext cx="10515600" cy="9118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Геология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4760"/>
            <a:ext cx="10515600" cy="47650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Период бурного развития переживала в эти годы геология. Острый характер приобрела борьба между сторонниками двух теоретических направлений- «</a:t>
            </a:r>
            <a:r>
              <a:rPr lang="ru-RU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нептунистами</a:t>
            </a:r>
            <a:r>
              <a:rPr lang="ru-RU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» (считавшими, что все геологические процессы обусловлены действием воды) и «</a:t>
            </a:r>
            <a:r>
              <a:rPr lang="ru-RU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плутонистами</a:t>
            </a:r>
            <a:r>
              <a:rPr lang="ru-RU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» (полагавшими, что основой этих процессов является наличие «центрального огня» внутри Земли). Большинство геологов стояло на позициях плутонизма.</a:t>
            </a:r>
            <a:endParaRPr lang="ru-RU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5122" name="Picture 2" descr="http://shafranik.ru/sites/default/files/9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765" y="4335517"/>
            <a:ext cx="3073532" cy="22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.liveinternet.ru/images/attach/c/2/64/973/64973239_image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03" y="4335517"/>
            <a:ext cx="2961291" cy="22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dailymail.co.uk/i/pix/2012/09/16/article-2202574-14FA708F000005DC-292_964x5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691" y="4335517"/>
            <a:ext cx="3244126" cy="22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7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338" y="0"/>
            <a:ext cx="10515600" cy="6463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Астрономия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090" y="911225"/>
            <a:ext cx="10515600" cy="402338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астрономии шёл медленный процесс накопления знаний, приведший  в последующем к настоящей революции в этой науке. Главным достижением стало создание мощных телескопов, которые позволяли составить более детальное описание Солнечной системы. Особое значение для развития астрономии в России имело открытие в 1839 г. Пулковской обсерватории. Она стала центром астрономических работ в нашей стране и была оснащена по последнему слову тогдашней техники.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globalcio.ru/userfiles/workshops/Pulkovoobservatory2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651" y="4036137"/>
            <a:ext cx="4145174" cy="26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mileplanet.ru/upload/hl-photo/f35/1ed/pulkovskaya_observatoria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479" y="4036137"/>
            <a:ext cx="3865866" cy="26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8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96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966" y="562523"/>
            <a:ext cx="10880834" cy="435133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Высшая математика, преподававшаяся прежде лишь в военно-технических школах, стала теперь одним из основных предметов во всех университетах страны. В них были открыты специальные физико-математические факультеты. Особенно велик был вклад в развитие математической физики Михаила Васильевича Остроградского. Наибольших успехов математики России добились в геометрии, где были сделаны открытия мирового уровня. Самым ярким из них стало создание в 1826 г. неевклидовой геометрии профессором Казанского университета Николаем Ивановичем Лобачевским. Окончательное признание открытие Лобачевского получило позже.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www.oboznik.ru/wp-content/uploads/2013/05/1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568" y="4382814"/>
            <a:ext cx="2414204" cy="24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.prokazan.ru/userfiles/picitem/img-20130830142518-9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382814"/>
            <a:ext cx="3497975" cy="24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erestneva.am.tpu.ru/MAT%20METHOD/%F5%F0%2006.%20%ED%C1%D4%20%CD%C5%D4%CF%C4%D9.%20%F4%E7%F0%F5,%202011/%F5%F0%2006.%20%ED%ED%F7%F0%E9%F0.%20%E9%CC%CC%C0%D3%D4%D2%C1%C3%C9%C9/%ED%ED%F7%F0%E9%F0.%20%E9%CC%CC%C0%D3%D4%D2%C1%C3%C9%C9%20%CE%C1%20%CF%C2%CC%CF%D6%CB%D5/%ED%ED%F7%F0%E9%F0.%20%E9%CC%CC%C0%D3%D4%D2%C1%C3%C9%D1%2001.%20%EF%D4%C4%C5%CC%D8%CE%D9%C5%20%DC%CC%C5%CD%C5%CE%D4%D9/20.%20%EC%CF%C2%C1%DE%C5%D7%D3%CB%C9%CA%2018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5203" y="4382815"/>
            <a:ext cx="2109294" cy="24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755</Words>
  <Application>Microsoft Office PowerPoint</Application>
  <PresentationFormat>Широкоэкранный</PresentationFormat>
  <Paragraphs>45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Constantia</vt:lpstr>
      <vt:lpstr>Monotype Corsiva</vt:lpstr>
      <vt:lpstr>Wingdings</vt:lpstr>
      <vt:lpstr>Тема Office</vt:lpstr>
      <vt:lpstr>Презентация по истории  на тему «Образование и наука России XIX в.» </vt:lpstr>
      <vt:lpstr>Развитие образования</vt:lpstr>
      <vt:lpstr>Развитие наук в России</vt:lpstr>
      <vt:lpstr>Биология</vt:lpstr>
      <vt:lpstr>Презентация PowerPoint</vt:lpstr>
      <vt:lpstr>Медицина</vt:lpstr>
      <vt:lpstr>Геология</vt:lpstr>
      <vt:lpstr>Астрономия</vt:lpstr>
      <vt:lpstr>Математика</vt:lpstr>
      <vt:lpstr> Физика</vt:lpstr>
      <vt:lpstr>Презентация PowerPoint</vt:lpstr>
      <vt:lpstr>Химия</vt:lpstr>
      <vt:lpstr>Источники: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  на тему «Образование и наука России XIX в.»</dc:title>
  <dc:creator>Александр Волковой</dc:creator>
  <cp:lastModifiedBy>Александр Волковой</cp:lastModifiedBy>
  <cp:revision>21</cp:revision>
  <dcterms:created xsi:type="dcterms:W3CDTF">2015-11-15T08:44:01Z</dcterms:created>
  <dcterms:modified xsi:type="dcterms:W3CDTF">2016-02-21T17:55:09Z</dcterms:modified>
</cp:coreProperties>
</file>