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3" r:id="rId5"/>
    <p:sldId id="259" r:id="rId6"/>
    <p:sldId id="268" r:id="rId7"/>
    <p:sldId id="264" r:id="rId8"/>
    <p:sldId id="265" r:id="rId9"/>
    <p:sldId id="267" r:id="rId10"/>
    <p:sldId id="269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7"/>
    <a:srgbClr val="313F51"/>
    <a:srgbClr val="DBE1E9"/>
    <a:srgbClr val="465972"/>
    <a:srgbClr val="CBD4DF"/>
    <a:srgbClr val="546B8A"/>
    <a:srgbClr val="A6B5C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4CCB-B234-47AF-9E3D-C263442AC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DC54A-42F1-4EEC-AF20-6543B656C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C7526-87E5-4ABE-9C4A-F6AE74261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243C1-28C7-47E3-AAF6-B6C2DE782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B5BC3-ADC3-4EE7-B437-B161257F4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1D99-592B-45E1-9107-27C341E03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A936-4E9C-4535-B4A8-7724758B4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F1C81-164A-4814-B8FD-C880581A2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0B56-3B55-4C6F-A8C9-3195E7313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ADB09-B49A-40C6-807B-FFB9CD747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4499-FEF6-4ACC-8D16-8F6C5AC8F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C5BA9C-1EAE-4773-8C27-BDB91D166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Program%20Files\Physicon\Open%20Physics%202.6.%20Part%202\content\models\ReflectionRefraction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7777162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закон преломления</a:t>
            </a:r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2643182"/>
            <a:ext cx="47625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357298"/>
            <a:ext cx="2628902" cy="3601382"/>
          </a:xfrm>
          <a:prstGeom prst="rect">
            <a:avLst/>
          </a:prstGeom>
        </p:spPr>
      </p:pic>
      <p:sp>
        <p:nvSpPr>
          <p:cNvPr id="13314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799306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полное внутреннее отражение!</a:t>
            </a:r>
          </a:p>
        </p:txBody>
      </p:sp>
      <p:pic>
        <p:nvPicPr>
          <p:cNvPr id="13318" name="Picture 9" descr="DIAD1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924175"/>
            <a:ext cx="15113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1357298"/>
            <a:ext cx="5772150" cy="2981325"/>
          </a:xfrm>
          <a:prstGeom prst="rect">
            <a:avLst/>
          </a:prstGeom>
        </p:spPr>
      </p:pic>
      <p:pic>
        <p:nvPicPr>
          <p:cNvPr id="9" name="Рисунок 8" descr="Рисунок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429132"/>
            <a:ext cx="4657725" cy="208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6423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преломление луча, падающего на призму</a:t>
            </a:r>
          </a:p>
        </p:txBody>
      </p:sp>
      <p:pic>
        <p:nvPicPr>
          <p:cNvPr id="14339" name="Picture 5" descr="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060575"/>
            <a:ext cx="29718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700213"/>
            <a:ext cx="15859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7"/>
          <p:cNvSpPr>
            <a:spLocks noChangeArrowheads="1" noChangeShapeType="1" noTextEdit="1"/>
          </p:cNvSpPr>
          <p:nvPr/>
        </p:nvSpPr>
        <p:spPr bwMode="auto">
          <a:xfrm>
            <a:off x="7019925" y="2349500"/>
            <a:ext cx="1079500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12875"/>
            <a:ext cx="2493963" cy="1781175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843213" y="1412875"/>
            <a:ext cx="590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1.Какая среда оптически более плотная?</a:t>
            </a:r>
          </a:p>
        </p:txBody>
      </p:sp>
      <p:sp>
        <p:nvSpPr>
          <p:cNvPr id="15364" name="WordArt 6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тест...</a:t>
            </a:r>
          </a:p>
        </p:txBody>
      </p:sp>
      <p:pic>
        <p:nvPicPr>
          <p:cNvPr id="15365" name="Picture 7" descr="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3573463"/>
            <a:ext cx="2133600" cy="1524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611188" y="3573463"/>
            <a:ext cx="5905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2.Человек не видит опущенную в чашку монету. Можно ли ее увидеть если налить в чашку воды?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тест...</a:t>
            </a:r>
          </a:p>
        </p:txBody>
      </p:sp>
      <p:pic>
        <p:nvPicPr>
          <p:cNvPr id="16387" name="Picture 5" descr="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700213"/>
            <a:ext cx="116046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051050" y="1989138"/>
            <a:ext cx="5905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3.Как следует расположить призму, чтобы горизонтально идущий луч отклонился вверх?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547813" y="5661025"/>
            <a:ext cx="5905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Ответы:  1)2   2)Да   3)А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5"/>
          <p:cNvSpPr>
            <a:spLocks noChangeArrowheads="1" noChangeShapeType="1" noTextEdit="1"/>
          </p:cNvSpPr>
          <p:nvPr/>
        </p:nvSpPr>
        <p:spPr bwMode="auto">
          <a:xfrm>
            <a:off x="468313" y="1412875"/>
            <a:ext cx="28082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наши цели</a:t>
            </a:r>
          </a:p>
        </p:txBody>
      </p:sp>
      <p:sp>
        <p:nvSpPr>
          <p:cNvPr id="5123" name="Text Box 14"/>
          <p:cNvSpPr txBox="1">
            <a:spLocks noChangeArrowheads="1"/>
          </p:cNvSpPr>
          <p:nvPr/>
        </p:nvSpPr>
        <p:spPr bwMode="auto">
          <a:xfrm>
            <a:off x="827088" y="1916113"/>
            <a:ext cx="72009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-Углубление и систематизация знаний об особенностях распространения света на границе раздела двух сред;</a:t>
            </a:r>
          </a:p>
          <a:p>
            <a:pPr>
              <a:spcBef>
                <a:spcPct val="50000"/>
              </a:spcBef>
            </a:pPr>
            <a:r>
              <a:rPr lang="ru-RU" sz="2400"/>
              <a:t>-Знакомство с законами преломления света;</a:t>
            </a:r>
          </a:p>
          <a:p>
            <a:pPr>
              <a:spcBef>
                <a:spcPct val="50000"/>
              </a:spcBef>
            </a:pPr>
            <a:r>
              <a:rPr lang="ru-RU" sz="2400"/>
              <a:t>-Знакомство с областями практического использования закона;</a:t>
            </a:r>
          </a:p>
          <a:p>
            <a:pPr>
              <a:spcBef>
                <a:spcPct val="50000"/>
              </a:spcBef>
            </a:pPr>
            <a:r>
              <a:rPr lang="ru-RU" sz="2400"/>
              <a:t>-Развитие навыков самостоятельности;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000240"/>
            <a:ext cx="2857500" cy="2047875"/>
          </a:xfrm>
          <a:prstGeom prst="rect">
            <a:avLst/>
          </a:prstGeom>
        </p:spPr>
      </p:pic>
      <p:pic>
        <p:nvPicPr>
          <p:cNvPr id="14" name="Рисунок 13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3857628"/>
            <a:ext cx="2857500" cy="2047875"/>
          </a:xfrm>
          <a:prstGeom prst="rect">
            <a:avLst/>
          </a:prstGeom>
        </p:spPr>
      </p:pic>
      <p:pic>
        <p:nvPicPr>
          <p:cNvPr id="15" name="Рисунок 14" descr="Рисунок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4810" y="2500306"/>
            <a:ext cx="2857500" cy="2047875"/>
          </a:xfrm>
          <a:prstGeom prst="rect">
            <a:avLst/>
          </a:prstGeom>
        </p:spPr>
      </p:pic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395288" y="1268413"/>
            <a:ext cx="460851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проверочная работа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395288" y="36449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1.</a:t>
            </a:r>
          </a:p>
        </p:txBody>
      </p:sp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1258888" y="5516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2.</a:t>
            </a:r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6443663" y="28527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3.</a:t>
            </a:r>
          </a:p>
        </p:txBody>
      </p:sp>
      <p:sp>
        <p:nvSpPr>
          <p:cNvPr id="6154" name="Text Box 12"/>
          <p:cNvSpPr txBox="1">
            <a:spLocks noChangeArrowheads="1"/>
          </p:cNvSpPr>
          <p:nvPr/>
        </p:nvSpPr>
        <p:spPr bwMode="auto">
          <a:xfrm>
            <a:off x="8496300" y="45085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4.</a:t>
            </a:r>
          </a:p>
        </p:txBody>
      </p:sp>
      <p:pic>
        <p:nvPicPr>
          <p:cNvPr id="16" name="Рисунок 15" descr="Рисунок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4214818"/>
            <a:ext cx="2857500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95288" y="1341438"/>
            <a:ext cx="4608512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проверочная работа</a:t>
            </a: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250825" y="19161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5.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250825" y="2708275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6.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684213" y="1916113"/>
            <a:ext cx="8208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Какие печатные буквы алфавита не изменяются при отражении в плоском зеркале?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684213" y="2708275"/>
            <a:ext cx="82089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Человек приближается к плоскому зеркалу со скоростью 2 м/с. С какой скоростью нужно удалять зеркало от человека, чтобы расстояние между человеком и его изображением не менялось?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5288" y="5516563"/>
            <a:ext cx="8353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Ответы: 1)30  2) Б  3) </a:t>
            </a:r>
            <a:r>
              <a:rPr lang="el-GR" sz="2800">
                <a:cs typeface="Arial" charset="0"/>
              </a:rPr>
              <a:t>α</a:t>
            </a:r>
            <a:r>
              <a:rPr lang="ru-RU" sz="2800">
                <a:cs typeface="Arial" charset="0"/>
              </a:rPr>
              <a:t>=</a:t>
            </a:r>
            <a:r>
              <a:rPr lang="en-US" sz="2800">
                <a:cs typeface="Arial" charset="0"/>
              </a:rPr>
              <a:t>ß</a:t>
            </a:r>
            <a:r>
              <a:rPr lang="ru-RU" sz="2800">
                <a:cs typeface="Arial" charset="0"/>
              </a:rPr>
              <a:t>   4)Б   </a:t>
            </a:r>
            <a:br>
              <a:rPr lang="ru-RU" sz="2800">
                <a:cs typeface="Arial" charset="0"/>
              </a:rPr>
            </a:br>
            <a:r>
              <a:rPr lang="ru-RU" sz="2800">
                <a:cs typeface="Arial" charset="0"/>
              </a:rPr>
              <a:t>5)А Ж М Н О П Т Ф Х Ш   6)2м/с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11"/>
          <p:cNvSpPr>
            <a:spLocks noChangeArrowheads="1" noChangeShapeType="1" noTextEdit="1"/>
          </p:cNvSpPr>
          <p:nvPr/>
        </p:nvSpPr>
        <p:spPr bwMode="auto">
          <a:xfrm>
            <a:off x="2411413" y="549275"/>
            <a:ext cx="62658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в чем причина?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2268538" y="4797425"/>
            <a:ext cx="6265862" cy="1657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не связано ли это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со скоростью света в воздухе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и в воде?</a:t>
            </a: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auto">
          <a:xfrm>
            <a:off x="4643438" y="2349500"/>
            <a:ext cx="1728787" cy="1871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4643438" y="1700213"/>
            <a:ext cx="1728787" cy="647700"/>
          </a:xfrm>
          <a:prstGeom prst="rect">
            <a:avLst/>
          </a:prstGeom>
          <a:solidFill>
            <a:schemeClr val="accent1">
              <a:alpha val="1686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19"/>
          <p:cNvSpPr>
            <a:spLocks noChangeArrowheads="1"/>
          </p:cNvSpPr>
          <p:nvPr/>
        </p:nvSpPr>
        <p:spPr bwMode="auto">
          <a:xfrm rot="2035210">
            <a:off x="6011863" y="1341438"/>
            <a:ext cx="144462" cy="1079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Rectangle 20"/>
          <p:cNvSpPr>
            <a:spLocks noChangeArrowheads="1"/>
          </p:cNvSpPr>
          <p:nvPr/>
        </p:nvSpPr>
        <p:spPr bwMode="auto">
          <a:xfrm rot="2021404">
            <a:off x="5205413" y="2141538"/>
            <a:ext cx="144462" cy="21605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4500563" y="1700213"/>
            <a:ext cx="42481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Какие явления происходят на границе раздела двух сред?</a:t>
            </a: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62658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граница раздела двух сред</a:t>
            </a: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714488"/>
            <a:ext cx="2690818" cy="32424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62658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эксперимент</a:t>
            </a:r>
          </a:p>
        </p:txBody>
      </p:sp>
      <p:sp>
        <p:nvSpPr>
          <p:cNvPr id="12294" name="Rectangle 6">
            <a:hlinkClick r:id="rId3" action="ppaction://program"/>
          </p:cNvPr>
          <p:cNvSpPr>
            <a:spLocks noChangeArrowheads="1"/>
          </p:cNvSpPr>
          <p:nvPr/>
        </p:nvSpPr>
        <p:spPr bwMode="auto">
          <a:xfrm>
            <a:off x="5219700" y="5805488"/>
            <a:ext cx="3673475" cy="431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/>
              <a:t>Виртуальный стенд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148263" y="1628775"/>
            <a:ext cx="3671887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/>
              <a:t>Какая среда более плотная?</a:t>
            </a:r>
          </a:p>
          <a:p>
            <a:pPr>
              <a:spcBef>
                <a:spcPct val="50000"/>
              </a:spcBef>
            </a:pPr>
            <a:r>
              <a:rPr lang="ru-RU" sz="2800"/>
              <a:t>Какая среда менее плотная?</a:t>
            </a:r>
          </a:p>
          <a:p>
            <a:pPr>
              <a:spcBef>
                <a:spcPct val="50000"/>
              </a:spcBef>
            </a:pPr>
            <a:r>
              <a:rPr lang="ru-RU" sz="2800"/>
              <a:t>В какой среде скорость света меньше?</a:t>
            </a:r>
          </a:p>
        </p:txBody>
      </p:sp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6307" y="1857364"/>
            <a:ext cx="3794787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62658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сделай чертеж...</a:t>
            </a:r>
          </a:p>
        </p:txBody>
      </p:sp>
      <p:pic>
        <p:nvPicPr>
          <p:cNvPr id="11267" name="Picture 5" descr="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905000"/>
            <a:ext cx="4267200" cy="3048000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1268" name="Line 6"/>
          <p:cNvSpPr>
            <a:spLocks noChangeShapeType="1"/>
          </p:cNvSpPr>
          <p:nvPr/>
        </p:nvSpPr>
        <p:spPr bwMode="auto">
          <a:xfrm>
            <a:off x="4932363" y="24209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2138" y="1773238"/>
            <a:ext cx="2027237" cy="2881312"/>
          </a:xfrm>
          <a:prstGeom prst="rect">
            <a:avLst/>
          </a:prstGeom>
          <a:noFill/>
          <a:ln w="9525">
            <a:solidFill>
              <a:srgbClr val="333333"/>
            </a:solidFill>
            <a:miter lim="800000"/>
            <a:headEnd/>
            <a:tailEnd/>
          </a:ln>
        </p:spPr>
      </p:pic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79930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закономерности поведения луча</a:t>
            </a:r>
          </a:p>
        </p:txBody>
      </p:sp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5940425" y="1916113"/>
            <a:ext cx="1727200" cy="2233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BE1E9"/>
                    </a:gs>
                    <a:gs pos="100000">
                      <a:srgbClr val="465972"/>
                    </a:gs>
                  </a:gsLst>
                  <a:lin ang="5400000" scaled="1"/>
                </a:gradFill>
                <a:latin typeface="Georgia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221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</cp:lastModifiedBy>
  <cp:revision>73</cp:revision>
  <dcterms:created xsi:type="dcterms:W3CDTF">2008-03-26T06:54:39Z</dcterms:created>
  <dcterms:modified xsi:type="dcterms:W3CDTF">2010-07-15T21:04:33Z</dcterms:modified>
</cp:coreProperties>
</file>