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3" r:id="rId5"/>
    <p:sldId id="264" r:id="rId6"/>
    <p:sldId id="259" r:id="rId7"/>
    <p:sldId id="260" r:id="rId8"/>
    <p:sldId id="261" r:id="rId9"/>
    <p:sldId id="262" r:id="rId10"/>
    <p:sldId id="265" r:id="rId11"/>
    <p:sldId id="266"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5" d="100"/>
          <a:sy n="75" d="100"/>
        </p:scale>
        <p:origin x="-3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C6B2F58F-8F42-458D-961A-828533AB555D}" type="datetimeFigureOut">
              <a:rPr lang="ru-RU"/>
              <a:pPr>
                <a:defRPr/>
              </a:pPr>
              <a:t>27.01.2013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D2D42FB-17F9-4D3E-85AD-2DD8AB9EA361}" type="slidenum">
              <a:rPr lang="ru-RU"/>
              <a:pPr>
                <a:defRPr/>
              </a:pPr>
              <a:t>‹#›</a:t>
            </a:fld>
            <a:endParaRPr lang="ru-RU"/>
          </a:p>
        </p:txBody>
      </p:sp>
    </p:spTree>
  </p:cSld>
  <p:clrMapOvr>
    <a:masterClrMapping/>
  </p:clrMapOvr>
  <p:transition spd="slow" advClick="0" advTm="7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CFF5476-89EF-4943-8281-FDBABB98385E}" type="datetimeFigureOut">
              <a:rPr lang="ru-RU"/>
              <a:pPr>
                <a:defRPr/>
              </a:pPr>
              <a:t>27.01.2013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0838AB9-2C3A-4C8F-848F-95A91B17108D}" type="slidenum">
              <a:rPr lang="ru-RU"/>
              <a:pPr>
                <a:defRPr/>
              </a:pPr>
              <a:t>‹#›</a:t>
            </a:fld>
            <a:endParaRPr lang="ru-RU"/>
          </a:p>
        </p:txBody>
      </p:sp>
    </p:spTree>
  </p:cSld>
  <p:clrMapOvr>
    <a:masterClrMapping/>
  </p:clrMapOvr>
  <p:transition spd="slow" advClick="0" advTm="7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9C4AB2E-56F8-4F95-B172-24DE899C3B3F}" type="datetimeFigureOut">
              <a:rPr lang="ru-RU"/>
              <a:pPr>
                <a:defRPr/>
              </a:pPr>
              <a:t>27.01.2013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9A0BA79-8285-4D58-AAE4-B9D1407A4A05}" type="slidenum">
              <a:rPr lang="ru-RU"/>
              <a:pPr>
                <a:defRPr/>
              </a:pPr>
              <a:t>‹#›</a:t>
            </a:fld>
            <a:endParaRPr lang="ru-RU"/>
          </a:p>
        </p:txBody>
      </p:sp>
    </p:spTree>
  </p:cSld>
  <p:clrMapOvr>
    <a:masterClrMapping/>
  </p:clrMapOvr>
  <p:transition spd="slow" advClick="0" advTm="7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C4F798B-C07D-4817-9F34-58041C2AE3F6}" type="datetimeFigureOut">
              <a:rPr lang="ru-RU"/>
              <a:pPr>
                <a:defRPr/>
              </a:pPr>
              <a:t>27.01.2013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3B7B138-FEFF-4216-B3E8-E1914A86947D}" type="slidenum">
              <a:rPr lang="ru-RU"/>
              <a:pPr>
                <a:defRPr/>
              </a:pPr>
              <a:t>‹#›</a:t>
            </a:fld>
            <a:endParaRPr lang="ru-RU"/>
          </a:p>
        </p:txBody>
      </p:sp>
    </p:spTree>
  </p:cSld>
  <p:clrMapOvr>
    <a:masterClrMapping/>
  </p:clrMapOvr>
  <p:transition spd="slow" advClick="0" advTm="7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6C5D59E-6180-43FC-B767-EC0565A70452}" type="datetimeFigureOut">
              <a:rPr lang="ru-RU"/>
              <a:pPr>
                <a:defRPr/>
              </a:pPr>
              <a:t>27.01.2013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C309671-0508-4358-A679-658E4FD0474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slow" advClick="0" advTm="7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62FE4756-20A5-43E4-A828-8DACD0FC2638}" type="datetimeFigureOut">
              <a:rPr lang="ru-RU"/>
              <a:pPr>
                <a:defRPr/>
              </a:pPr>
              <a:t>27.01.2013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703A7838-FC5C-476B-99DE-C8568963BAFF}" type="slidenum">
              <a:rPr lang="ru-RU"/>
              <a:pPr>
                <a:defRPr/>
              </a:pPr>
              <a:t>‹#›</a:t>
            </a:fld>
            <a:endParaRPr lang="ru-RU"/>
          </a:p>
        </p:txBody>
      </p:sp>
    </p:spTree>
  </p:cSld>
  <p:clrMapOvr>
    <a:masterClrMapping/>
  </p:clrMapOvr>
  <p:transition spd="slow" advClick="0" advTm="7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E2DE9560-4D72-4F38-A55E-68FB226282C1}" type="datetimeFigureOut">
              <a:rPr lang="ru-RU"/>
              <a:pPr>
                <a:defRPr/>
              </a:pPr>
              <a:t>27.01.2013</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E1BA784C-EDE5-434F-9C73-2983E35D2019}" type="slidenum">
              <a:rPr lang="ru-RU"/>
              <a:pPr>
                <a:defRPr/>
              </a:pPr>
              <a:t>‹#›</a:t>
            </a:fld>
            <a:endParaRPr lang="ru-RU"/>
          </a:p>
        </p:txBody>
      </p:sp>
    </p:spTree>
  </p:cSld>
  <p:clrMapOvr>
    <a:masterClrMapping/>
  </p:clrMapOvr>
  <p:transition spd="slow" advClick="0" advTm="7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D46CBB7E-CA03-437D-AA75-783FC2B0BD20}" type="datetimeFigureOut">
              <a:rPr lang="ru-RU"/>
              <a:pPr>
                <a:defRPr/>
              </a:pPr>
              <a:t>27.01.2013</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D0BCA299-D1F1-4DBC-BD87-54DE695FF3C3}" type="slidenum">
              <a:rPr lang="ru-RU"/>
              <a:pPr>
                <a:defRPr/>
              </a:pPr>
              <a:t>‹#›</a:t>
            </a:fld>
            <a:endParaRPr lang="ru-RU"/>
          </a:p>
        </p:txBody>
      </p:sp>
    </p:spTree>
  </p:cSld>
  <p:clrMapOvr>
    <a:masterClrMapping/>
  </p:clrMapOvr>
  <p:transition spd="slow" advClick="0" advTm="7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0A1C61C5-FC9A-47E1-8B5E-3159EE7E959E}" type="datetimeFigureOut">
              <a:rPr lang="ru-RU"/>
              <a:pPr>
                <a:defRPr/>
              </a:pPr>
              <a:t>27.01.2013</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DDA574B1-85DA-4504-997E-42CDAC78B39B}" type="slidenum">
              <a:rPr lang="ru-RU"/>
              <a:pPr>
                <a:defRPr/>
              </a:pPr>
              <a:t>‹#›</a:t>
            </a:fld>
            <a:endParaRPr lang="ru-RU"/>
          </a:p>
        </p:txBody>
      </p:sp>
    </p:spTree>
  </p:cSld>
  <p:clrMapOvr>
    <a:masterClrMapping/>
  </p:clrMapOvr>
  <p:transition spd="slow" advClick="0" advTm="7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442F9C27-FFB6-4F3D-BFF3-086B1FFFDFEE}" type="datetimeFigureOut">
              <a:rPr lang="ru-RU"/>
              <a:pPr>
                <a:defRPr/>
              </a:pPr>
              <a:t>27.01.2013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8A8FFA6-E59F-414B-80E4-178134F7E9E5}" type="slidenum">
              <a:rPr lang="ru-RU"/>
              <a:pPr>
                <a:defRPr/>
              </a:pPr>
              <a:t>‹#›</a:t>
            </a:fld>
            <a:endParaRPr lang="ru-RU"/>
          </a:p>
        </p:txBody>
      </p:sp>
    </p:spTree>
  </p:cSld>
  <p:clrMapOvr>
    <a:masterClrMapping/>
  </p:clrMapOvr>
  <p:transition spd="slow" advClick="0" advTm="7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44242E4-09C1-4C6E-A4F9-B70EBB4BB636}" type="datetimeFigureOut">
              <a:rPr lang="ru-RU"/>
              <a:pPr>
                <a:defRPr/>
              </a:pPr>
              <a:t>27.01.2013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5D0C441-00F1-41D8-909F-6A5F0104E3F7}" type="slidenum">
              <a:rPr lang="ru-RU"/>
              <a:pPr>
                <a:defRPr/>
              </a:pPr>
              <a:t>‹#›</a:t>
            </a:fld>
            <a:endParaRPr lang="ru-RU"/>
          </a:p>
        </p:txBody>
      </p:sp>
    </p:spTree>
  </p:cSld>
  <p:clrMapOvr>
    <a:masterClrMapping/>
  </p:clrMapOvr>
  <p:transition spd="slow" advClick="0" advTm="7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6635F2C3-36F7-4C49-B563-58CC02777A02}" type="datetimeFigureOut">
              <a:rPr lang="ru-RU"/>
              <a:pPr>
                <a:defRPr/>
              </a:pPr>
              <a:t>27.01.2013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5BEEBA0A-372D-4C57-BCA9-A597ECA67C8A}"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95" r:id="rId1"/>
    <p:sldLayoutId id="2147483694" r:id="rId2"/>
    <p:sldLayoutId id="2147483696"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ransition spd="slow" advClick="0" advTm="7000">
    <p:dissolve/>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Monotype Corsiva" pitchFamily="66" charset="0"/>
        </a:defRPr>
      </a:lvl2pPr>
      <a:lvl3pPr algn="ctr" rtl="0" eaLnBrk="0" fontAlgn="base" hangingPunct="0">
        <a:spcBef>
          <a:spcPct val="0"/>
        </a:spcBef>
        <a:spcAft>
          <a:spcPct val="0"/>
        </a:spcAft>
        <a:defRPr sz="4100" b="1">
          <a:solidFill>
            <a:schemeClr val="tx1"/>
          </a:solidFill>
          <a:latin typeface="Monotype Corsiva" pitchFamily="66" charset="0"/>
        </a:defRPr>
      </a:lvl3pPr>
      <a:lvl4pPr algn="ctr" rtl="0" eaLnBrk="0" fontAlgn="base" hangingPunct="0">
        <a:spcBef>
          <a:spcPct val="0"/>
        </a:spcBef>
        <a:spcAft>
          <a:spcPct val="0"/>
        </a:spcAft>
        <a:defRPr sz="4100" b="1">
          <a:solidFill>
            <a:schemeClr val="tx1"/>
          </a:solidFill>
          <a:latin typeface="Monotype Corsiva" pitchFamily="66" charset="0"/>
        </a:defRPr>
      </a:lvl4pPr>
      <a:lvl5pPr algn="ctr" rtl="0" eaLnBrk="0" fontAlgn="base" hangingPunct="0">
        <a:spcBef>
          <a:spcPct val="0"/>
        </a:spcBef>
        <a:spcAft>
          <a:spcPct val="0"/>
        </a:spcAft>
        <a:defRPr sz="4100" b="1">
          <a:solidFill>
            <a:schemeClr val="tx1"/>
          </a:solidFill>
          <a:latin typeface="Monotype Corsiva" pitchFamily="66" charset="0"/>
        </a:defRPr>
      </a:lvl5pPr>
      <a:lvl6pPr marL="457200" algn="ctr" rtl="0" fontAlgn="base">
        <a:spcBef>
          <a:spcPct val="0"/>
        </a:spcBef>
        <a:spcAft>
          <a:spcPct val="0"/>
        </a:spcAft>
        <a:defRPr sz="4100" b="1">
          <a:solidFill>
            <a:schemeClr val="tx1"/>
          </a:solidFill>
          <a:latin typeface="Monotype Corsiva" pitchFamily="66" charset="0"/>
        </a:defRPr>
      </a:lvl6pPr>
      <a:lvl7pPr marL="914400" algn="ctr" rtl="0" fontAlgn="base">
        <a:spcBef>
          <a:spcPct val="0"/>
        </a:spcBef>
        <a:spcAft>
          <a:spcPct val="0"/>
        </a:spcAft>
        <a:defRPr sz="4100" b="1">
          <a:solidFill>
            <a:schemeClr val="tx1"/>
          </a:solidFill>
          <a:latin typeface="Monotype Corsiva" pitchFamily="66" charset="0"/>
        </a:defRPr>
      </a:lvl7pPr>
      <a:lvl8pPr marL="1371600" algn="ctr" rtl="0" fontAlgn="base">
        <a:spcBef>
          <a:spcPct val="0"/>
        </a:spcBef>
        <a:spcAft>
          <a:spcPct val="0"/>
        </a:spcAft>
        <a:defRPr sz="4100" b="1">
          <a:solidFill>
            <a:schemeClr val="tx1"/>
          </a:solidFill>
          <a:latin typeface="Monotype Corsiva" pitchFamily="66" charset="0"/>
        </a:defRPr>
      </a:lvl8pPr>
      <a:lvl9pPr marL="1828800" algn="ctr" rtl="0" fontAlgn="base">
        <a:spcBef>
          <a:spcPct val="0"/>
        </a:spcBef>
        <a:spcAft>
          <a:spcPct val="0"/>
        </a:spcAft>
        <a:defRPr sz="4100" b="1">
          <a:solidFill>
            <a:schemeClr val="tx1"/>
          </a:solidFill>
          <a:latin typeface="Monotype Corsiva" pitchFamily="66"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D:\Картинки\Всякое разное\wdata\3fc5536e8682.jpg"/>
          <p:cNvPicPr>
            <a:picLocks noChangeAspect="1" noChangeArrowheads="1"/>
          </p:cNvPicPr>
          <p:nvPr/>
        </p:nvPicPr>
        <p:blipFill>
          <a:blip r:embed="rId2"/>
          <a:srcRect/>
          <a:stretch>
            <a:fillRect/>
          </a:stretch>
        </p:blipFill>
        <p:spPr bwMode="auto">
          <a:xfrm>
            <a:off x="3419475" y="2924175"/>
            <a:ext cx="5400675" cy="3503613"/>
          </a:xfrm>
          <a:prstGeom prst="rect">
            <a:avLst/>
          </a:prstGeom>
          <a:noFill/>
          <a:ln w="9525">
            <a:noFill/>
            <a:miter lim="800000"/>
            <a:headEnd/>
            <a:tailEnd/>
          </a:ln>
        </p:spPr>
      </p:pic>
      <p:pic>
        <p:nvPicPr>
          <p:cNvPr id="13314" name="Заголовок 1"/>
          <p:cNvPicPr>
            <a:picLocks noGrp="1" noChangeArrowheads="1"/>
          </p:cNvPicPr>
          <p:nvPr>
            <p:ph type="ctrTitle"/>
          </p:nvPr>
        </p:nvPicPr>
        <p:blipFill>
          <a:blip r:embed="rId3"/>
          <a:srcRect/>
          <a:stretch>
            <a:fillRect/>
          </a:stretch>
        </p:blipFill>
        <p:spPr bwMode="auto">
          <a:xfrm>
            <a:off x="250825" y="260350"/>
            <a:ext cx="4537075" cy="2520950"/>
          </a:xfrm>
        </p:spPr>
      </p:pic>
    </p:spTree>
  </p:cSld>
  <p:clrMapOvr>
    <a:masterClrMapping/>
  </p:clrMapOvr>
  <p:transition spd="slow" advClick="0" advTm="2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Заголовок 1"/>
          <p:cNvPicPr>
            <a:picLocks noGrp="1" noChangeArrowheads="1"/>
          </p:cNvPicPr>
          <p:nvPr>
            <p:ph type="ctrTitle"/>
          </p:nvPr>
        </p:nvPicPr>
        <p:blipFill>
          <a:blip r:embed="rId2"/>
          <a:srcRect/>
          <a:stretch>
            <a:fillRect/>
          </a:stretch>
        </p:blipFill>
        <p:spPr bwMode="auto">
          <a:xfrm>
            <a:off x="207963" y="171450"/>
            <a:ext cx="7442200" cy="1333500"/>
          </a:xfrm>
        </p:spPr>
      </p:pic>
      <p:sp>
        <p:nvSpPr>
          <p:cNvPr id="3" name="Подзаголовок 2"/>
          <p:cNvSpPr>
            <a:spLocks noGrp="1"/>
          </p:cNvSpPr>
          <p:nvPr>
            <p:ph type="subTitle" idx="1"/>
          </p:nvPr>
        </p:nvSpPr>
        <p:spPr>
          <a:xfrm>
            <a:off x="428625" y="2143125"/>
            <a:ext cx="6415088" cy="2513013"/>
          </a:xfrm>
        </p:spPr>
        <p:style>
          <a:lnRef idx="1">
            <a:schemeClr val="accent2"/>
          </a:lnRef>
          <a:fillRef idx="3">
            <a:schemeClr val="accent2"/>
          </a:fillRef>
          <a:effectRef idx="2">
            <a:schemeClr val="accent2"/>
          </a:effectRef>
          <a:fontRef idx="minor">
            <a:schemeClr val="lt1"/>
          </a:fontRef>
        </p:style>
        <p:txBody>
          <a:bodyPr>
            <a:normAutofit lnSpcReduction="10000"/>
          </a:bodyPr>
          <a:lstStyle/>
          <a:p>
            <a:pPr eaLnBrk="1" fontAlgn="auto" hangingPunct="1">
              <a:spcAft>
                <a:spcPts val="0"/>
              </a:spcAft>
              <a:buClr>
                <a:schemeClr val="tx1">
                  <a:shade val="95000"/>
                </a:schemeClr>
              </a:buClr>
              <a:buFont typeface="Wingdings 2"/>
              <a:buNone/>
              <a:defRPr/>
            </a:pPr>
            <a:r>
              <a:rPr lang="uk-UA" dirty="0" err="1" smtClean="0"/>
              <a:t>Изобретение</a:t>
            </a:r>
            <a:r>
              <a:rPr lang="uk-UA" dirty="0" smtClean="0"/>
              <a:t> </a:t>
            </a:r>
            <a:r>
              <a:rPr lang="uk-UA" dirty="0" err="1" smtClean="0"/>
              <a:t>радио</a:t>
            </a:r>
            <a:r>
              <a:rPr lang="uk-UA" dirty="0" smtClean="0"/>
              <a:t> дало </a:t>
            </a:r>
            <a:r>
              <a:rPr lang="uk-UA" dirty="0" err="1" smtClean="0"/>
              <a:t>возможность</a:t>
            </a:r>
            <a:r>
              <a:rPr lang="uk-UA" dirty="0" smtClean="0"/>
              <a:t> </a:t>
            </a:r>
            <a:r>
              <a:rPr lang="uk-UA" dirty="0" err="1" smtClean="0"/>
              <a:t>передавать</a:t>
            </a:r>
            <a:r>
              <a:rPr lang="uk-UA" dirty="0" smtClean="0"/>
              <a:t> и </a:t>
            </a:r>
            <a:r>
              <a:rPr lang="uk-UA" dirty="0" err="1" smtClean="0"/>
              <a:t>принимать</a:t>
            </a:r>
            <a:r>
              <a:rPr lang="uk-UA" dirty="0" smtClean="0"/>
              <a:t> </a:t>
            </a:r>
            <a:r>
              <a:rPr lang="uk-UA" dirty="0" err="1" smtClean="0"/>
              <a:t>информацию</a:t>
            </a:r>
            <a:r>
              <a:rPr lang="uk-UA" dirty="0" smtClean="0"/>
              <a:t> на </a:t>
            </a:r>
            <a:r>
              <a:rPr lang="uk-UA" dirty="0" err="1" smtClean="0"/>
              <a:t>больших</a:t>
            </a:r>
            <a:r>
              <a:rPr lang="uk-UA" dirty="0" smtClean="0"/>
              <a:t> </a:t>
            </a:r>
            <a:r>
              <a:rPr lang="uk-UA" dirty="0" err="1" smtClean="0"/>
              <a:t>расстояниях</a:t>
            </a:r>
            <a:r>
              <a:rPr lang="uk-UA" dirty="0" smtClean="0"/>
              <a:t>,дало </a:t>
            </a:r>
            <a:r>
              <a:rPr lang="uk-UA" dirty="0" err="1" smtClean="0"/>
              <a:t>мощній</a:t>
            </a:r>
            <a:r>
              <a:rPr lang="uk-UA" dirty="0" smtClean="0"/>
              <a:t> </a:t>
            </a:r>
            <a:r>
              <a:rPr lang="uk-UA" dirty="0" err="1" smtClean="0"/>
              <a:t>толчек</a:t>
            </a:r>
            <a:r>
              <a:rPr lang="uk-UA" dirty="0" smtClean="0"/>
              <a:t> для </a:t>
            </a:r>
            <a:r>
              <a:rPr lang="uk-UA" dirty="0" err="1" smtClean="0"/>
              <a:t>дальнейшего</a:t>
            </a:r>
            <a:r>
              <a:rPr lang="uk-UA" dirty="0" smtClean="0"/>
              <a:t> </a:t>
            </a:r>
            <a:r>
              <a:rPr lang="uk-UA" dirty="0" err="1" smtClean="0"/>
              <a:t>развития</a:t>
            </a:r>
            <a:r>
              <a:rPr lang="uk-UA" dirty="0" smtClean="0"/>
              <a:t> </a:t>
            </a:r>
            <a:r>
              <a:rPr lang="uk-UA" dirty="0" err="1" smtClean="0"/>
              <a:t>радиотехники</a:t>
            </a:r>
            <a:endParaRPr lang="ru-RU" dirty="0"/>
          </a:p>
        </p:txBody>
      </p:sp>
      <p:pic>
        <p:nvPicPr>
          <p:cNvPr id="22530" name="Picture 2" descr="D:\Картинки\Всякое разное\wdata\stock-vector-abstract-colorful-frame-with-radio-tower-silhouette-microphone-loudspeakers-and-blue-arrows-35213353.jpg"/>
          <p:cNvPicPr>
            <a:picLocks noChangeAspect="1" noChangeArrowheads="1"/>
          </p:cNvPicPr>
          <p:nvPr/>
        </p:nvPicPr>
        <p:blipFill>
          <a:blip r:embed="rId3"/>
          <a:srcRect/>
          <a:stretch>
            <a:fillRect/>
          </a:stretch>
        </p:blipFill>
        <p:spPr bwMode="auto">
          <a:xfrm>
            <a:off x="6565900" y="920750"/>
            <a:ext cx="2028825" cy="2114550"/>
          </a:xfrm>
          <a:prstGeom prst="rect">
            <a:avLst/>
          </a:prstGeom>
          <a:noFill/>
          <a:ln w="9525">
            <a:noFill/>
            <a:miter lim="800000"/>
            <a:headEnd/>
            <a:tailEnd/>
          </a:ln>
        </p:spPr>
      </p:pic>
      <p:pic>
        <p:nvPicPr>
          <p:cNvPr id="22531" name="Picture 3" descr="D:\Картинки\Всякое разное\wdata\stock-vector-radio-tower-on-abstract-spectrum-background-original-illustration-58729324.jpg"/>
          <p:cNvPicPr>
            <a:picLocks noChangeAspect="1" noChangeArrowheads="1"/>
          </p:cNvPicPr>
          <p:nvPr/>
        </p:nvPicPr>
        <p:blipFill>
          <a:blip r:embed="rId4"/>
          <a:srcRect/>
          <a:stretch>
            <a:fillRect/>
          </a:stretch>
        </p:blipFill>
        <p:spPr bwMode="auto">
          <a:xfrm>
            <a:off x="5353050" y="4352925"/>
            <a:ext cx="1797050" cy="2047875"/>
          </a:xfrm>
          <a:prstGeom prst="rect">
            <a:avLst/>
          </a:prstGeom>
          <a:noFill/>
          <a:ln w="9525">
            <a:noFill/>
            <a:miter lim="800000"/>
            <a:headEnd/>
            <a:tailEnd/>
          </a:ln>
        </p:spPr>
      </p:pic>
    </p:spTree>
  </p:cSld>
  <p:clrMapOvr>
    <a:masterClrMapping/>
  </p:clrMapOvr>
  <p:transition spd="slow" advClick="0" advTm="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ox(in)">
                                      <p:cBhvr>
                                        <p:cTn id="7" dur="2000"/>
                                        <p:tgtEl>
                                          <p:spTgt spid="22531"/>
                                        </p:tgtEl>
                                      </p:cBhvr>
                                    </p:animEffect>
                                  </p:childTnLst>
                                </p:cTn>
                              </p:par>
                            </p:childTnLst>
                          </p:cTn>
                        </p:par>
                        <p:par>
                          <p:cTn id="8" fill="hold">
                            <p:stCondLst>
                              <p:cond delay="2000"/>
                            </p:stCondLst>
                            <p:childTnLst>
                              <p:par>
                                <p:cTn id="9" presetID="39" presetClass="entr" presetSubtype="0" accel="100000" fill="hold" nodeType="afterEffect">
                                  <p:stCondLst>
                                    <p:cond delay="0"/>
                                  </p:stCondLst>
                                  <p:childTnLst>
                                    <p:set>
                                      <p:cBhvr>
                                        <p:cTn id="10" dur="1" fill="hold">
                                          <p:stCondLst>
                                            <p:cond delay="0"/>
                                          </p:stCondLst>
                                        </p:cTn>
                                        <p:tgtEl>
                                          <p:spTgt spid="22530"/>
                                        </p:tgtEl>
                                        <p:attrNameLst>
                                          <p:attrName>style.visibility</p:attrName>
                                        </p:attrNameLst>
                                      </p:cBhvr>
                                      <p:to>
                                        <p:strVal val="visible"/>
                                      </p:to>
                                    </p:set>
                                    <p:anim calcmode="lin" valueType="num">
                                      <p:cBhvr>
                                        <p:cTn id="11" dur="2000" fill="hold"/>
                                        <p:tgtEl>
                                          <p:spTgt spid="22530"/>
                                        </p:tgtEl>
                                        <p:attrNameLst>
                                          <p:attrName>ppt_h</p:attrName>
                                        </p:attrNameLst>
                                      </p:cBhvr>
                                      <p:tavLst>
                                        <p:tav tm="0">
                                          <p:val>
                                            <p:strVal val="#ppt_h/20"/>
                                          </p:val>
                                        </p:tav>
                                        <p:tav tm="50000">
                                          <p:val>
                                            <p:strVal val="#ppt_h/20"/>
                                          </p:val>
                                        </p:tav>
                                        <p:tav tm="100000">
                                          <p:val>
                                            <p:strVal val="#ppt_h"/>
                                          </p:val>
                                        </p:tav>
                                      </p:tavLst>
                                    </p:anim>
                                    <p:anim calcmode="lin" valueType="num">
                                      <p:cBhvr>
                                        <p:cTn id="12" dur="2000" fill="hold"/>
                                        <p:tgtEl>
                                          <p:spTgt spid="22530"/>
                                        </p:tgtEl>
                                        <p:attrNameLst>
                                          <p:attrName>ppt_w</p:attrName>
                                        </p:attrNameLst>
                                      </p:cBhvr>
                                      <p:tavLst>
                                        <p:tav tm="0">
                                          <p:val>
                                            <p:strVal val="#ppt_w+.3"/>
                                          </p:val>
                                        </p:tav>
                                        <p:tav tm="50000">
                                          <p:val>
                                            <p:strVal val="#ppt_w+.3"/>
                                          </p:val>
                                        </p:tav>
                                        <p:tav tm="100000">
                                          <p:val>
                                            <p:strVal val="#ppt_w"/>
                                          </p:val>
                                        </p:tav>
                                      </p:tavLst>
                                    </p:anim>
                                    <p:anim calcmode="lin" valueType="num">
                                      <p:cBhvr>
                                        <p:cTn id="13" dur="2000" fill="hold"/>
                                        <p:tgtEl>
                                          <p:spTgt spid="22530"/>
                                        </p:tgtEl>
                                        <p:attrNameLst>
                                          <p:attrName>ppt_x</p:attrName>
                                        </p:attrNameLst>
                                      </p:cBhvr>
                                      <p:tavLst>
                                        <p:tav tm="0">
                                          <p:val>
                                            <p:strVal val="#ppt_x-.3"/>
                                          </p:val>
                                        </p:tav>
                                        <p:tav tm="50000">
                                          <p:val>
                                            <p:strVal val="#ppt_x"/>
                                          </p:val>
                                        </p:tav>
                                        <p:tav tm="100000">
                                          <p:val>
                                            <p:strVal val="#ppt_x"/>
                                          </p:val>
                                        </p:tav>
                                      </p:tavLst>
                                    </p:anim>
                                    <p:anim calcmode="lin" valueType="num">
                                      <p:cBhvr>
                                        <p:cTn id="14" dur="2000" fill="hold"/>
                                        <p:tgtEl>
                                          <p:spTgt spid="225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43000" y="2500313"/>
            <a:ext cx="6629400" cy="258445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eaLnBrk="1" fontAlgn="auto" hangingPunct="1">
              <a:spcAft>
                <a:spcPts val="0"/>
              </a:spcAft>
              <a:buClr>
                <a:schemeClr val="tx1">
                  <a:shade val="95000"/>
                </a:schemeClr>
              </a:buClr>
              <a:buFont typeface="Wingdings 2"/>
              <a:buNone/>
              <a:defRPr/>
            </a:pPr>
            <a:endParaRPr lang="ru-RU" dirty="0" smtClean="0"/>
          </a:p>
          <a:p>
            <a:pPr eaLnBrk="1" fontAlgn="auto" hangingPunct="1">
              <a:spcAft>
                <a:spcPts val="0"/>
              </a:spcAft>
              <a:buClr>
                <a:schemeClr val="tx1">
                  <a:shade val="95000"/>
                </a:schemeClr>
              </a:buClr>
              <a:buFont typeface="Wingdings" pitchFamily="2" charset="2"/>
              <a:buChar char="q"/>
              <a:defRPr/>
            </a:pPr>
            <a:r>
              <a:rPr lang="ru-RU" dirty="0" smtClean="0"/>
              <a:t>Э</a:t>
            </a:r>
            <a:r>
              <a:rPr lang="uk-UA" dirty="0" err="1" smtClean="0"/>
              <a:t>нциклопедия</a:t>
            </a:r>
            <a:r>
              <a:rPr lang="uk-UA" dirty="0" smtClean="0"/>
              <a:t> </a:t>
            </a:r>
            <a:r>
              <a:rPr lang="uk-UA" dirty="0" err="1" smtClean="0"/>
              <a:t>Кирилла</a:t>
            </a:r>
            <a:r>
              <a:rPr lang="uk-UA" dirty="0" smtClean="0"/>
              <a:t> и </a:t>
            </a:r>
            <a:r>
              <a:rPr lang="uk-UA" dirty="0" err="1" smtClean="0"/>
              <a:t>Мефодия</a:t>
            </a:r>
            <a:endParaRPr lang="uk-UA" dirty="0" smtClean="0"/>
          </a:p>
          <a:p>
            <a:pPr marL="514350" indent="-514350" eaLnBrk="1" fontAlgn="auto" hangingPunct="1">
              <a:spcAft>
                <a:spcPts val="0"/>
              </a:spcAft>
              <a:buClr>
                <a:schemeClr val="tx1">
                  <a:shade val="95000"/>
                </a:schemeClr>
              </a:buClr>
              <a:buFont typeface="Wingdings" pitchFamily="2" charset="2"/>
              <a:buChar char="q"/>
              <a:defRPr/>
            </a:pPr>
            <a:endParaRPr lang="uk-UA" dirty="0" smtClean="0"/>
          </a:p>
          <a:p>
            <a:pPr marL="514350" indent="-514350" eaLnBrk="1" fontAlgn="auto" hangingPunct="1">
              <a:spcAft>
                <a:spcPts val="0"/>
              </a:spcAft>
              <a:buClr>
                <a:schemeClr val="tx1">
                  <a:shade val="95000"/>
                </a:schemeClr>
              </a:buClr>
              <a:buFont typeface="Wingdings" pitchFamily="2" charset="2"/>
              <a:buChar char="q"/>
              <a:defRPr/>
            </a:pPr>
            <a:r>
              <a:rPr lang="uk-UA" dirty="0" err="1" smtClean="0"/>
              <a:t>Интернет-сайты</a:t>
            </a:r>
            <a:endParaRPr lang="ru-RU" dirty="0"/>
          </a:p>
        </p:txBody>
      </p:sp>
      <p:sp>
        <p:nvSpPr>
          <p:cNvPr id="5" name="Овальная выноска 4"/>
          <p:cNvSpPr/>
          <p:nvPr/>
        </p:nvSpPr>
        <p:spPr>
          <a:xfrm>
            <a:off x="4500562" y="357166"/>
            <a:ext cx="4214810" cy="135732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400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Литература</a:t>
            </a:r>
            <a:endParaRPr lang="ru-RU" sz="4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fontAlgn="auto">
              <a:spcBef>
                <a:spcPts val="0"/>
              </a:spcBef>
              <a:spcAft>
                <a:spcPts val="0"/>
              </a:spcAft>
              <a:defRPr/>
            </a:pPr>
            <a:endParaRPr lang="ru-RU" dirty="0"/>
          </a:p>
        </p:txBody>
      </p:sp>
      <p:pic>
        <p:nvPicPr>
          <p:cNvPr id="23555" name="Picture 2" descr="D:\Картинки\Всякое разное\wdata\18183cx320x480.jpg"/>
          <p:cNvPicPr>
            <a:picLocks noChangeAspect="1" noChangeArrowheads="1"/>
          </p:cNvPicPr>
          <p:nvPr/>
        </p:nvPicPr>
        <p:blipFill>
          <a:blip r:embed="rId2"/>
          <a:srcRect/>
          <a:stretch>
            <a:fillRect/>
          </a:stretch>
        </p:blipFill>
        <p:spPr bwMode="auto">
          <a:xfrm>
            <a:off x="428625" y="285750"/>
            <a:ext cx="1785938" cy="2286000"/>
          </a:xfrm>
          <a:prstGeom prst="rect">
            <a:avLst/>
          </a:prstGeom>
          <a:noFill/>
          <a:ln w="9525">
            <a:noFill/>
            <a:miter lim="800000"/>
            <a:headEnd/>
            <a:tailEnd/>
          </a:ln>
        </p:spPr>
      </p:pic>
      <p:pic>
        <p:nvPicPr>
          <p:cNvPr id="23556" name="Picture 3" descr="D:\Картинки\Всякое разное\wdata\400_F_3880563_SP59hX7xTlz2X53nyEqEWV4MVXRG5fUO.jpg"/>
          <p:cNvPicPr>
            <a:picLocks noChangeAspect="1" noChangeArrowheads="1"/>
          </p:cNvPicPr>
          <p:nvPr/>
        </p:nvPicPr>
        <p:blipFill>
          <a:blip r:embed="rId3"/>
          <a:srcRect/>
          <a:stretch>
            <a:fillRect/>
          </a:stretch>
        </p:blipFill>
        <p:spPr bwMode="auto">
          <a:xfrm>
            <a:off x="6215063" y="4000500"/>
            <a:ext cx="2584450" cy="2584450"/>
          </a:xfrm>
          <a:prstGeom prst="rect">
            <a:avLst/>
          </a:prstGeom>
          <a:noFill/>
          <a:ln w="9525">
            <a:noFill/>
            <a:miter lim="800000"/>
            <a:headEnd/>
            <a:tailEnd/>
          </a:ln>
        </p:spPr>
      </p:pic>
    </p:spTree>
  </p:cSld>
  <p:clrMapOvr>
    <a:masterClrMapping/>
  </p:clrMapOvr>
  <p:transition spd="slow" advClick="0" advTm="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bg/>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Горизонтальный свиток 1"/>
          <p:cNvPicPr>
            <a:picLocks noChangeArrowheads="1"/>
          </p:cNvPicPr>
          <p:nvPr/>
        </p:nvPicPr>
        <p:blipFill>
          <a:blip r:embed="rId2"/>
          <a:srcRect/>
          <a:stretch>
            <a:fillRect/>
          </a:stretch>
        </p:blipFill>
        <p:spPr bwMode="auto">
          <a:xfrm>
            <a:off x="334963" y="268288"/>
            <a:ext cx="7400925" cy="931862"/>
          </a:xfrm>
          <a:prstGeom prst="rect">
            <a:avLst/>
          </a:prstGeom>
          <a:noFill/>
          <a:ln w="9525">
            <a:noFill/>
            <a:miter lim="800000"/>
            <a:headEnd/>
            <a:tailEnd/>
          </a:ln>
        </p:spPr>
      </p:pic>
      <p:sp>
        <p:nvSpPr>
          <p:cNvPr id="4" name="Прямоугольник 3"/>
          <p:cNvSpPr/>
          <p:nvPr/>
        </p:nvSpPr>
        <p:spPr>
          <a:xfrm>
            <a:off x="2500313" y="2071688"/>
            <a:ext cx="6072187" cy="3857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000" dirty="0">
                <a:solidFill>
                  <a:srgbClr val="FFFF00"/>
                </a:solidFill>
              </a:rPr>
              <a:t>РАДИО (от лат. </a:t>
            </a:r>
            <a:r>
              <a:rPr lang="ru-RU" sz="2000" dirty="0" err="1">
                <a:solidFill>
                  <a:srgbClr val="FFFF00"/>
                </a:solidFill>
              </a:rPr>
              <a:t>radio</a:t>
            </a:r>
            <a:r>
              <a:rPr lang="ru-RU" sz="2000" dirty="0">
                <a:solidFill>
                  <a:srgbClr val="FFFF00"/>
                </a:solidFill>
              </a:rPr>
              <a:t> — испускаю лучи, </a:t>
            </a:r>
            <a:r>
              <a:rPr lang="ru-RU" sz="2000" dirty="0" err="1">
                <a:solidFill>
                  <a:srgbClr val="FFFF00"/>
                </a:solidFill>
              </a:rPr>
              <a:t>radius</a:t>
            </a:r>
            <a:r>
              <a:rPr lang="ru-RU" sz="2000" dirty="0">
                <a:solidFill>
                  <a:srgbClr val="FFFF00"/>
                </a:solidFill>
              </a:rPr>
              <a:t> — луч),</a:t>
            </a:r>
          </a:p>
          <a:p>
            <a:pPr fontAlgn="auto">
              <a:spcBef>
                <a:spcPts val="0"/>
              </a:spcBef>
              <a:spcAft>
                <a:spcPts val="0"/>
              </a:spcAft>
              <a:defRPr/>
            </a:pPr>
            <a:r>
              <a:rPr lang="ru-RU" sz="2000" dirty="0">
                <a:solidFill>
                  <a:srgbClr val="FFFF00"/>
                </a:solidFill>
              </a:rPr>
              <a:t>1) способ передачи информации на расстояние посредством радиоволн. Термин «радио» стал употребляться с 10-х гг. 20 в., постепенно вытеснив термин «беспроволочный телеграф».</a:t>
            </a:r>
          </a:p>
          <a:p>
            <a:pPr fontAlgn="auto">
              <a:spcBef>
                <a:spcPts val="0"/>
              </a:spcBef>
              <a:spcAft>
                <a:spcPts val="0"/>
              </a:spcAft>
              <a:defRPr/>
            </a:pPr>
            <a:r>
              <a:rPr lang="ru-RU" sz="2000" dirty="0">
                <a:solidFill>
                  <a:srgbClr val="FFFF00"/>
                </a:solidFill>
              </a:rPr>
              <a:t>2) Область науки и техники, связанная с изучением физических явлений, лежащих в основе этого способа и его практического использования. </a:t>
            </a:r>
          </a:p>
          <a:p>
            <a:pPr fontAlgn="auto">
              <a:spcBef>
                <a:spcPts val="0"/>
              </a:spcBef>
              <a:spcAft>
                <a:spcPts val="0"/>
              </a:spcAft>
              <a:defRPr/>
            </a:pPr>
            <a:r>
              <a:rPr lang="ru-RU" sz="2000" dirty="0">
                <a:solidFill>
                  <a:srgbClr val="FFFF00"/>
                </a:solidFill>
              </a:rPr>
              <a:t>3) То же, что радиовещание.</a:t>
            </a:r>
          </a:p>
        </p:txBody>
      </p:sp>
      <p:pic>
        <p:nvPicPr>
          <p:cNvPr id="2050" name="Picture 2" descr="D:\Картинки\Всякое разное\wdata\1283102186_saiv4wotugmgcf2.jpeg"/>
          <p:cNvPicPr>
            <a:picLocks noChangeAspect="1" noChangeArrowheads="1"/>
          </p:cNvPicPr>
          <p:nvPr/>
        </p:nvPicPr>
        <p:blipFill>
          <a:blip r:embed="rId3"/>
          <a:srcRect/>
          <a:stretch>
            <a:fillRect/>
          </a:stretch>
        </p:blipFill>
        <p:spPr bwMode="auto">
          <a:xfrm>
            <a:off x="642938" y="1857375"/>
            <a:ext cx="1393825" cy="2178050"/>
          </a:xfrm>
          <a:prstGeom prst="rect">
            <a:avLst/>
          </a:prstGeom>
          <a:noFill/>
          <a:ln w="9525">
            <a:noFill/>
            <a:miter lim="800000"/>
            <a:headEnd/>
            <a:tailEnd/>
          </a:ln>
          <a:effectLst>
            <a:outerShdw dist="139700" dir="2700000" algn="tl" rotWithShape="0">
              <a:srgbClr val="333333">
                <a:alpha val="64999"/>
              </a:srgbClr>
            </a:outerShdw>
          </a:effectLst>
        </p:spPr>
      </p:pic>
      <p:pic>
        <p:nvPicPr>
          <p:cNvPr id="14340" name="Picture 3" descr="D:\Картинки\Всякое разное\wdata\post-22379-1258380049.jpg"/>
          <p:cNvPicPr>
            <a:picLocks noChangeAspect="1" noChangeArrowheads="1"/>
          </p:cNvPicPr>
          <p:nvPr/>
        </p:nvPicPr>
        <p:blipFill>
          <a:blip r:embed="rId4"/>
          <a:srcRect/>
          <a:stretch>
            <a:fillRect/>
          </a:stretch>
        </p:blipFill>
        <p:spPr bwMode="auto">
          <a:xfrm>
            <a:off x="6858000" y="5143500"/>
            <a:ext cx="1368425" cy="1519238"/>
          </a:xfrm>
          <a:prstGeom prst="rect">
            <a:avLst/>
          </a:prstGeom>
          <a:noFill/>
          <a:ln w="9525">
            <a:noFill/>
            <a:miter lim="800000"/>
            <a:headEnd/>
            <a:tailEnd/>
          </a:ln>
        </p:spPr>
      </p:pic>
    </p:spTree>
  </p:cSld>
  <p:clrMapOvr>
    <a:masterClrMapping/>
  </p:clrMapOvr>
  <p:transition spd="slow" advClick="0" advTm="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1000" fill="hold"/>
                                        <p:tgtEl>
                                          <p:spTgt spid="2050"/>
                                        </p:tgtEl>
                                        <p:attrNameLst>
                                          <p:attrName>ppt_x</p:attrName>
                                        </p:attrNameLst>
                                      </p:cBhvr>
                                      <p:tavLst>
                                        <p:tav tm="0">
                                          <p:val>
                                            <p:strVal val="0-#ppt_w/2"/>
                                          </p:val>
                                        </p:tav>
                                        <p:tav tm="100000">
                                          <p:val>
                                            <p:strVal val="#ppt_x"/>
                                          </p:val>
                                        </p:tav>
                                      </p:tavLst>
                                    </p:anim>
                                    <p:anim calcmode="lin" valueType="num">
                                      <p:cBhvr additive="base">
                                        <p:cTn id="8"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облако 1"/>
          <p:cNvSpPr/>
          <p:nvPr/>
        </p:nvSpPr>
        <p:spPr>
          <a:xfrm>
            <a:off x="3357563" y="214313"/>
            <a:ext cx="5429250" cy="1714500"/>
          </a:xfrm>
          <a:prstGeom prst="cloudCallout">
            <a:avLst>
              <a:gd name="adj1" fmla="val -15702"/>
              <a:gd name="adj2" fmla="val 65060"/>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sz="4000" b="1" dirty="0">
                <a:solidFill>
                  <a:schemeClr val="bg1"/>
                </a:solidFill>
                <a:latin typeface="+mj-lt"/>
              </a:rPr>
              <a:t>Кто же изобрел радио???</a:t>
            </a:r>
          </a:p>
        </p:txBody>
      </p:sp>
      <p:sp>
        <p:nvSpPr>
          <p:cNvPr id="3" name="Скругленный прямоугольник 2"/>
          <p:cNvSpPr/>
          <p:nvPr/>
        </p:nvSpPr>
        <p:spPr>
          <a:xfrm rot="714258">
            <a:off x="744538" y="2368550"/>
            <a:ext cx="3786187" cy="4143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1400" b="1" dirty="0">
                <a:solidFill>
                  <a:srgbClr val="7030A0"/>
                </a:solidFill>
              </a:rPr>
              <a:t>В 1895 русский физик и электротехник А. С. Попов смонтировал первый в мире радиоприемник, с помощью которого беспроволочная радиосвязь была осуществлена на расстояние 600 м, а в 1897 — уже на 5 км. На Западе изобретателем радио считается итальянский радиотехник Г. Маркони (1874-1937), который в 1898 организовал связь между сушей (селение близ Дувра) и небольшим судном, стоявшим на якоре на расстоянии 19 км от берега. В 1901 его радиосигналы, посланные через Атлантический океан, достигли берегов Северной Америки. </a:t>
            </a:r>
          </a:p>
        </p:txBody>
      </p:sp>
      <p:sp>
        <p:nvSpPr>
          <p:cNvPr id="4" name="Прямоугольник 3"/>
          <p:cNvSpPr/>
          <p:nvPr/>
        </p:nvSpPr>
        <p:spPr>
          <a:xfrm>
            <a:off x="5072063" y="3143250"/>
            <a:ext cx="3786187" cy="335756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ru-RU" sz="1400" b="1" dirty="0"/>
              <a:t>МАРКОНИ (</a:t>
            </a:r>
            <a:r>
              <a:rPr lang="ru-RU" sz="1400" b="1" dirty="0" err="1"/>
              <a:t>Marconi</a:t>
            </a:r>
            <a:r>
              <a:rPr lang="ru-RU" sz="1400" b="1" dirty="0"/>
              <a:t>) </a:t>
            </a:r>
            <a:r>
              <a:rPr lang="ru-RU" sz="1400" b="1" dirty="0" err="1"/>
              <a:t>Гульельмо</a:t>
            </a:r>
            <a:r>
              <a:rPr lang="ru-RU" sz="1400" b="1" dirty="0"/>
              <a:t> (1874-1937), итальянский радиотехник и предприниматель. С 1894 в Италии, а с 1896 в Великобритании проводил опыты по практическому использованию электромагнитных волн; в 1897 получил патент на изобретение способа беспроводного телеграфирования. Организовал акционерное общество (1897). Способствовал развитию радио как средства связи. Нобелевская премия (1909, совместно с К. Ф. Брауном).</a:t>
            </a:r>
          </a:p>
        </p:txBody>
      </p:sp>
      <p:pic>
        <p:nvPicPr>
          <p:cNvPr id="15364" name="Picture 2" descr="C:\Program Files\Microsoft Office\MEDIA\CAGCAT10\j0234687.gif"/>
          <p:cNvPicPr>
            <a:picLocks noChangeAspect="1" noChangeArrowheads="1" noCrop="1"/>
          </p:cNvPicPr>
          <p:nvPr/>
        </p:nvPicPr>
        <p:blipFill>
          <a:blip r:embed="rId2"/>
          <a:srcRect/>
          <a:stretch>
            <a:fillRect/>
          </a:stretch>
        </p:blipFill>
        <p:spPr bwMode="auto">
          <a:xfrm>
            <a:off x="571500" y="214313"/>
            <a:ext cx="2428875" cy="1430337"/>
          </a:xfrm>
          <a:prstGeom prst="rect">
            <a:avLst/>
          </a:prstGeom>
          <a:noFill/>
          <a:ln w="9525">
            <a:noFill/>
            <a:miter lim="800000"/>
            <a:headEnd/>
            <a:tailEnd/>
          </a:ln>
        </p:spPr>
      </p:pic>
    </p:spTree>
  </p:cSld>
  <p:clrMapOvr>
    <a:masterClrMapping/>
  </p:clrMapOvr>
  <p:transition spd="slow" advClick="0" advTm="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Овал 1"/>
          <p:cNvPicPr>
            <a:picLocks noChangeArrowheads="1"/>
          </p:cNvPicPr>
          <p:nvPr/>
        </p:nvPicPr>
        <p:blipFill>
          <a:blip r:embed="rId2"/>
          <a:srcRect/>
          <a:stretch>
            <a:fillRect/>
          </a:stretch>
        </p:blipFill>
        <p:spPr bwMode="auto">
          <a:xfrm>
            <a:off x="1316038" y="377825"/>
            <a:ext cx="6572250" cy="1371600"/>
          </a:xfrm>
          <a:prstGeom prst="rect">
            <a:avLst/>
          </a:prstGeom>
          <a:noFill/>
          <a:ln w="9525">
            <a:noFill/>
            <a:miter lim="800000"/>
            <a:headEnd/>
            <a:tailEnd/>
          </a:ln>
        </p:spPr>
      </p:pic>
      <p:pic>
        <p:nvPicPr>
          <p:cNvPr id="3074" name="Picture 2" descr="D:\Картинки\Всякое разное\wdata\1279273063_popov.jpg"/>
          <p:cNvPicPr>
            <a:picLocks noChangeAspect="1" noChangeArrowheads="1"/>
          </p:cNvPicPr>
          <p:nvPr/>
        </p:nvPicPr>
        <p:blipFill>
          <a:blip r:embed="rId3"/>
          <a:srcRect/>
          <a:stretch>
            <a:fillRect/>
          </a:stretch>
        </p:blipFill>
        <p:spPr bwMode="auto">
          <a:xfrm>
            <a:off x="684213" y="2636838"/>
            <a:ext cx="1668462" cy="2160587"/>
          </a:xfrm>
          <a:prstGeom prst="rect">
            <a:avLst/>
          </a:prstGeom>
          <a:noFill/>
          <a:ln w="57150" cmpd="thickThin">
            <a:solidFill>
              <a:schemeClr val="tx1"/>
            </a:solidFill>
            <a:miter lim="800000"/>
            <a:headEnd/>
            <a:tailEnd/>
          </a:ln>
        </p:spPr>
      </p:pic>
      <p:sp>
        <p:nvSpPr>
          <p:cNvPr id="3076" name="Rectangle 4"/>
          <p:cNvSpPr>
            <a:spLocks noChangeArrowheads="1"/>
          </p:cNvSpPr>
          <p:nvPr/>
        </p:nvSpPr>
        <p:spPr bwMode="auto">
          <a:xfrm>
            <a:off x="3071813" y="1714500"/>
            <a:ext cx="5429250" cy="4662488"/>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nchor="ctr">
            <a:spAutoFit/>
          </a:bodyPr>
          <a:lstStyle/>
          <a:p>
            <a:pPr>
              <a:defRPr/>
            </a:pPr>
            <a:r>
              <a:rPr lang="uk-UA" sz="1100">
                <a:solidFill>
                  <a:schemeClr val="bg1"/>
                </a:solidFill>
                <a:latin typeface="Arial" charset="0"/>
                <a:cs typeface="Arial" charset="0"/>
              </a:rPr>
              <a:t>     Відомий російський фізик. Перший в світі побудував радіопередавач і</a:t>
            </a:r>
            <a:endParaRPr lang="ru-RU" sz="1100">
              <a:solidFill>
                <a:schemeClr val="bg1"/>
              </a:solidFill>
              <a:latin typeface="Arial" charset="0"/>
              <a:cs typeface="Arial" charset="0"/>
            </a:endParaRPr>
          </a:p>
          <a:p>
            <a:pPr>
              <a:defRPr/>
            </a:pPr>
            <a:r>
              <a:rPr lang="uk-UA" sz="1100">
                <a:solidFill>
                  <a:schemeClr val="bg1"/>
                </a:solidFill>
                <a:latin typeface="Arial" charset="0"/>
                <a:cs typeface="Arial" charset="0"/>
              </a:rPr>
              <a:t>приймач, передав першу в світі телеграму, винайшов антенну і багато</a:t>
            </a:r>
            <a:endParaRPr lang="ru-RU" sz="1100">
              <a:solidFill>
                <a:schemeClr val="bg1"/>
              </a:solidFill>
              <a:latin typeface="Arial" charset="0"/>
              <a:cs typeface="Arial" charset="0"/>
            </a:endParaRPr>
          </a:p>
          <a:p>
            <a:pPr>
              <a:defRPr/>
            </a:pPr>
            <a:r>
              <a:rPr lang="uk-UA" sz="1100">
                <a:solidFill>
                  <a:schemeClr val="bg1"/>
                </a:solidFill>
                <a:latin typeface="Arial" charset="0"/>
                <a:cs typeface="Arial" charset="0"/>
              </a:rPr>
              <a:t>інших пристосувань для радіопередавача і радіоприймача.</a:t>
            </a:r>
            <a:endParaRPr lang="ru-RU" sz="1100">
              <a:solidFill>
                <a:schemeClr val="bg1"/>
              </a:solidFill>
              <a:latin typeface="Arial" charset="0"/>
              <a:cs typeface="Arial" charset="0"/>
            </a:endParaRPr>
          </a:p>
          <a:p>
            <a:pPr>
              <a:defRPr/>
            </a:pPr>
            <a:r>
              <a:rPr lang="uk-UA" sz="1100">
                <a:solidFill>
                  <a:schemeClr val="bg1"/>
                </a:solidFill>
                <a:latin typeface="Arial" charset="0"/>
                <a:ea typeface="Times New Roman" pitchFamily="18" charset="0"/>
                <a:cs typeface="Arial" charset="0"/>
              </a:rPr>
              <a:t>         Закінчив в 1882році Петербурзький університет. З 1905року був</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директором Петербурзького  електротехнічного інституту. Перші</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дослідження Попова присвячені аналізу найвигіднішої дії</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динамоелектричних машин, експериментом з рентгенівськими трубками (він</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одержав перші в Росії рентгенівські знімки). Попов повторив досліди Г.</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Герца з електромагнітними хвилями, досліджував вплив електричних</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розрядів на провідність металевих порошків, удосконалив чутливий когерер</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(індикатор електромагнітних коливань). У 1889році вперше вказав на</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можливість застосування електромагнітних хвиль для передачі сигналів на</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віддаль без проводів. На початку 1895році створив прилад (радіоприймач)</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для виявлення і реєстрації електричних коливань. 1895року на засіданні</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Російського фізико-хімічного товариства Попов зробив доповідь “Про</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відношення металевих порошків до електричних коливань”, продемонстрував</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винайдену ним систему безпроводового електрозв’язку. Того ж року</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сконструював  прилад, що реєстрував грозові розряди (“грозовідмітник”).</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Під керівництвом Попова в 1897році відкрито явище впливу металевих</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поверхонь на поширення радіохвиль. Попов разом з П.М. Рибкіним і Д.С.</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Троїцьким в 1889році розробив конструкцію радіоприймача з телефоном</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(прообраз детекторного приймача). На початку 1900року прилади Попова</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вперше було застосовано для практичного зв’язку (на віддаль понад 40км).</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Приймач Попова був удостоєний великої золотої медалі на Всесвітній</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виставці в Парижі (1900рік). Премії його імені присуджували за видатні</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роботи й винаходи в галузі радіотехніки і електротехніки. В Україні День</a:t>
            </a:r>
            <a:endParaRPr lang="ru-RU" sz="1100">
              <a:solidFill>
                <a:schemeClr val="bg1"/>
              </a:solidFill>
              <a:latin typeface="Arial" charset="0"/>
              <a:cs typeface="Arial" charset="0"/>
            </a:endParaRPr>
          </a:p>
          <a:p>
            <a:pPr eaLnBrk="0" hangingPunct="0">
              <a:defRPr/>
            </a:pPr>
            <a:r>
              <a:rPr lang="uk-UA" sz="1100">
                <a:solidFill>
                  <a:schemeClr val="bg1"/>
                </a:solidFill>
                <a:latin typeface="Arial" charset="0"/>
                <a:cs typeface="Times New Roman" pitchFamily="18" charset="0"/>
              </a:rPr>
              <a:t>Радіо святкується 7 травня.</a:t>
            </a:r>
            <a:endParaRPr lang="uk-UA" sz="1100">
              <a:solidFill>
                <a:schemeClr val="bg1"/>
              </a:solidFill>
              <a:latin typeface="Arial" charset="0"/>
              <a:cs typeface="Arial" charset="0"/>
            </a:endParaRPr>
          </a:p>
        </p:txBody>
      </p:sp>
    </p:spTree>
  </p:cSld>
  <p:clrMapOvr>
    <a:masterClrMapping/>
  </p:clrMapOvr>
  <p:transition spd="slow" advClick="0" advTm="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ssolve">
                                      <p:cBhvr>
                                        <p:cTn id="7" dur="500"/>
                                        <p:tgtEl>
                                          <p:spTgt spid="3076"/>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2000" fill="hold"/>
                                        <p:tgtEl>
                                          <p:spTgt spid="3074"/>
                                        </p:tgtEl>
                                        <p:attrNameLst>
                                          <p:attrName>ppt_w</p:attrName>
                                        </p:attrNameLst>
                                      </p:cBhvr>
                                      <p:tavLst>
                                        <p:tav tm="0">
                                          <p:val>
                                            <p:fltVal val="0"/>
                                          </p:val>
                                        </p:tav>
                                        <p:tav tm="100000">
                                          <p:val>
                                            <p:strVal val="#ppt_w"/>
                                          </p:val>
                                        </p:tav>
                                      </p:tavLst>
                                    </p:anim>
                                    <p:anim calcmode="lin" valueType="num">
                                      <p:cBhvr>
                                        <p:cTn id="12" dur="2000" fill="hold"/>
                                        <p:tgtEl>
                                          <p:spTgt spid="3074"/>
                                        </p:tgtEl>
                                        <p:attrNameLst>
                                          <p:attrName>ppt_h</p:attrName>
                                        </p:attrNameLst>
                                      </p:cBhvr>
                                      <p:tavLst>
                                        <p:tav tm="0">
                                          <p:val>
                                            <p:fltVal val="0"/>
                                          </p:val>
                                        </p:tav>
                                        <p:tav tm="100000">
                                          <p:val>
                                            <p:strVal val="#ppt_h"/>
                                          </p:val>
                                        </p:tav>
                                      </p:tavLst>
                                    </p:anim>
                                    <p:anim calcmode="lin" valueType="num">
                                      <p:cBhvr>
                                        <p:cTn id="13" dur="2000" fill="hold"/>
                                        <p:tgtEl>
                                          <p:spTgt spid="3074"/>
                                        </p:tgtEl>
                                        <p:attrNameLst>
                                          <p:attrName>style.rotation</p:attrName>
                                        </p:attrNameLst>
                                      </p:cBhvr>
                                      <p:tavLst>
                                        <p:tav tm="0">
                                          <p:val>
                                            <p:fltVal val="360"/>
                                          </p:val>
                                        </p:tav>
                                        <p:tav tm="100000">
                                          <p:val>
                                            <p:fltVal val="0"/>
                                          </p:val>
                                        </p:tav>
                                      </p:tavLst>
                                    </p:anim>
                                    <p:animEffect transition="in" filter="fade">
                                      <p:cBhvr>
                                        <p:cTn id="1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Заголовок 1"/>
          <p:cNvPicPr>
            <a:picLocks noGrp="1" noChangeArrowheads="1"/>
          </p:cNvPicPr>
          <p:nvPr>
            <p:ph type="title"/>
          </p:nvPr>
        </p:nvPicPr>
        <p:blipFill>
          <a:blip r:embed="rId2"/>
          <a:srcRect/>
          <a:stretch>
            <a:fillRect/>
          </a:stretch>
        </p:blipFill>
        <p:spPr bwMode="auto">
          <a:xfrm>
            <a:off x="2335213" y="244475"/>
            <a:ext cx="6523037" cy="1011238"/>
          </a:xfrm>
        </p:spPr>
      </p:pic>
      <p:sp>
        <p:nvSpPr>
          <p:cNvPr id="3" name="Содержимое 2"/>
          <p:cNvSpPr>
            <a:spLocks noGrp="1"/>
          </p:cNvSpPr>
          <p:nvPr>
            <p:ph idx="1"/>
          </p:nvPr>
        </p:nvSpPr>
        <p:spPr>
          <a:xfrm>
            <a:off x="428625" y="1428750"/>
            <a:ext cx="6072188" cy="4714875"/>
          </a:xfrm>
        </p:spPr>
        <p:style>
          <a:lnRef idx="2">
            <a:schemeClr val="accent4">
              <a:shade val="50000"/>
            </a:schemeClr>
          </a:lnRef>
          <a:fillRef idx="1">
            <a:schemeClr val="accent4"/>
          </a:fillRef>
          <a:effectRef idx="0">
            <a:schemeClr val="accent4"/>
          </a:effectRef>
          <a:fontRef idx="minor">
            <a:schemeClr val="lt1"/>
          </a:fontRef>
        </p:style>
        <p:txBody>
          <a:bodyPr>
            <a:normAutofit fontScale="40000" lnSpcReduction="20000"/>
          </a:bodyPr>
          <a:lstStyle/>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Винайдення радіо.</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 </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	Можливість практичного застосування електромагнітних хвиль для</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встановлення зв’язку без проводу продемонстрував 7 травня 18958року</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знаменитий російський фізик О.С. Попов. Цей день вважається днем</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народження радіо. Приймач О.С. Попова складався з антени 1, когерера 2,</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електромагнітного реле 3, електричного дзвінка 4 і джерела постійного</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струму 5. Електромагнітні хвилі викликали вимушені коливання струму і</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напругу в антені. Змінний струм з антени подавався на два електроди, які</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були розміщені в скляній трубці, заповненій металічними ошурками. Ця</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трубка і є когерер. Послідовно з когерером вмикались </a:t>
            </a:r>
            <a:r>
              <a:rPr lang="uk-UA" dirty="0" err="1" smtClean="0">
                <a:solidFill>
                  <a:schemeClr val="bg1"/>
                </a:solidFill>
              </a:rPr>
              <a:t>електоромагнітне</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реле і джерело постійного струму.</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 </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	Через погані контакти між ошурками опір когерера переважно великий,</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тому електричний струм в ланцюгу малий і реле ланцюга не замикає. Під</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дією змінної напруги високої частоти в когерері виникають електричні</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розряди між окремими ошурками, частинки </a:t>
            </a:r>
            <a:r>
              <a:rPr lang="uk-UA" dirty="0" err="1" smtClean="0">
                <a:solidFill>
                  <a:schemeClr val="bg1"/>
                </a:solidFill>
              </a:rPr>
              <a:t>ошурків</a:t>
            </a:r>
            <a:r>
              <a:rPr lang="uk-UA" dirty="0" smtClean="0">
                <a:solidFill>
                  <a:schemeClr val="bg1"/>
                </a:solidFill>
              </a:rPr>
              <a:t> спікаються і її опір</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зменшується в 100-200разів. Сила струму в котушці електромагнітного реле</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зростає, і реле включає електричний дзвінок. Так реєструється прийом</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електричний дзвінок. Так реєструється прийом</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електромагнітної хвилі антеною.</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 </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	Удар молотка дзвінка по когереру </a:t>
            </a:r>
            <a:r>
              <a:rPr lang="uk-UA" dirty="0" err="1" smtClean="0">
                <a:solidFill>
                  <a:schemeClr val="bg1"/>
                </a:solidFill>
              </a:rPr>
              <a:t>стряхував</a:t>
            </a:r>
            <a:r>
              <a:rPr lang="uk-UA" dirty="0" smtClean="0">
                <a:solidFill>
                  <a:schemeClr val="bg1"/>
                </a:solidFill>
              </a:rPr>
              <a:t> ошурки  і повертав його у</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висхідне положення, приймач знову був готовий до реєстрації</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r>
              <a:rPr lang="uk-UA" dirty="0" smtClean="0">
                <a:solidFill>
                  <a:schemeClr val="bg1"/>
                </a:solidFill>
              </a:rPr>
              <a:t>електромагнітних хвиль.</a:t>
            </a:r>
            <a:endParaRPr lang="ru-RU"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endParaRPr lang="ru-RU" dirty="0"/>
          </a:p>
        </p:txBody>
      </p:sp>
      <p:pic>
        <p:nvPicPr>
          <p:cNvPr id="21506" name="Picture 2" descr="D:\Картинки\Всякое разное\wdata\img6046.jpg"/>
          <p:cNvPicPr>
            <a:picLocks noChangeAspect="1" noChangeArrowheads="1"/>
          </p:cNvPicPr>
          <p:nvPr/>
        </p:nvPicPr>
        <p:blipFill>
          <a:blip r:embed="rId3"/>
          <a:srcRect/>
          <a:stretch>
            <a:fillRect/>
          </a:stretch>
        </p:blipFill>
        <p:spPr bwMode="auto">
          <a:xfrm>
            <a:off x="6877050" y="2636838"/>
            <a:ext cx="1871663" cy="1871662"/>
          </a:xfrm>
          <a:prstGeom prst="rect">
            <a:avLst/>
          </a:prstGeom>
          <a:noFill/>
          <a:ln w="9525">
            <a:noFill/>
            <a:miter lim="800000"/>
            <a:headEnd/>
            <a:tailEnd/>
          </a:ln>
        </p:spPr>
      </p:pic>
    </p:spTree>
  </p:cSld>
  <p:clrMapOvr>
    <a:masterClrMapping/>
  </p:clrMapOvr>
  <p:transition spd="slow" advClick="0" advTm="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ssolve">
                                      <p:cBhvr>
                                        <p:cTn id="31" dur="500"/>
                                        <p:tgtEl>
                                          <p:spTgt spid="3">
                                            <p:txEl>
                                              <p:pRg st="5" end="5"/>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dissolve">
                                      <p:cBhvr>
                                        <p:cTn id="39" dur="500"/>
                                        <p:tgtEl>
                                          <p:spTgt spid="3">
                                            <p:txEl>
                                              <p:pRg st="7" end="7"/>
                                            </p:txEl>
                                          </p:spTgt>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dissolve">
                                      <p:cBhvr>
                                        <p:cTn id="43" dur="500"/>
                                        <p:tgtEl>
                                          <p:spTgt spid="3">
                                            <p:txEl>
                                              <p:pRg st="8" end="8"/>
                                            </p:txEl>
                                          </p:spTgt>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500"/>
                                        <p:tgtEl>
                                          <p:spTgt spid="3">
                                            <p:txEl>
                                              <p:pRg st="9" end="9"/>
                                            </p:txEl>
                                          </p:spTgt>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dissolve">
                                      <p:cBhvr>
                                        <p:cTn id="51" dur="500"/>
                                        <p:tgtEl>
                                          <p:spTgt spid="3">
                                            <p:txEl>
                                              <p:pRg st="10" end="10"/>
                                            </p:txEl>
                                          </p:spTgt>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dissolve">
                                      <p:cBhvr>
                                        <p:cTn id="55" dur="500"/>
                                        <p:tgtEl>
                                          <p:spTgt spid="3">
                                            <p:txEl>
                                              <p:pRg st="11" end="11"/>
                                            </p:txEl>
                                          </p:spTgt>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dissolve">
                                      <p:cBhvr>
                                        <p:cTn id="59" dur="500"/>
                                        <p:tgtEl>
                                          <p:spTgt spid="3">
                                            <p:txEl>
                                              <p:pRg st="12" end="12"/>
                                            </p:txEl>
                                          </p:spTgt>
                                        </p:tgtEl>
                                      </p:cBhvr>
                                    </p:animEffect>
                                  </p:childTnLst>
                                </p:cTn>
                              </p:par>
                            </p:childTnLst>
                          </p:cTn>
                        </p:par>
                        <p:par>
                          <p:cTn id="60" fill="hold">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dissolve">
                                      <p:cBhvr>
                                        <p:cTn id="63" dur="500"/>
                                        <p:tgtEl>
                                          <p:spTgt spid="3">
                                            <p:txEl>
                                              <p:pRg st="13" end="13"/>
                                            </p:txEl>
                                          </p:spTgt>
                                        </p:tgtEl>
                                      </p:cBhvr>
                                    </p:animEffect>
                                  </p:childTnLst>
                                </p:cTn>
                              </p:par>
                            </p:childTnLst>
                          </p:cTn>
                        </p:par>
                        <p:par>
                          <p:cTn id="64" fill="hold">
                            <p:stCondLst>
                              <p:cond delay="7500"/>
                            </p:stCondLst>
                            <p:childTnLst>
                              <p:par>
                                <p:cTn id="65" presetID="9" presetClass="entr" presetSubtype="0" fill="hold" grpId="0" nodeType="after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dissolve">
                                      <p:cBhvr>
                                        <p:cTn id="67" dur="500"/>
                                        <p:tgtEl>
                                          <p:spTgt spid="3">
                                            <p:txEl>
                                              <p:pRg st="14" end="14"/>
                                            </p:txEl>
                                          </p:spTgt>
                                        </p:tgtEl>
                                      </p:cBhvr>
                                    </p:animEffect>
                                  </p:childTnLst>
                                </p:cTn>
                              </p:par>
                            </p:childTnLst>
                          </p:cTn>
                        </p:par>
                        <p:par>
                          <p:cTn id="68" fill="hold">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animEffect transition="in" filter="dissolve">
                                      <p:cBhvr>
                                        <p:cTn id="71" dur="500"/>
                                        <p:tgtEl>
                                          <p:spTgt spid="3">
                                            <p:txEl>
                                              <p:pRg st="15" end="15"/>
                                            </p:txEl>
                                          </p:spTgt>
                                        </p:tgtEl>
                                      </p:cBhvr>
                                    </p:animEffect>
                                  </p:childTnLst>
                                </p:cTn>
                              </p:par>
                            </p:childTnLst>
                          </p:cTn>
                        </p:par>
                        <p:par>
                          <p:cTn id="72" fill="hold">
                            <p:stCondLst>
                              <p:cond delay="8500"/>
                            </p:stCondLst>
                            <p:childTnLst>
                              <p:par>
                                <p:cTn id="73" presetID="9" presetClass="entr" presetSubtype="0" fill="hold" grpId="0" nodeType="afterEffect">
                                  <p:stCondLst>
                                    <p:cond delay="0"/>
                                  </p:stCondLst>
                                  <p:childTnLst>
                                    <p:set>
                                      <p:cBhvr>
                                        <p:cTn id="74" dur="1" fill="hold">
                                          <p:stCondLst>
                                            <p:cond delay="0"/>
                                          </p:stCondLst>
                                        </p:cTn>
                                        <p:tgtEl>
                                          <p:spTgt spid="3">
                                            <p:txEl>
                                              <p:pRg st="16" end="16"/>
                                            </p:txEl>
                                          </p:spTgt>
                                        </p:tgtEl>
                                        <p:attrNameLst>
                                          <p:attrName>style.visibility</p:attrName>
                                        </p:attrNameLst>
                                      </p:cBhvr>
                                      <p:to>
                                        <p:strVal val="visible"/>
                                      </p:to>
                                    </p:set>
                                    <p:animEffect transition="in" filter="dissolve">
                                      <p:cBhvr>
                                        <p:cTn id="75" dur="500"/>
                                        <p:tgtEl>
                                          <p:spTgt spid="3">
                                            <p:txEl>
                                              <p:pRg st="16" end="16"/>
                                            </p:txEl>
                                          </p:spTgt>
                                        </p:tgtEl>
                                      </p:cBhvr>
                                    </p:animEffect>
                                  </p:childTnLst>
                                </p:cTn>
                              </p:par>
                            </p:childTnLst>
                          </p:cTn>
                        </p:par>
                        <p:par>
                          <p:cTn id="76" fill="hold">
                            <p:stCondLst>
                              <p:cond delay="9000"/>
                            </p:stCondLst>
                            <p:childTnLst>
                              <p:par>
                                <p:cTn id="77" presetID="9" presetClass="entr" presetSubtype="0" fill="hold" grpId="0" nodeType="afterEffect">
                                  <p:stCondLst>
                                    <p:cond delay="0"/>
                                  </p:stCondLst>
                                  <p:childTnLst>
                                    <p:set>
                                      <p:cBhvr>
                                        <p:cTn id="78" dur="1" fill="hold">
                                          <p:stCondLst>
                                            <p:cond delay="0"/>
                                          </p:stCondLst>
                                        </p:cTn>
                                        <p:tgtEl>
                                          <p:spTgt spid="3">
                                            <p:txEl>
                                              <p:pRg st="17" end="17"/>
                                            </p:txEl>
                                          </p:spTgt>
                                        </p:tgtEl>
                                        <p:attrNameLst>
                                          <p:attrName>style.visibility</p:attrName>
                                        </p:attrNameLst>
                                      </p:cBhvr>
                                      <p:to>
                                        <p:strVal val="visible"/>
                                      </p:to>
                                    </p:set>
                                    <p:animEffect transition="in" filter="dissolve">
                                      <p:cBhvr>
                                        <p:cTn id="79" dur="500"/>
                                        <p:tgtEl>
                                          <p:spTgt spid="3">
                                            <p:txEl>
                                              <p:pRg st="17" end="17"/>
                                            </p:txEl>
                                          </p:spTgt>
                                        </p:tgtEl>
                                      </p:cBhvr>
                                    </p:animEffect>
                                  </p:childTnLst>
                                </p:cTn>
                              </p:par>
                            </p:childTnLst>
                          </p:cTn>
                        </p:par>
                        <p:par>
                          <p:cTn id="80" fill="hold">
                            <p:stCondLst>
                              <p:cond delay="9500"/>
                            </p:stCondLst>
                            <p:childTnLst>
                              <p:par>
                                <p:cTn id="81" presetID="9" presetClass="entr" presetSubtype="0" fill="hold" grpId="0" nodeType="afterEffect">
                                  <p:stCondLst>
                                    <p:cond delay="0"/>
                                  </p:stCondLst>
                                  <p:childTnLst>
                                    <p:set>
                                      <p:cBhvr>
                                        <p:cTn id="82" dur="1" fill="hold">
                                          <p:stCondLst>
                                            <p:cond delay="0"/>
                                          </p:stCondLst>
                                        </p:cTn>
                                        <p:tgtEl>
                                          <p:spTgt spid="3">
                                            <p:txEl>
                                              <p:pRg st="18" end="18"/>
                                            </p:txEl>
                                          </p:spTgt>
                                        </p:tgtEl>
                                        <p:attrNameLst>
                                          <p:attrName>style.visibility</p:attrName>
                                        </p:attrNameLst>
                                      </p:cBhvr>
                                      <p:to>
                                        <p:strVal val="visible"/>
                                      </p:to>
                                    </p:set>
                                    <p:animEffect transition="in" filter="dissolve">
                                      <p:cBhvr>
                                        <p:cTn id="83" dur="500"/>
                                        <p:tgtEl>
                                          <p:spTgt spid="3">
                                            <p:txEl>
                                              <p:pRg st="18" end="18"/>
                                            </p:txEl>
                                          </p:spTgt>
                                        </p:tgtEl>
                                      </p:cBhvr>
                                    </p:animEffect>
                                  </p:childTnLst>
                                </p:cTn>
                              </p:par>
                            </p:childTnLst>
                          </p:cTn>
                        </p:par>
                        <p:par>
                          <p:cTn id="84" fill="hold">
                            <p:stCondLst>
                              <p:cond delay="10000"/>
                            </p:stCondLst>
                            <p:childTnLst>
                              <p:par>
                                <p:cTn id="85" presetID="9" presetClass="entr" presetSubtype="0" fill="hold" grpId="0" nodeType="afterEffect">
                                  <p:stCondLst>
                                    <p:cond delay="0"/>
                                  </p:stCondLst>
                                  <p:childTnLst>
                                    <p:set>
                                      <p:cBhvr>
                                        <p:cTn id="86" dur="1" fill="hold">
                                          <p:stCondLst>
                                            <p:cond delay="0"/>
                                          </p:stCondLst>
                                        </p:cTn>
                                        <p:tgtEl>
                                          <p:spTgt spid="3">
                                            <p:txEl>
                                              <p:pRg st="19" end="19"/>
                                            </p:txEl>
                                          </p:spTgt>
                                        </p:tgtEl>
                                        <p:attrNameLst>
                                          <p:attrName>style.visibility</p:attrName>
                                        </p:attrNameLst>
                                      </p:cBhvr>
                                      <p:to>
                                        <p:strVal val="visible"/>
                                      </p:to>
                                    </p:set>
                                    <p:animEffect transition="in" filter="dissolve">
                                      <p:cBhvr>
                                        <p:cTn id="87" dur="500"/>
                                        <p:tgtEl>
                                          <p:spTgt spid="3">
                                            <p:txEl>
                                              <p:pRg st="19" end="19"/>
                                            </p:txEl>
                                          </p:spTgt>
                                        </p:tgtEl>
                                      </p:cBhvr>
                                    </p:animEffect>
                                  </p:childTnLst>
                                </p:cTn>
                              </p:par>
                            </p:childTnLst>
                          </p:cTn>
                        </p:par>
                        <p:par>
                          <p:cTn id="88" fill="hold">
                            <p:stCondLst>
                              <p:cond delay="10500"/>
                            </p:stCondLst>
                            <p:childTnLst>
                              <p:par>
                                <p:cTn id="89" presetID="9" presetClass="entr" presetSubtype="0" fill="hold" grpId="0" nodeType="afterEffect">
                                  <p:stCondLst>
                                    <p:cond delay="0"/>
                                  </p:stCondLst>
                                  <p:childTnLst>
                                    <p:set>
                                      <p:cBhvr>
                                        <p:cTn id="90" dur="1" fill="hold">
                                          <p:stCondLst>
                                            <p:cond delay="0"/>
                                          </p:stCondLst>
                                        </p:cTn>
                                        <p:tgtEl>
                                          <p:spTgt spid="3">
                                            <p:txEl>
                                              <p:pRg st="20" end="20"/>
                                            </p:txEl>
                                          </p:spTgt>
                                        </p:tgtEl>
                                        <p:attrNameLst>
                                          <p:attrName>style.visibility</p:attrName>
                                        </p:attrNameLst>
                                      </p:cBhvr>
                                      <p:to>
                                        <p:strVal val="visible"/>
                                      </p:to>
                                    </p:set>
                                    <p:animEffect transition="in" filter="dissolve">
                                      <p:cBhvr>
                                        <p:cTn id="91" dur="500"/>
                                        <p:tgtEl>
                                          <p:spTgt spid="3">
                                            <p:txEl>
                                              <p:pRg st="20" end="20"/>
                                            </p:txEl>
                                          </p:spTgt>
                                        </p:tgtEl>
                                      </p:cBhvr>
                                    </p:animEffect>
                                  </p:childTnLst>
                                </p:cTn>
                              </p:par>
                            </p:childTnLst>
                          </p:cTn>
                        </p:par>
                        <p:par>
                          <p:cTn id="92" fill="hold">
                            <p:stCondLst>
                              <p:cond delay="11000"/>
                            </p:stCondLst>
                            <p:childTnLst>
                              <p:par>
                                <p:cTn id="93" presetID="9" presetClass="entr" presetSubtype="0" fill="hold" grpId="0" nodeType="afterEffect">
                                  <p:stCondLst>
                                    <p:cond delay="0"/>
                                  </p:stCondLst>
                                  <p:childTnLst>
                                    <p:set>
                                      <p:cBhvr>
                                        <p:cTn id="94" dur="1" fill="hold">
                                          <p:stCondLst>
                                            <p:cond delay="0"/>
                                          </p:stCondLst>
                                        </p:cTn>
                                        <p:tgtEl>
                                          <p:spTgt spid="3">
                                            <p:txEl>
                                              <p:pRg st="21" end="21"/>
                                            </p:txEl>
                                          </p:spTgt>
                                        </p:tgtEl>
                                        <p:attrNameLst>
                                          <p:attrName>style.visibility</p:attrName>
                                        </p:attrNameLst>
                                      </p:cBhvr>
                                      <p:to>
                                        <p:strVal val="visible"/>
                                      </p:to>
                                    </p:set>
                                    <p:animEffect transition="in" filter="dissolve">
                                      <p:cBhvr>
                                        <p:cTn id="95" dur="500"/>
                                        <p:tgtEl>
                                          <p:spTgt spid="3">
                                            <p:txEl>
                                              <p:pRg st="21" end="21"/>
                                            </p:txEl>
                                          </p:spTgt>
                                        </p:tgtEl>
                                      </p:cBhvr>
                                    </p:animEffect>
                                  </p:childTnLst>
                                </p:cTn>
                              </p:par>
                            </p:childTnLst>
                          </p:cTn>
                        </p:par>
                        <p:par>
                          <p:cTn id="96" fill="hold">
                            <p:stCondLst>
                              <p:cond delay="11500"/>
                            </p:stCondLst>
                            <p:childTnLst>
                              <p:par>
                                <p:cTn id="97" presetID="9" presetClass="entr" presetSubtype="0" fill="hold" grpId="0" nodeType="afterEffect">
                                  <p:stCondLst>
                                    <p:cond delay="0"/>
                                  </p:stCondLst>
                                  <p:childTnLst>
                                    <p:set>
                                      <p:cBhvr>
                                        <p:cTn id="98" dur="1" fill="hold">
                                          <p:stCondLst>
                                            <p:cond delay="0"/>
                                          </p:stCondLst>
                                        </p:cTn>
                                        <p:tgtEl>
                                          <p:spTgt spid="3">
                                            <p:txEl>
                                              <p:pRg st="22" end="22"/>
                                            </p:txEl>
                                          </p:spTgt>
                                        </p:tgtEl>
                                        <p:attrNameLst>
                                          <p:attrName>style.visibility</p:attrName>
                                        </p:attrNameLst>
                                      </p:cBhvr>
                                      <p:to>
                                        <p:strVal val="visible"/>
                                      </p:to>
                                    </p:set>
                                    <p:animEffect transition="in" filter="dissolve">
                                      <p:cBhvr>
                                        <p:cTn id="99" dur="500"/>
                                        <p:tgtEl>
                                          <p:spTgt spid="3">
                                            <p:txEl>
                                              <p:pRg st="22" end="22"/>
                                            </p:txEl>
                                          </p:spTgt>
                                        </p:tgtEl>
                                      </p:cBhvr>
                                    </p:animEffect>
                                  </p:childTnLst>
                                </p:cTn>
                              </p:par>
                            </p:childTnLst>
                          </p:cTn>
                        </p:par>
                        <p:par>
                          <p:cTn id="100" fill="hold">
                            <p:stCondLst>
                              <p:cond delay="12000"/>
                            </p:stCondLst>
                            <p:childTnLst>
                              <p:par>
                                <p:cTn id="101" presetID="9" presetClass="entr" presetSubtype="0" fill="hold" grpId="0" nodeType="afterEffect">
                                  <p:stCondLst>
                                    <p:cond delay="0"/>
                                  </p:stCondLst>
                                  <p:childTnLst>
                                    <p:set>
                                      <p:cBhvr>
                                        <p:cTn id="102" dur="1" fill="hold">
                                          <p:stCondLst>
                                            <p:cond delay="0"/>
                                          </p:stCondLst>
                                        </p:cTn>
                                        <p:tgtEl>
                                          <p:spTgt spid="3">
                                            <p:txEl>
                                              <p:pRg st="23" end="23"/>
                                            </p:txEl>
                                          </p:spTgt>
                                        </p:tgtEl>
                                        <p:attrNameLst>
                                          <p:attrName>style.visibility</p:attrName>
                                        </p:attrNameLst>
                                      </p:cBhvr>
                                      <p:to>
                                        <p:strVal val="visible"/>
                                      </p:to>
                                    </p:set>
                                    <p:animEffect transition="in" filter="dissolve">
                                      <p:cBhvr>
                                        <p:cTn id="103" dur="500"/>
                                        <p:tgtEl>
                                          <p:spTgt spid="3">
                                            <p:txEl>
                                              <p:pRg st="23" end="23"/>
                                            </p:txEl>
                                          </p:spTgt>
                                        </p:tgtEl>
                                      </p:cBhvr>
                                    </p:animEffect>
                                  </p:childTnLst>
                                </p:cTn>
                              </p:par>
                            </p:childTnLst>
                          </p:cTn>
                        </p:par>
                        <p:par>
                          <p:cTn id="104" fill="hold">
                            <p:stCondLst>
                              <p:cond delay="12500"/>
                            </p:stCondLst>
                            <p:childTnLst>
                              <p:par>
                                <p:cTn id="105" presetID="9" presetClass="entr" presetSubtype="0" fill="hold" grpId="0" nodeType="afterEffect">
                                  <p:stCondLst>
                                    <p:cond delay="0"/>
                                  </p:stCondLst>
                                  <p:childTnLst>
                                    <p:set>
                                      <p:cBhvr>
                                        <p:cTn id="106" dur="1" fill="hold">
                                          <p:stCondLst>
                                            <p:cond delay="0"/>
                                          </p:stCondLst>
                                        </p:cTn>
                                        <p:tgtEl>
                                          <p:spTgt spid="3">
                                            <p:txEl>
                                              <p:pRg st="24" end="24"/>
                                            </p:txEl>
                                          </p:spTgt>
                                        </p:tgtEl>
                                        <p:attrNameLst>
                                          <p:attrName>style.visibility</p:attrName>
                                        </p:attrNameLst>
                                      </p:cBhvr>
                                      <p:to>
                                        <p:strVal val="visible"/>
                                      </p:to>
                                    </p:set>
                                    <p:animEffect transition="in" filter="dissolve">
                                      <p:cBhvr>
                                        <p:cTn id="107" dur="500"/>
                                        <p:tgtEl>
                                          <p:spTgt spid="3">
                                            <p:txEl>
                                              <p:pRg st="24" end="24"/>
                                            </p:txEl>
                                          </p:spTgt>
                                        </p:tgtEl>
                                      </p:cBhvr>
                                    </p:animEffect>
                                  </p:childTnLst>
                                </p:cTn>
                              </p:par>
                            </p:childTnLst>
                          </p:cTn>
                        </p:par>
                        <p:par>
                          <p:cTn id="108" fill="hold">
                            <p:stCondLst>
                              <p:cond delay="13000"/>
                            </p:stCondLst>
                            <p:childTnLst>
                              <p:par>
                                <p:cTn id="109" presetID="52" presetClass="entr" presetSubtype="0" fill="hold" nodeType="afterEffect">
                                  <p:stCondLst>
                                    <p:cond delay="0"/>
                                  </p:stCondLst>
                                  <p:childTnLst>
                                    <p:set>
                                      <p:cBhvr>
                                        <p:cTn id="110" dur="1" fill="hold">
                                          <p:stCondLst>
                                            <p:cond delay="0"/>
                                          </p:stCondLst>
                                        </p:cTn>
                                        <p:tgtEl>
                                          <p:spTgt spid="21506"/>
                                        </p:tgtEl>
                                        <p:attrNameLst>
                                          <p:attrName>style.visibility</p:attrName>
                                        </p:attrNameLst>
                                      </p:cBhvr>
                                      <p:to>
                                        <p:strVal val="visible"/>
                                      </p:to>
                                    </p:set>
                                    <p:animScale>
                                      <p:cBhvr>
                                        <p:cTn id="111" dur="2000" decel="50000" fill="hold">
                                          <p:stCondLst>
                                            <p:cond delay="0"/>
                                          </p:stCondLst>
                                        </p:cTn>
                                        <p:tgtEl>
                                          <p:spTgt spid="215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2" dur="2000" decel="50000" fill="hold">
                                          <p:stCondLst>
                                            <p:cond delay="0"/>
                                          </p:stCondLst>
                                        </p:cTn>
                                        <p:tgtEl>
                                          <p:spTgt spid="21506"/>
                                        </p:tgtEl>
                                        <p:attrNameLst>
                                          <p:attrName>ppt_x</p:attrName>
                                          <p:attrName>ppt_y</p:attrName>
                                        </p:attrNameLst>
                                      </p:cBhvr>
                                    </p:animMotion>
                                    <p:animEffect transition="in" filter="fade">
                                      <p:cBhvr>
                                        <p:cTn id="113"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со стрелкой вниз 1"/>
          <p:cNvSpPr/>
          <p:nvPr/>
        </p:nvSpPr>
        <p:spPr>
          <a:xfrm>
            <a:off x="571500" y="428625"/>
            <a:ext cx="5945188" cy="1000125"/>
          </a:xfrm>
          <a:prstGeom prst="downArrowCallout">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ru-RU" sz="3200" dirty="0">
                <a:solidFill>
                  <a:schemeClr val="bg1"/>
                </a:solidFill>
              </a:rPr>
              <a:t>Что такое радиовещание?</a:t>
            </a:r>
          </a:p>
        </p:txBody>
      </p:sp>
      <p:sp>
        <p:nvSpPr>
          <p:cNvPr id="3" name="Блок-схема: данные 2"/>
          <p:cNvSpPr/>
          <p:nvPr/>
        </p:nvSpPr>
        <p:spPr>
          <a:xfrm>
            <a:off x="2771775" y="2205038"/>
            <a:ext cx="5500688" cy="4000500"/>
          </a:xfrm>
          <a:prstGeom prst="flowChartInputOutpu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ru-RU" dirty="0"/>
              <a:t>РАДИОВЕЩАНИЕ, одно из средств массовой информации. Осуществляется через радиоцентры и принимается на радиовещательные приемники. В Российской Федерации регулярное радиовещание началось с 1924. См. также Массовая коммуникация, Проводное вещание.</a:t>
            </a:r>
          </a:p>
        </p:txBody>
      </p:sp>
      <p:pic>
        <p:nvPicPr>
          <p:cNvPr id="18435" name="Picture 1" descr="D:\Картинки\Всякое разное\wdata\stock-vector-abstract-radio-theme-18742660.jpg"/>
          <p:cNvPicPr>
            <a:picLocks noChangeAspect="1" noChangeArrowheads="1"/>
          </p:cNvPicPr>
          <p:nvPr/>
        </p:nvPicPr>
        <p:blipFill>
          <a:blip r:embed="rId2"/>
          <a:srcRect/>
          <a:stretch>
            <a:fillRect/>
          </a:stretch>
        </p:blipFill>
        <p:spPr bwMode="auto">
          <a:xfrm>
            <a:off x="682625" y="1847850"/>
            <a:ext cx="1920875" cy="2803525"/>
          </a:xfrm>
          <a:prstGeom prst="rect">
            <a:avLst/>
          </a:prstGeom>
          <a:noFill/>
          <a:ln w="9525">
            <a:noFill/>
            <a:miter lim="800000"/>
            <a:headEnd/>
            <a:tailEnd/>
          </a:ln>
        </p:spPr>
      </p:pic>
      <p:pic>
        <p:nvPicPr>
          <p:cNvPr id="18436" name="Picture 2" descr="D:\Картинки\Всякое разное\wdata\stock-vector-radio-abstract-50867584.jpg"/>
          <p:cNvPicPr>
            <a:picLocks noChangeAspect="1" noChangeArrowheads="1"/>
          </p:cNvPicPr>
          <p:nvPr/>
        </p:nvPicPr>
        <p:blipFill>
          <a:blip r:embed="rId3"/>
          <a:srcRect/>
          <a:stretch>
            <a:fillRect/>
          </a:stretch>
        </p:blipFill>
        <p:spPr bwMode="auto">
          <a:xfrm>
            <a:off x="7162800" y="188913"/>
            <a:ext cx="1590675" cy="1658937"/>
          </a:xfrm>
          <a:prstGeom prst="rect">
            <a:avLst/>
          </a:prstGeom>
          <a:noFill/>
          <a:ln w="9525">
            <a:noFill/>
            <a:miter lim="800000"/>
            <a:headEnd/>
            <a:tailEnd/>
          </a:ln>
        </p:spPr>
      </p:pic>
    </p:spTree>
  </p:cSld>
  <p:clrMapOvr>
    <a:masterClrMapping/>
  </p:clrMapOvr>
  <p:transition spd="slow" advClick="0" advTm="7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документ 3"/>
          <p:cNvSpPr/>
          <p:nvPr/>
        </p:nvSpPr>
        <p:spPr>
          <a:xfrm>
            <a:off x="214313" y="428625"/>
            <a:ext cx="6929437" cy="100012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a:solidFill>
                  <a:schemeClr val="bg1"/>
                </a:solidFill>
              </a:rPr>
              <a:t>В каких науках используется радио?</a:t>
            </a:r>
          </a:p>
        </p:txBody>
      </p:sp>
      <p:pic>
        <p:nvPicPr>
          <p:cNvPr id="7" name="Схема 6"/>
          <p:cNvPicPr>
            <a:picLocks noChangeArrowheads="1"/>
          </p:cNvPicPr>
          <p:nvPr/>
        </p:nvPicPr>
        <p:blipFill>
          <a:blip r:embed="rId2"/>
          <a:srcRect/>
          <a:stretch>
            <a:fillRect/>
          </a:stretch>
        </p:blipFill>
        <p:spPr bwMode="auto">
          <a:xfrm>
            <a:off x="530225" y="1962150"/>
            <a:ext cx="7851775" cy="4243388"/>
          </a:xfrm>
          <a:prstGeom prst="rect">
            <a:avLst/>
          </a:prstGeom>
          <a:noFill/>
          <a:ln w="9525">
            <a:noFill/>
            <a:miter lim="800000"/>
            <a:headEnd/>
            <a:tailEnd/>
          </a:ln>
        </p:spPr>
      </p:pic>
      <p:pic>
        <p:nvPicPr>
          <p:cNvPr id="19459" name="Picture 1" descr="D:\Картинки\Всякое разное\wdata\stock-vector-radio-abstract-50867584.jpg"/>
          <p:cNvPicPr>
            <a:picLocks noChangeAspect="1" noChangeArrowheads="1"/>
          </p:cNvPicPr>
          <p:nvPr/>
        </p:nvPicPr>
        <p:blipFill>
          <a:blip r:embed="rId3"/>
          <a:srcRect/>
          <a:stretch>
            <a:fillRect/>
          </a:stretch>
        </p:blipFill>
        <p:spPr bwMode="auto">
          <a:xfrm>
            <a:off x="7215188" y="5072063"/>
            <a:ext cx="1371600" cy="1309687"/>
          </a:xfrm>
          <a:prstGeom prst="rect">
            <a:avLst/>
          </a:prstGeom>
          <a:noFill/>
          <a:ln w="9525">
            <a:noFill/>
            <a:miter lim="800000"/>
            <a:headEnd/>
            <a:tailEnd/>
          </a:ln>
        </p:spPr>
      </p:pic>
    </p:spTree>
  </p:cSld>
  <p:clrMapOvr>
    <a:masterClrMapping/>
  </p:clrMapOvr>
  <p:transition spd="slow" advClick="0" advTm="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36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2 1"/>
          <p:cNvSpPr/>
          <p:nvPr/>
        </p:nvSpPr>
        <p:spPr>
          <a:xfrm>
            <a:off x="4143375" y="500063"/>
            <a:ext cx="3929063" cy="1285875"/>
          </a:xfrm>
          <a:prstGeom prst="borderCallout2">
            <a:avLst/>
          </a:prstGeom>
          <a:ln>
            <a:solidFill>
              <a:schemeClr val="bg1"/>
            </a:solidFill>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ru-RU" sz="2800" dirty="0">
                <a:solidFill>
                  <a:schemeClr val="bg1"/>
                </a:solidFill>
              </a:rPr>
              <a:t>Радиоастрономия – это…</a:t>
            </a:r>
          </a:p>
        </p:txBody>
      </p:sp>
      <p:sp>
        <p:nvSpPr>
          <p:cNvPr id="3" name="Загнутый угол 2"/>
          <p:cNvSpPr/>
          <p:nvPr/>
        </p:nvSpPr>
        <p:spPr>
          <a:xfrm>
            <a:off x="2500313" y="2643188"/>
            <a:ext cx="6429375" cy="4000500"/>
          </a:xfrm>
          <a:prstGeom prst="foldedCorner">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sz="1400" dirty="0"/>
          </a:p>
          <a:p>
            <a:pPr algn="ctr" fontAlgn="auto">
              <a:spcBef>
                <a:spcPts val="0"/>
              </a:spcBef>
              <a:spcAft>
                <a:spcPts val="0"/>
              </a:spcAft>
              <a:defRPr/>
            </a:pPr>
            <a:endParaRPr lang="ru-RU" sz="1400" dirty="0"/>
          </a:p>
          <a:p>
            <a:pPr algn="ctr" fontAlgn="auto">
              <a:spcBef>
                <a:spcPts val="0"/>
              </a:spcBef>
              <a:spcAft>
                <a:spcPts val="0"/>
              </a:spcAft>
              <a:defRPr/>
            </a:pPr>
            <a:r>
              <a:rPr lang="ru-RU" sz="1400" b="1" dirty="0">
                <a:solidFill>
                  <a:schemeClr val="bg1"/>
                </a:solidFill>
              </a:rPr>
              <a:t> раздел астрономии, исследующий небесные тела по их радиоизлучению при помощи радиотелескопов. Развитие радиофизики и радиотехники, которое усилилось во время 2-й мировой войны, привело к созданию высокочувствительных антенн и приемников, это дало мощный толчок развитию радиоастрономическим исследованиям, а с 1950-х г.г. началось бурное развитие радиоастрономии. Наземные радиоастрономические наблюдения могут проводиться в диапазоне длин волн от 1 мм до 30 м (более короткие и длинные волны поглощает атмосфера); для радиотелескопов, устанавливаемых на искусственных спутниках Земли, этот диапазон значительно шире. Разрешающая способность радиоастрономических инструментов превысила возможности оптических телескопов. Методами радиоастрономии были открыты новые типы источников космического электромагнитного излучения (радиогалактики, пульсары, межзвездный газ), а также реликтовое излучение.</a:t>
            </a:r>
          </a:p>
        </p:txBody>
      </p:sp>
      <p:pic>
        <p:nvPicPr>
          <p:cNvPr id="4098" name="Picture 2" descr="C:\Program Files\Microsoft Office\MEDIA\CAGCAT10\j0301076.wmf"/>
          <p:cNvPicPr>
            <a:picLocks noChangeAspect="1" noChangeArrowheads="1"/>
          </p:cNvPicPr>
          <p:nvPr/>
        </p:nvPicPr>
        <p:blipFill>
          <a:blip r:embed="rId2"/>
          <a:srcRect/>
          <a:stretch>
            <a:fillRect/>
          </a:stretch>
        </p:blipFill>
        <p:spPr bwMode="auto">
          <a:xfrm>
            <a:off x="285750" y="642938"/>
            <a:ext cx="2428875" cy="2428875"/>
          </a:xfrm>
          <a:prstGeom prst="rect">
            <a:avLst/>
          </a:prstGeom>
          <a:noFill/>
          <a:ln w="9525">
            <a:noFill/>
            <a:miter lim="800000"/>
            <a:headEnd/>
            <a:tailEnd/>
          </a:ln>
        </p:spPr>
      </p:pic>
    </p:spTree>
  </p:cSld>
  <p:clrMapOvr>
    <a:masterClrMapping/>
  </p:clrMapOvr>
  <p:transition spd="slow" advClick="0" advTm="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3 1"/>
          <p:cNvSpPr/>
          <p:nvPr/>
        </p:nvSpPr>
        <p:spPr>
          <a:xfrm>
            <a:off x="1714500" y="714375"/>
            <a:ext cx="3857625" cy="1143000"/>
          </a:xfrm>
          <a:prstGeom prst="borderCallout3">
            <a:avLst>
              <a:gd name="adj1" fmla="val 18750"/>
              <a:gd name="adj2" fmla="val -8333"/>
              <a:gd name="adj3" fmla="val 18750"/>
              <a:gd name="adj4" fmla="val -16667"/>
              <a:gd name="adj5" fmla="val 100000"/>
              <a:gd name="adj6" fmla="val -16667"/>
              <a:gd name="adj7" fmla="val 194296"/>
              <a:gd name="adj8" fmla="val 14975"/>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ru-RU" sz="2400" dirty="0">
                <a:solidFill>
                  <a:schemeClr val="bg1"/>
                </a:solidFill>
              </a:rPr>
              <a:t>Радиоспектроскопия – это ….</a:t>
            </a:r>
          </a:p>
        </p:txBody>
      </p:sp>
      <p:sp>
        <p:nvSpPr>
          <p:cNvPr id="3" name="Прямоугольник 2"/>
          <p:cNvSpPr/>
          <p:nvPr/>
        </p:nvSpPr>
        <p:spPr>
          <a:xfrm>
            <a:off x="3643313" y="2857500"/>
            <a:ext cx="4643437" cy="32146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b="1" dirty="0">
                <a:solidFill>
                  <a:srgbClr val="7030A0"/>
                </a:solidFill>
              </a:rPr>
              <a:t>совокупность методов исследования вещества по спектрам поглощения их атомами, ионами и молекулами электромагнитных волн радиодиапазона. К радиоспектроскопии относятся методы электронного парамагнитного резонанса (ЭПР), ядерного магнитного резонанса (ЯМР), циклотронного резонанса и др.</a:t>
            </a:r>
          </a:p>
        </p:txBody>
      </p:sp>
      <p:pic>
        <p:nvPicPr>
          <p:cNvPr id="21507" name="Picture 3" descr="C:\Program Files\Microsoft Office\MEDIA\CAGCAT10\j0305257.wmf"/>
          <p:cNvPicPr>
            <a:picLocks noChangeAspect="1" noChangeArrowheads="1"/>
          </p:cNvPicPr>
          <p:nvPr/>
        </p:nvPicPr>
        <p:blipFill>
          <a:blip r:embed="rId2"/>
          <a:srcRect/>
          <a:stretch>
            <a:fillRect/>
          </a:stretch>
        </p:blipFill>
        <p:spPr bwMode="auto">
          <a:xfrm>
            <a:off x="1214438" y="3319463"/>
            <a:ext cx="1428750" cy="2295525"/>
          </a:xfrm>
          <a:prstGeom prst="rect">
            <a:avLst/>
          </a:prstGeom>
          <a:noFill/>
          <a:ln w="9525">
            <a:noFill/>
            <a:miter lim="800000"/>
            <a:headEnd/>
            <a:tailEnd/>
          </a:ln>
        </p:spPr>
      </p:pic>
    </p:spTree>
  </p:cSld>
  <p:clrMapOvr>
    <a:masterClrMapping/>
  </p:clrMapOvr>
  <p:transition spd="slow" advClick="0" advTm="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Другая 1">
      <a:majorFont>
        <a:latin typeface="Monotype Corsiva"/>
        <a:ea typeface=""/>
        <a:cs typeface=""/>
      </a:majorFont>
      <a:minorFont>
        <a:latin typeface="Comic Sans MS"/>
        <a:ea typeface=""/>
        <a:cs typeface=""/>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157</TotalTime>
  <Words>777</Words>
  <Application>Microsoft Office PowerPoint</Application>
  <PresentationFormat>Экран (4:3)</PresentationFormat>
  <Paragraphs>73</Paragraphs>
  <Slides>11</Slides>
  <Notes>0</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2</vt:i4>
      </vt:variant>
      <vt:variant>
        <vt:lpstr>Заголовки слайдов</vt:lpstr>
      </vt:variant>
      <vt:variant>
        <vt:i4>11</vt:i4>
      </vt:variant>
    </vt:vector>
  </HeadingPairs>
  <TitlesOfParts>
    <vt:vector size="21" baseType="lpstr">
      <vt:lpstr>Arial</vt:lpstr>
      <vt:lpstr>Monotype Corsiva</vt:lpstr>
      <vt:lpstr>Comic Sans MS</vt:lpstr>
      <vt:lpstr>Wingdings 2</vt:lpstr>
      <vt:lpstr>Wingdings</vt:lpstr>
      <vt:lpstr>Wingdings 3</vt:lpstr>
      <vt:lpstr>Calibri</vt:lpstr>
      <vt:lpstr>Times New Roman</vt:lpstr>
      <vt:lpstr>Апекс</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появления                     радио</dc:title>
  <dc:creator>Admin</dc:creator>
  <cp:lastModifiedBy>Донгак А К</cp:lastModifiedBy>
  <cp:revision>18</cp:revision>
  <dcterms:created xsi:type="dcterms:W3CDTF">2010-12-02T17:54:49Z</dcterms:created>
  <dcterms:modified xsi:type="dcterms:W3CDTF">2013-01-27T14:33:59Z</dcterms:modified>
</cp:coreProperties>
</file>