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5" r:id="rId4"/>
    <p:sldId id="266" r:id="rId5"/>
    <p:sldId id="267" r:id="rId6"/>
    <p:sldId id="256" r:id="rId7"/>
    <p:sldId id="257" r:id="rId8"/>
    <p:sldId id="259" r:id="rId9"/>
    <p:sldId id="260" r:id="rId10"/>
    <p:sldId id="261" r:id="rId11"/>
    <p:sldId id="263" r:id="rId12"/>
    <p:sldId id="262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75360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ТРАНСФОРМАТОР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  <p:pic>
        <p:nvPicPr>
          <p:cNvPr id="5" name="Рисунок 4" descr="n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928802"/>
            <a:ext cx="2638425" cy="2714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28992" y="6215082"/>
            <a:ext cx="5499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Сенин В.Г., МОУ «СОШ № 4», г. Корсаков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214282" y="1714488"/>
            <a:ext cx="8643998" cy="2928958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285860"/>
            <a:ext cx="75724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Работа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нагруженного трансформатора.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К вторичной обмотке подключен потребитель, следовательно, в ней существует ток. Это приводит к увеличению затрат электроэнергии, которое достигается за счет увеличения силы тока в первичной обмотке.  Поскольку потери мощности в сердечнике невелики (2—3%), то мощности тока в первичной и во вторичной обмотках примерно одинаковы: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Режим работы трансформаторов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8434" name="Picture 2" descr="f_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5072074"/>
            <a:ext cx="3265737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рансформаторы в промышленности и быту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tmg13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2204219" cy="235745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357422" y="714356"/>
            <a:ext cx="6572280" cy="175432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Трехфазные масляные трансформаторы герметичного исполнения без </a:t>
            </a:r>
            <a:r>
              <a:rPr lang="ru-RU" dirty="0" err="1" smtClean="0"/>
              <a:t>маслорасширителей</a:t>
            </a:r>
            <a:r>
              <a:rPr lang="ru-RU" dirty="0" smtClean="0"/>
              <a:t> предназначены для преобразования электроэнергии в сетях энергосистем и потребителей электроэнергии, для которых потери короткого замыкания в трансформаторах не оказывают существенного влияния на экономию электроэнергии.  </a:t>
            </a:r>
            <a:endParaRPr lang="ru-RU" dirty="0"/>
          </a:p>
        </p:txBody>
      </p:sp>
      <p:pic>
        <p:nvPicPr>
          <p:cNvPr id="10" name="Рисунок 9" descr="1283415822_117303919_1----10000-6300-4000-10000-25000-25000-2500-12834158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2857496"/>
            <a:ext cx="2857500" cy="381000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571472" y="4214818"/>
            <a:ext cx="5286396" cy="175432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Потери холостого хода и короткого замыкания в данной серии трансформаторов полностью соответствуют европейским нормам в области </a:t>
            </a:r>
            <a:r>
              <a:rPr lang="ru-RU" dirty="0" err="1" smtClean="0"/>
              <a:t>энергоэффективности</a:t>
            </a:r>
            <a:r>
              <a:rPr lang="ru-RU" dirty="0" smtClean="0"/>
              <a:t> распределительных трансформаторов. При этом также улучшены шумовые характеристики оборудования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рансформаторы в промышленности и быту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714356"/>
            <a:ext cx="6572280" cy="147732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Трансформатор</a:t>
            </a:r>
            <a:r>
              <a:rPr lang="ru-RU" dirty="0" smtClean="0"/>
              <a:t> </a:t>
            </a:r>
            <a:r>
              <a:rPr lang="ru-RU" b="1" dirty="0" smtClean="0"/>
              <a:t>ОСП0,4 </a:t>
            </a:r>
            <a:r>
              <a:rPr lang="ru-RU" dirty="0" smtClean="0"/>
              <a:t>однофазный сухой предназначен для питания цепей управления, сигнализации и автоматики, местного освещения.</a:t>
            </a:r>
            <a:br>
              <a:rPr lang="ru-RU" dirty="0" smtClean="0"/>
            </a:br>
            <a:r>
              <a:rPr lang="ru-RU" dirty="0" smtClean="0"/>
              <a:t>Допускается применение для других целей при условии соблюдения требований технических условий.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4214818"/>
            <a:ext cx="5286396" cy="147732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Трансформатор понижающий постоянного тока Штиль специально предназначен, чтобы вы спокойно могли пользоваться техникой, предназначенной для работы в сетях с напряжением 110В.</a:t>
            </a:r>
            <a:endParaRPr lang="ru-RU" dirty="0"/>
          </a:p>
        </p:txBody>
      </p:sp>
      <p:pic>
        <p:nvPicPr>
          <p:cNvPr id="13" name="Рисунок 12" descr="91762003_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18"/>
            <a:ext cx="1714512" cy="1959442"/>
          </a:xfrm>
          <a:prstGeom prst="rect">
            <a:avLst/>
          </a:prstGeom>
        </p:spPr>
      </p:pic>
      <p:pic>
        <p:nvPicPr>
          <p:cNvPr id="15" name="Рисунок 14" descr="AT1_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0754" y="4000504"/>
            <a:ext cx="2835612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Проверь себя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714356"/>
            <a:ext cx="850110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Почему при разомкнутой вторичной цепи (в режиме холостого хода) трансформатор почти не потребляет энергии?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1785926"/>
            <a:ext cx="8501122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Объясните, почему с уменьшением сопротивления вторичной цепи возрастает мощность, потребляемая трансформатором от сети?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214686"/>
            <a:ext cx="850112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Предложите способ и схему определения числа витков обмотки трансформатора, не разматывая катушки.</a:t>
            </a:r>
            <a:endParaRPr lang="ru-RU" sz="2400" dirty="0"/>
          </a:p>
        </p:txBody>
      </p:sp>
      <p:pic>
        <p:nvPicPr>
          <p:cNvPr id="8" name="Рисунок 7" descr="n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4143380"/>
            <a:ext cx="2428892" cy="24990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214282" y="1714488"/>
            <a:ext cx="8643998" cy="2571768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Тест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642918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1.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642918"/>
            <a:ext cx="4954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Какой ток называется переменным?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785926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ru-RU" sz="2400" dirty="0" smtClean="0"/>
              <a:t>Ток, у которого периодически изменяется только численное значение.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400" dirty="0" smtClean="0"/>
              <a:t>Ток, у которого периодически изменяются величина и направление.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400" dirty="0" smtClean="0"/>
              <a:t>Ток, у которого изменяется только направление.</a:t>
            </a:r>
          </a:p>
          <a:p>
            <a:pPr marL="457200" indent="-457200">
              <a:buFont typeface="+mj-lt"/>
              <a:buAutoNum type="alphaLcParenR"/>
            </a:pP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214282" y="2214554"/>
            <a:ext cx="8643998" cy="1500198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Тест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642918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2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.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642918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Виток вращается в однородном магнитном поле. Как расположены магнитные силовые линии относительно плоскости витка в момент времени, когда ЭДС индукции равна нулю?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285992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ru-RU" sz="2400" dirty="0" smtClean="0"/>
              <a:t>Перпендикулярно плоскости витка.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400" dirty="0" smtClean="0"/>
              <a:t>Параллельно плоскости витка.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400" dirty="0" smtClean="0"/>
              <a:t>Под углом 45</a:t>
            </a:r>
            <a:r>
              <a:rPr lang="ru-RU" sz="2400" baseline="30000" dirty="0" smtClean="0"/>
              <a:t>о</a:t>
            </a:r>
            <a:r>
              <a:rPr lang="ru-RU" sz="2400" dirty="0" smtClean="0"/>
              <a:t> к нормали плоскости витка.</a:t>
            </a:r>
          </a:p>
          <a:p>
            <a:pPr marL="457200" indent="-457200">
              <a:buFont typeface="+mj-lt"/>
              <a:buAutoNum type="alphaLcParenR"/>
            </a:pP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214282" y="2214554"/>
            <a:ext cx="8643998" cy="2071702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Тест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642918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3.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642918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От каких величин зависит максимальная ЭДС генератора?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285992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ru-RU" sz="2400" dirty="0" smtClean="0"/>
              <a:t>От числа оборотов в единицу времени.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400" dirty="0" smtClean="0"/>
              <a:t>От числа витков обмотки, числа оборотов в единицу времени и величины площади витка магнитного поля.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400" dirty="0" smtClean="0"/>
              <a:t>О</a:t>
            </a:r>
            <a:r>
              <a:rPr lang="ru-RU" sz="2400" dirty="0" smtClean="0"/>
              <a:t>т числа оборотов в единицу времени и числа витков обмотки.</a:t>
            </a:r>
          </a:p>
          <a:p>
            <a:pPr marL="457200" indent="-457200">
              <a:buFont typeface="+mj-lt"/>
              <a:buAutoNum type="alphaLcParenR"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214282" y="2214554"/>
            <a:ext cx="8643998" cy="2071702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Тест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642918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4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.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642918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Изменение ЭДС в рамке, которая вращается в магнитном поле, задано уравнением :  </a:t>
            </a:r>
            <a:r>
              <a:rPr lang="en-US" sz="2400" i="1" dirty="0" smtClean="0">
                <a:solidFill>
                  <a:srgbClr val="FF0000"/>
                </a:solidFill>
              </a:rPr>
              <a:t>e=10 </a:t>
            </a:r>
            <a:r>
              <a:rPr lang="en-US" sz="2400" i="1" dirty="0" err="1" smtClean="0">
                <a:solidFill>
                  <a:srgbClr val="FF0000"/>
                </a:solidFill>
              </a:rPr>
              <a:t>cos</a:t>
            </a:r>
            <a:r>
              <a:rPr lang="en-US" sz="2400" i="1" dirty="0" smtClean="0">
                <a:solidFill>
                  <a:srgbClr val="FF0000"/>
                </a:solidFill>
              </a:rPr>
              <a:t> 200t</a:t>
            </a:r>
            <a:r>
              <a:rPr lang="ru-RU" sz="2400" i="1" dirty="0" smtClean="0">
                <a:solidFill>
                  <a:srgbClr val="FF0000"/>
                </a:solidFill>
              </a:rPr>
              <a:t>. </a:t>
            </a:r>
            <a:r>
              <a:rPr lang="ru-RU" sz="2400" dirty="0" smtClean="0">
                <a:solidFill>
                  <a:srgbClr val="FF0000"/>
                </a:solidFill>
              </a:rPr>
              <a:t>Каковы амплитуда ЭДС и собственная частота вращения рамки?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285992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ru-RU" sz="2400" i="1" dirty="0" smtClean="0"/>
              <a:t>е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 =</a:t>
            </a:r>
            <a:r>
              <a:rPr lang="ru-RU" sz="2400" i="1" dirty="0" smtClean="0"/>
              <a:t> 10 В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dirty="0" smtClean="0"/>
              <a:t> = 100/</a:t>
            </a:r>
            <a:r>
              <a:rPr lang="el-GR" sz="2400" i="1" dirty="0" smtClean="0"/>
              <a:t>π</a:t>
            </a:r>
            <a:r>
              <a:rPr lang="en-US" sz="2400" i="1" dirty="0" smtClean="0"/>
              <a:t>  </a:t>
            </a:r>
            <a:r>
              <a:rPr lang="ru-RU" sz="2400" i="1" dirty="0" smtClean="0"/>
              <a:t>Гц</a:t>
            </a:r>
            <a:endParaRPr lang="en-US" sz="2400" i="1" dirty="0" smtClean="0"/>
          </a:p>
          <a:p>
            <a:pPr marL="457200" indent="-457200">
              <a:buFont typeface="+mj-lt"/>
              <a:buAutoNum type="alphaLcParenR"/>
            </a:pPr>
            <a:r>
              <a:rPr lang="ru-RU" sz="2400" i="1" dirty="0" smtClean="0"/>
              <a:t>е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 =</a:t>
            </a:r>
            <a:r>
              <a:rPr lang="ru-RU" sz="2400" i="1" dirty="0" smtClean="0"/>
              <a:t> </a:t>
            </a:r>
            <a:r>
              <a:rPr lang="en-US" sz="2400" i="1" dirty="0" smtClean="0"/>
              <a:t>-</a:t>
            </a:r>
            <a:r>
              <a:rPr lang="ru-RU" sz="2400" i="1" dirty="0" smtClean="0"/>
              <a:t>10 </a:t>
            </a:r>
            <a:r>
              <a:rPr lang="ru-RU" sz="2400" i="1" dirty="0" smtClean="0"/>
              <a:t>В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dirty="0" smtClean="0"/>
              <a:t> = </a:t>
            </a:r>
            <a:r>
              <a:rPr lang="en-US" sz="2400" i="1" dirty="0" smtClean="0"/>
              <a:t>100  </a:t>
            </a:r>
            <a:r>
              <a:rPr lang="ru-RU" sz="2400" i="1" dirty="0" smtClean="0"/>
              <a:t>Гц</a:t>
            </a:r>
            <a:endParaRPr lang="en-US" sz="2400" i="1" dirty="0" smtClean="0"/>
          </a:p>
          <a:p>
            <a:pPr marL="457200" indent="-457200">
              <a:buFont typeface="+mj-lt"/>
              <a:buAutoNum type="alphaLcParenR"/>
            </a:pPr>
            <a:r>
              <a:rPr lang="ru-RU" sz="2400" i="1" dirty="0" smtClean="0"/>
              <a:t>е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 =</a:t>
            </a:r>
            <a:r>
              <a:rPr lang="ru-RU" sz="2400" i="1" dirty="0" smtClean="0"/>
              <a:t> 10 В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dirty="0" smtClean="0"/>
              <a:t> = 2</a:t>
            </a:r>
            <a:r>
              <a:rPr lang="en-US" sz="2400" i="1" dirty="0" smtClean="0"/>
              <a:t>00 </a:t>
            </a:r>
            <a:r>
              <a:rPr lang="ru-RU" sz="2400" i="1" dirty="0" smtClean="0"/>
              <a:t>Гц</a:t>
            </a:r>
            <a:endParaRPr lang="en-US" sz="2400" i="1" dirty="0" smtClean="0"/>
          </a:p>
          <a:p>
            <a:pPr marL="457200" indent="-457200"/>
            <a:endParaRPr lang="ru-RU" sz="2400" i="1" dirty="0" smtClean="0"/>
          </a:p>
          <a:p>
            <a:pPr marL="457200" indent="-457200">
              <a:buFont typeface="+mj-lt"/>
              <a:buAutoNum type="alphaLcParenR"/>
            </a:pPr>
            <a:endParaRPr lang="ru-RU" sz="2400" i="1" dirty="0" smtClean="0"/>
          </a:p>
          <a:p>
            <a:pPr marL="457200" indent="-457200">
              <a:buFont typeface="+mj-lt"/>
              <a:buAutoNum type="alphaLcParenR"/>
            </a:pP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нутый угол 8"/>
          <p:cNvSpPr/>
          <p:nvPr/>
        </p:nvSpPr>
        <p:spPr>
          <a:xfrm>
            <a:off x="3786182" y="4572008"/>
            <a:ext cx="5072098" cy="1928826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285860"/>
            <a:ext cx="8715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Трансформатор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— это устройство, которое служит для повышения или понижения переменного напряжения.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Состоит трансформатор из двух катушек (обмоток), надетых на общий замкнутый сердечник.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transforma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071810"/>
            <a:ext cx="3214710" cy="3047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shema_t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928934"/>
            <a:ext cx="5005319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857620" y="4572008"/>
            <a:ext cx="50720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Схема трансформатора: слева изображена первичная обмотка трансформатора, справа - вторичная обмотка, к которой подключен потребитель.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Назначение трансформатора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22958" y="3244334"/>
            <a:ext cx="1898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2. Понижающий: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нутый угол 13"/>
          <p:cNvSpPr/>
          <p:nvPr/>
        </p:nvSpPr>
        <p:spPr>
          <a:xfrm>
            <a:off x="285720" y="5500702"/>
            <a:ext cx="8643998" cy="857280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нутый угол 12"/>
          <p:cNvSpPr/>
          <p:nvPr/>
        </p:nvSpPr>
        <p:spPr>
          <a:xfrm>
            <a:off x="214282" y="1714488"/>
            <a:ext cx="8643998" cy="2000264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642918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Сердечник изготавливают из специальной электротехнической стали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Первичную катушку подключают к источнику переменного напряжения, которое нужно преобразовать (повысить или понизить), вторичную — к потребителю. При этом во вторичной катушке возникает ЭДС индукции. В каждом витке первичной и вторичной катушки ЭДС одинакова: e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= e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Полная ЭДС обмотки зависит от количества витков (N) в ней: 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Подключение трансформатора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f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714884"/>
            <a:ext cx="144463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000232" y="4786322"/>
            <a:ext cx="4532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— коэффициент трансформации.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5643578"/>
            <a:ext cx="6572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Т.к. сопротивление первичной обмотки мало, то </a:t>
            </a:r>
            <a:endParaRPr lang="ru-RU" sz="2400" dirty="0"/>
          </a:p>
        </p:txBody>
      </p:sp>
      <p:pic>
        <p:nvPicPr>
          <p:cNvPr id="2053" name="Picture 5" descr="f_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5643578"/>
            <a:ext cx="135434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f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96000"/>
            <a:ext cx="252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f_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196000"/>
            <a:ext cx="2556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57158" y="1620000"/>
            <a:ext cx="2634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1. Повышающий: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1620000"/>
            <a:ext cx="2634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2. Понижающий: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Виды трансформаторов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Рисунок 11" descr="transu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2714620"/>
            <a:ext cx="2540000" cy="3048000"/>
          </a:xfrm>
          <a:prstGeom prst="rect">
            <a:avLst/>
          </a:prstGeom>
        </p:spPr>
      </p:pic>
      <p:pic>
        <p:nvPicPr>
          <p:cNvPr id="13" name="Рисунок 12" descr="transformator-oso-0-25-220-36v-795f32-18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9322" y="3357562"/>
            <a:ext cx="2032004" cy="240306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1_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3286124"/>
            <a:ext cx="5715000" cy="3048000"/>
          </a:xfrm>
          <a:prstGeom prst="rect">
            <a:avLst/>
          </a:prstGeom>
        </p:spPr>
      </p:pic>
      <p:sp>
        <p:nvSpPr>
          <p:cNvPr id="10" name="Загнутый угол 9"/>
          <p:cNvSpPr/>
          <p:nvPr/>
        </p:nvSpPr>
        <p:spPr>
          <a:xfrm>
            <a:off x="285720" y="1285860"/>
            <a:ext cx="8643998" cy="1143008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285860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Холостой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ход.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Вторичная обмотка не замкнута на потребителя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—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 ней нет тока.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Режим работы трансформаторов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410" name="Picture 2" descr="f_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714620"/>
            <a:ext cx="139770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f_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500306"/>
            <a:ext cx="204996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443</Words>
  <PresentationFormat>Экран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svg</cp:lastModifiedBy>
  <cp:revision>16</cp:revision>
  <dcterms:modified xsi:type="dcterms:W3CDTF">2011-12-25T04:51:11Z</dcterms:modified>
</cp:coreProperties>
</file>