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47"/>
    <a:srgbClr val="F682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367" autoAdjust="0"/>
  </p:normalViewPr>
  <p:slideViewPr>
    <p:cSldViewPr>
      <p:cViewPr>
        <p:scale>
          <a:sx n="55" d="100"/>
          <a:sy n="55" d="100"/>
        </p:scale>
        <p:origin x="-936" y="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A4951-BE75-4BD8-BF24-F44B4CB1B0CF}" type="datetimeFigureOut">
              <a:rPr lang="ru-RU" smtClean="0"/>
              <a:t>26.08.2012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11035D-30EE-4A9A-84BE-8DB2070C0C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273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1035D-30EE-4A9A-84BE-8DB2070C0C5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629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73D25-38CB-4B6F-BFB4-C3EAB6019E57}" type="datetimeFigureOut">
              <a:rPr lang="ru-RU" smtClean="0"/>
              <a:t>26.08.2012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92D8-7F0F-4965-85B4-0E13FCF84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833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73D25-38CB-4B6F-BFB4-C3EAB6019E57}" type="datetimeFigureOut">
              <a:rPr lang="ru-RU" smtClean="0"/>
              <a:t>26.08.2012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92D8-7F0F-4965-85B4-0E13FCF84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74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73D25-38CB-4B6F-BFB4-C3EAB6019E57}" type="datetimeFigureOut">
              <a:rPr lang="ru-RU" smtClean="0"/>
              <a:t>26.08.2012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92D8-7F0F-4965-85B4-0E13FCF84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603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73D25-38CB-4B6F-BFB4-C3EAB6019E57}" type="datetimeFigureOut">
              <a:rPr lang="ru-RU" smtClean="0"/>
              <a:t>26.08.2012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92D8-7F0F-4965-85B4-0E13FCF84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408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73D25-38CB-4B6F-BFB4-C3EAB6019E57}" type="datetimeFigureOut">
              <a:rPr lang="ru-RU" smtClean="0"/>
              <a:t>26.08.2012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92D8-7F0F-4965-85B4-0E13FCF84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586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73D25-38CB-4B6F-BFB4-C3EAB6019E57}" type="datetimeFigureOut">
              <a:rPr lang="ru-RU" smtClean="0"/>
              <a:t>26.08.2012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92D8-7F0F-4965-85B4-0E13FCF84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72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73D25-38CB-4B6F-BFB4-C3EAB6019E57}" type="datetimeFigureOut">
              <a:rPr lang="ru-RU" smtClean="0"/>
              <a:t>26.08.2012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92D8-7F0F-4965-85B4-0E13FCF84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073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73D25-38CB-4B6F-BFB4-C3EAB6019E57}" type="datetimeFigureOut">
              <a:rPr lang="ru-RU" smtClean="0"/>
              <a:t>26.08.2012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92D8-7F0F-4965-85B4-0E13FCF84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844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73D25-38CB-4B6F-BFB4-C3EAB6019E57}" type="datetimeFigureOut">
              <a:rPr lang="ru-RU" smtClean="0"/>
              <a:t>26.08.2012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92D8-7F0F-4965-85B4-0E13FCF84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80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73D25-38CB-4B6F-BFB4-C3EAB6019E57}" type="datetimeFigureOut">
              <a:rPr lang="ru-RU" smtClean="0"/>
              <a:t>26.08.2012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92D8-7F0F-4965-85B4-0E13FCF84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8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73D25-38CB-4B6F-BFB4-C3EAB6019E57}" type="datetimeFigureOut">
              <a:rPr lang="ru-RU" smtClean="0"/>
              <a:t>26.08.2012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92D8-7F0F-4965-85B4-0E13FCF84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305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73D25-38CB-4B6F-BFB4-C3EAB6019E57}" type="datetimeFigureOut">
              <a:rPr lang="ru-RU" smtClean="0"/>
              <a:t>26.08.2012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292D8-7F0F-4965-85B4-0E13FCF840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597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_____Microsoft_Excel2.xlsx"/><Relationship Id="rId5" Type="http://schemas.openxmlformats.org/officeDocument/2006/relationships/image" Target="../media/image1.emf"/><Relationship Id="rId4" Type="http://schemas.openxmlformats.org/officeDocument/2006/relationships/package" Target="../embeddings/_____Microsoft_Excel1.xls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package" Target="../embeddings/_____Microsoft_Excel4.xlsx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3270" y="19529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Резистор, конденсатор, катушка индуктивности в цепи переменного тока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508104" y="5687195"/>
            <a:ext cx="36096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Выполнила:</a:t>
            </a:r>
            <a:br>
              <a:rPr lang="ru-RU" dirty="0" smtClean="0"/>
            </a:br>
            <a:r>
              <a:rPr lang="ru-RU" dirty="0" smtClean="0"/>
              <a:t>Козьякова Сусанна  Айказовна, учитель физики ГБОУ СОШ № 341 Невского р-на Санкт-Петербурга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806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/>
          <p:cNvSpPr txBox="1"/>
          <p:nvPr/>
        </p:nvSpPr>
        <p:spPr>
          <a:xfrm>
            <a:off x="1384216" y="17180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3200" dirty="0" smtClean="0"/>
              <a:t>Резистор в цепи переменного тока</a:t>
            </a:r>
            <a:endParaRPr lang="ru-RU" sz="3200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0" y="601955"/>
            <a:ext cx="4067944" cy="2178973"/>
          </a:xfrm>
          <a:prstGeom prst="rect">
            <a:avLst/>
          </a:prstGeom>
          <a:solidFill>
            <a:srgbClr val="FFFF47"/>
          </a:solidFill>
          <a:ln>
            <a:solidFill>
              <a:srgbClr val="FFFF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341784" y="601955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Схема включения</a:t>
            </a:r>
            <a:endParaRPr lang="ru-RU" sz="2800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406642" y="1084490"/>
            <a:ext cx="3038636" cy="14397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 rot="16200000">
            <a:off x="2906845" y="1637792"/>
            <a:ext cx="1089487" cy="333123"/>
          </a:xfrm>
          <a:prstGeom prst="rect">
            <a:avLst/>
          </a:prstGeom>
          <a:solidFill>
            <a:srgbClr val="FFFF4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238944" y="1601032"/>
            <a:ext cx="406642" cy="406642"/>
          </a:xfrm>
          <a:prstGeom prst="ellipse">
            <a:avLst/>
          </a:prstGeom>
          <a:solidFill>
            <a:srgbClr val="FFFF4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/>
          </a:p>
        </p:txBody>
      </p:sp>
      <p:sp>
        <p:nvSpPr>
          <p:cNvPr id="53" name="TextBox 52"/>
          <p:cNvSpPr txBox="1"/>
          <p:nvPr/>
        </p:nvSpPr>
        <p:spPr>
          <a:xfrm>
            <a:off x="238944" y="1487532"/>
            <a:ext cx="4267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~</a:t>
            </a:r>
            <a:endParaRPr lang="ru-RU" sz="4400" dirty="0"/>
          </a:p>
        </p:txBody>
      </p:sp>
      <p:sp>
        <p:nvSpPr>
          <p:cNvPr id="55" name="TextBox 54"/>
          <p:cNvSpPr txBox="1"/>
          <p:nvPr/>
        </p:nvSpPr>
        <p:spPr>
          <a:xfrm>
            <a:off x="3618150" y="1487532"/>
            <a:ext cx="341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</a:t>
            </a:r>
            <a:endParaRPr lang="ru-RU" sz="3200" dirty="0"/>
          </a:p>
        </p:txBody>
      </p:sp>
      <p:sp>
        <p:nvSpPr>
          <p:cNvPr id="56" name="TextBox 55"/>
          <p:cNvSpPr txBox="1"/>
          <p:nvPr/>
        </p:nvSpPr>
        <p:spPr>
          <a:xfrm>
            <a:off x="827584" y="1125175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/>
              <a:t>U</a:t>
            </a:r>
            <a:r>
              <a:rPr lang="en-US" sz="3600" i="1" baseline="-25000" dirty="0" smtClean="0"/>
              <a:t>m</a:t>
            </a:r>
            <a:r>
              <a:rPr lang="en-US" sz="3600" i="1" dirty="0" smtClean="0"/>
              <a:t>cos</a:t>
            </a:r>
            <a:r>
              <a:rPr lang="el-GR" sz="3600" i="1" dirty="0" smtClean="0">
                <a:latin typeface="Times New Roman"/>
                <a:cs typeface="Times New Roman"/>
              </a:rPr>
              <a:t>ω</a:t>
            </a:r>
            <a:r>
              <a:rPr lang="en-US" sz="3600" i="1" dirty="0" smtClean="0">
                <a:latin typeface="Times New Roman"/>
                <a:cs typeface="Times New Roman"/>
              </a:rPr>
              <a:t>t</a:t>
            </a:r>
            <a:endParaRPr lang="ru-RU" sz="3600" i="1" dirty="0"/>
          </a:p>
        </p:txBody>
      </p:sp>
      <p:sp>
        <p:nvSpPr>
          <p:cNvPr id="57" name="TextBox 56"/>
          <p:cNvSpPr txBox="1"/>
          <p:nvPr/>
        </p:nvSpPr>
        <p:spPr>
          <a:xfrm>
            <a:off x="4067944" y="613278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 smtClean="0"/>
              <a:t>u</a:t>
            </a:r>
            <a:r>
              <a:rPr lang="en-US" sz="3600" dirty="0" smtClean="0"/>
              <a:t>=</a:t>
            </a:r>
            <a:r>
              <a:rPr lang="en-US" sz="3600" i="1" dirty="0" smtClean="0"/>
              <a:t>U</a:t>
            </a:r>
            <a:r>
              <a:rPr lang="en-US" sz="3600" i="1" baseline="-25000" dirty="0" smtClean="0"/>
              <a:t>m</a:t>
            </a:r>
            <a:r>
              <a:rPr lang="en-US" sz="3600" i="1" dirty="0" smtClean="0"/>
              <a:t>cos</a:t>
            </a:r>
            <a:r>
              <a:rPr lang="el-GR" sz="3600" i="1" dirty="0" smtClean="0">
                <a:latin typeface="Times New Roman"/>
                <a:cs typeface="Times New Roman"/>
              </a:rPr>
              <a:t>ω</a:t>
            </a:r>
            <a:r>
              <a:rPr lang="en-US" sz="3600" i="1" dirty="0" smtClean="0">
                <a:latin typeface="Times New Roman"/>
                <a:cs typeface="Times New Roman"/>
              </a:rPr>
              <a:t>t</a:t>
            </a:r>
            <a:endParaRPr lang="ru-RU" sz="3600" i="1" dirty="0" smtClean="0"/>
          </a:p>
        </p:txBody>
      </p:sp>
      <p:graphicFrame>
        <p:nvGraphicFramePr>
          <p:cNvPr id="58" name="Объект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9865389"/>
              </p:ext>
            </p:extLst>
          </p:nvPr>
        </p:nvGraphicFramePr>
        <p:xfrm>
          <a:off x="4842274" y="1268400"/>
          <a:ext cx="3348621" cy="10719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Лист" r:id="rId4" imgW="2200369" imgH="704940" progId="Excel.Sheet.12">
                  <p:embed/>
                </p:oleObj>
              </mc:Choice>
              <mc:Fallback>
                <p:oleObj name="Лист" r:id="rId4" imgW="2200369" imgH="7049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842274" y="1268400"/>
                        <a:ext cx="3348621" cy="10719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Объект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1687988"/>
              </p:ext>
            </p:extLst>
          </p:nvPr>
        </p:nvGraphicFramePr>
        <p:xfrm>
          <a:off x="4959802" y="2007674"/>
          <a:ext cx="1412398" cy="1147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Лист" r:id="rId6" imgW="1066682" imgH="866685" progId="Excel.Sheet.12">
                  <p:embed/>
                </p:oleObj>
              </mc:Choice>
              <mc:Fallback>
                <p:oleObj name="Лист" r:id="rId6" imgW="1066682" imgH="86668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959802" y="2007674"/>
                        <a:ext cx="1412398" cy="11474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TextBox 59"/>
          <p:cNvSpPr txBox="1"/>
          <p:nvPr/>
        </p:nvSpPr>
        <p:spPr>
          <a:xfrm>
            <a:off x="6605972" y="2072307"/>
            <a:ext cx="27905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 – </a:t>
            </a:r>
            <a:r>
              <a:rPr lang="ru-RU" sz="2800" dirty="0" smtClean="0"/>
              <a:t>активное сопротивление</a:t>
            </a:r>
            <a:endParaRPr lang="ru-RU" sz="2800" dirty="0"/>
          </a:p>
        </p:txBody>
      </p:sp>
      <p:cxnSp>
        <p:nvCxnSpPr>
          <p:cNvPr id="62" name="Прямая со стрелкой 61"/>
          <p:cNvCxnSpPr/>
          <p:nvPr/>
        </p:nvCxnSpPr>
        <p:spPr>
          <a:xfrm flipV="1">
            <a:off x="475483" y="3626056"/>
            <a:ext cx="0" cy="19259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477274" y="4869160"/>
            <a:ext cx="425531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 flipV="1">
            <a:off x="5364088" y="3566910"/>
            <a:ext cx="0" cy="19259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5364088" y="5492906"/>
            <a:ext cx="301595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>
            <a:off x="5386468" y="5480362"/>
            <a:ext cx="220986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5364088" y="5480362"/>
            <a:ext cx="1241884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004048" y="3333668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Y</a:t>
            </a:r>
            <a:endParaRPr lang="ru-RU" sz="3200" i="1" dirty="0"/>
          </a:p>
        </p:txBody>
      </p:sp>
      <p:sp>
        <p:nvSpPr>
          <p:cNvPr id="75" name="TextBox 74"/>
          <p:cNvSpPr txBox="1"/>
          <p:nvPr/>
        </p:nvSpPr>
        <p:spPr>
          <a:xfrm>
            <a:off x="5004048" y="5450764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O</a:t>
            </a:r>
            <a:endParaRPr lang="ru-RU" sz="3200" i="1" dirty="0"/>
          </a:p>
        </p:txBody>
      </p:sp>
      <p:sp>
        <p:nvSpPr>
          <p:cNvPr id="76" name="TextBox 75"/>
          <p:cNvSpPr txBox="1"/>
          <p:nvPr/>
        </p:nvSpPr>
        <p:spPr>
          <a:xfrm>
            <a:off x="8155700" y="5495370"/>
            <a:ext cx="54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X</a:t>
            </a:r>
            <a:endParaRPr lang="ru-RU" sz="3200" i="1" dirty="0"/>
          </a:p>
        </p:txBody>
      </p:sp>
      <p:sp>
        <p:nvSpPr>
          <p:cNvPr id="77" name="TextBox 76"/>
          <p:cNvSpPr txBox="1"/>
          <p:nvPr/>
        </p:nvSpPr>
        <p:spPr>
          <a:xfrm>
            <a:off x="5580112" y="4869160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I</a:t>
            </a:r>
            <a:r>
              <a:rPr lang="en-US" sz="3200" b="1" i="1" baseline="-25000" dirty="0" smtClean="0"/>
              <a:t>m</a:t>
            </a:r>
            <a:endParaRPr lang="ru-RU" sz="3200" b="1" i="1" baseline="-25000" dirty="0"/>
          </a:p>
        </p:txBody>
      </p:sp>
      <p:sp>
        <p:nvSpPr>
          <p:cNvPr id="80" name="TextBox 79"/>
          <p:cNvSpPr txBox="1"/>
          <p:nvPr/>
        </p:nvSpPr>
        <p:spPr>
          <a:xfrm>
            <a:off x="6605972" y="4869160"/>
            <a:ext cx="113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U</a:t>
            </a:r>
            <a:r>
              <a:rPr lang="en-US" sz="3200" b="1" i="1" baseline="-25000" dirty="0" smtClean="0"/>
              <a:t>m</a:t>
            </a:r>
            <a:endParaRPr lang="ru-RU" sz="3200" b="1" i="1" baseline="-25000" dirty="0"/>
          </a:p>
        </p:txBody>
      </p:sp>
      <p:sp>
        <p:nvSpPr>
          <p:cNvPr id="81" name="Овал 80"/>
          <p:cNvSpPr/>
          <p:nvPr/>
        </p:nvSpPr>
        <p:spPr>
          <a:xfrm>
            <a:off x="1327806" y="4824282"/>
            <a:ext cx="89756" cy="8975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Овал 83"/>
          <p:cNvSpPr/>
          <p:nvPr/>
        </p:nvSpPr>
        <p:spPr>
          <a:xfrm>
            <a:off x="2256927" y="4824281"/>
            <a:ext cx="89756" cy="8975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TextBox 81"/>
          <p:cNvSpPr txBox="1"/>
          <p:nvPr/>
        </p:nvSpPr>
        <p:spPr>
          <a:xfrm>
            <a:off x="1111655" y="4837546"/>
            <a:ext cx="611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T/2</a:t>
            </a:r>
            <a:endParaRPr lang="ru-RU" dirty="0"/>
          </a:p>
        </p:txBody>
      </p:sp>
      <p:sp>
        <p:nvSpPr>
          <p:cNvPr id="87" name="TextBox 86"/>
          <p:cNvSpPr txBox="1"/>
          <p:nvPr/>
        </p:nvSpPr>
        <p:spPr>
          <a:xfrm>
            <a:off x="2148851" y="4837546"/>
            <a:ext cx="305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ru-RU" dirty="0"/>
          </a:p>
        </p:txBody>
      </p:sp>
      <p:sp>
        <p:nvSpPr>
          <p:cNvPr id="88" name="TextBox 87"/>
          <p:cNvSpPr txBox="1"/>
          <p:nvPr/>
        </p:nvSpPr>
        <p:spPr>
          <a:xfrm>
            <a:off x="157998" y="3441389"/>
            <a:ext cx="58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 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04414" y="3980168"/>
            <a:ext cx="74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U</a:t>
            </a:r>
            <a:r>
              <a:rPr lang="en-US" i="1" baseline="-25000" dirty="0" smtClean="0"/>
              <a:t>m</a:t>
            </a:r>
            <a:endParaRPr lang="ru-RU" i="1" baseline="-25000" dirty="0"/>
          </a:p>
        </p:txBody>
      </p:sp>
      <p:sp>
        <p:nvSpPr>
          <p:cNvPr id="92" name="TextBox 91"/>
          <p:cNvSpPr txBox="1"/>
          <p:nvPr/>
        </p:nvSpPr>
        <p:spPr>
          <a:xfrm>
            <a:off x="54729" y="5182720"/>
            <a:ext cx="74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-U</a:t>
            </a:r>
            <a:r>
              <a:rPr lang="en-US" i="1" baseline="-25000" dirty="0" smtClean="0"/>
              <a:t>m</a:t>
            </a:r>
            <a:endParaRPr lang="ru-RU" i="1" baseline="-25000" dirty="0"/>
          </a:p>
        </p:txBody>
      </p:sp>
      <p:sp>
        <p:nvSpPr>
          <p:cNvPr id="93" name="TextBox 92"/>
          <p:cNvSpPr txBox="1"/>
          <p:nvPr/>
        </p:nvSpPr>
        <p:spPr>
          <a:xfrm>
            <a:off x="104414" y="4871905"/>
            <a:ext cx="74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-I</a:t>
            </a:r>
            <a:r>
              <a:rPr lang="en-US" i="1" baseline="-25000" dirty="0" smtClean="0"/>
              <a:t>m</a:t>
            </a:r>
            <a:endParaRPr lang="ru-RU" i="1" baseline="-25000" dirty="0"/>
          </a:p>
        </p:txBody>
      </p:sp>
      <p:sp>
        <p:nvSpPr>
          <p:cNvPr id="94" name="TextBox 93"/>
          <p:cNvSpPr txBox="1"/>
          <p:nvPr/>
        </p:nvSpPr>
        <p:spPr>
          <a:xfrm>
            <a:off x="157998" y="4345242"/>
            <a:ext cx="74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I</a:t>
            </a:r>
            <a:r>
              <a:rPr lang="en-US" i="1" baseline="-25000" dirty="0" smtClean="0"/>
              <a:t>m</a:t>
            </a:r>
            <a:endParaRPr lang="ru-RU" i="1" baseline="-25000" dirty="0"/>
          </a:p>
        </p:txBody>
      </p:sp>
      <p:sp>
        <p:nvSpPr>
          <p:cNvPr id="90" name="TextBox 89"/>
          <p:cNvSpPr txBox="1"/>
          <p:nvPr/>
        </p:nvSpPr>
        <p:spPr>
          <a:xfrm>
            <a:off x="146034" y="4684493"/>
            <a:ext cx="688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O</a:t>
            </a:r>
            <a:endParaRPr lang="ru-RU" i="1" dirty="0"/>
          </a:p>
        </p:txBody>
      </p:sp>
      <p:sp>
        <p:nvSpPr>
          <p:cNvPr id="101" name="Полилиния 100"/>
          <p:cNvSpPr/>
          <p:nvPr/>
        </p:nvSpPr>
        <p:spPr>
          <a:xfrm>
            <a:off x="472611" y="4171308"/>
            <a:ext cx="2383605" cy="1253448"/>
          </a:xfrm>
          <a:custGeom>
            <a:avLst/>
            <a:gdLst>
              <a:gd name="connsiteX0" fmla="*/ 0 w 2383605"/>
              <a:gd name="connsiteY0" fmla="*/ 0 h 1253448"/>
              <a:gd name="connsiteX1" fmla="*/ 893852 w 2383605"/>
              <a:gd name="connsiteY1" fmla="*/ 1253447 h 1253448"/>
              <a:gd name="connsiteX2" fmla="*/ 1808252 w 2383605"/>
              <a:gd name="connsiteY2" fmla="*/ 10274 h 1253448"/>
              <a:gd name="connsiteX3" fmla="*/ 2383605 w 2383605"/>
              <a:gd name="connsiteY3" fmla="*/ 708917 h 1253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3605" h="1253448">
                <a:moveTo>
                  <a:pt x="0" y="0"/>
                </a:moveTo>
                <a:cubicBezTo>
                  <a:pt x="296238" y="625867"/>
                  <a:pt x="592477" y="1251735"/>
                  <a:pt x="893852" y="1253447"/>
                </a:cubicBezTo>
                <a:cubicBezTo>
                  <a:pt x="1195227" y="1255159"/>
                  <a:pt x="1559960" y="101029"/>
                  <a:pt x="1808252" y="10274"/>
                </a:cubicBezTo>
                <a:cubicBezTo>
                  <a:pt x="2056544" y="-80481"/>
                  <a:pt x="2241479" y="559942"/>
                  <a:pt x="2383605" y="708917"/>
                </a:cubicBezTo>
              </a:path>
            </a:pathLst>
          </a:cu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3" name="Прямая соединительная линия 102"/>
          <p:cNvCxnSpPr/>
          <p:nvPr/>
        </p:nvCxnSpPr>
        <p:spPr>
          <a:xfrm>
            <a:off x="472611" y="5421438"/>
            <a:ext cx="914145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Полилиния 105"/>
          <p:cNvSpPr/>
          <p:nvPr/>
        </p:nvSpPr>
        <p:spPr>
          <a:xfrm>
            <a:off x="472611" y="4507425"/>
            <a:ext cx="2383605" cy="609225"/>
          </a:xfrm>
          <a:custGeom>
            <a:avLst/>
            <a:gdLst>
              <a:gd name="connsiteX0" fmla="*/ 0 w 2383605"/>
              <a:gd name="connsiteY0" fmla="*/ 44027 h 609225"/>
              <a:gd name="connsiteX1" fmla="*/ 883578 w 2383605"/>
              <a:gd name="connsiteY1" fmla="*/ 609105 h 609225"/>
              <a:gd name="connsiteX2" fmla="*/ 1839074 w 2383605"/>
              <a:gd name="connsiteY2" fmla="*/ 2930 h 609225"/>
              <a:gd name="connsiteX3" fmla="*/ 2383605 w 2383605"/>
              <a:gd name="connsiteY3" fmla="*/ 372800 h 609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3605" h="609225">
                <a:moveTo>
                  <a:pt x="0" y="44027"/>
                </a:moveTo>
                <a:cubicBezTo>
                  <a:pt x="288533" y="329990"/>
                  <a:pt x="577066" y="615954"/>
                  <a:pt x="883578" y="609105"/>
                </a:cubicBezTo>
                <a:cubicBezTo>
                  <a:pt x="1190090" y="602256"/>
                  <a:pt x="1589070" y="42314"/>
                  <a:pt x="1839074" y="2930"/>
                </a:cubicBezTo>
                <a:cubicBezTo>
                  <a:pt x="2089078" y="-36454"/>
                  <a:pt x="2248329" y="333416"/>
                  <a:pt x="2383605" y="372800"/>
                </a:cubicBezTo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9" name="Прямая соединительная линия 108"/>
          <p:cNvCxnSpPr/>
          <p:nvPr/>
        </p:nvCxnSpPr>
        <p:spPr>
          <a:xfrm>
            <a:off x="470071" y="5116650"/>
            <a:ext cx="914145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 flipV="1">
            <a:off x="2301804" y="3918443"/>
            <a:ext cx="1" cy="95346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 стрелкой 111"/>
          <p:cNvCxnSpPr>
            <a:stCxn id="89" idx="0"/>
          </p:cNvCxnSpPr>
          <p:nvPr/>
        </p:nvCxnSpPr>
        <p:spPr>
          <a:xfrm>
            <a:off x="475211" y="3980168"/>
            <a:ext cx="1826593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929683" y="3626056"/>
            <a:ext cx="1209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T= 2</a:t>
            </a:r>
            <a:r>
              <a:rPr lang="el-GR" b="1" i="1" dirty="0" smtClean="0">
                <a:latin typeface="Times New Roman"/>
                <a:cs typeface="Times New Roman"/>
              </a:rPr>
              <a:t>π</a:t>
            </a:r>
            <a:r>
              <a:rPr lang="en-US" b="1" i="1" dirty="0" smtClean="0">
                <a:latin typeface="Times New Roman"/>
                <a:cs typeface="Times New Roman"/>
              </a:rPr>
              <a:t>/</a:t>
            </a:r>
            <a:r>
              <a:rPr lang="el-GR" b="1" i="1" dirty="0" smtClean="0">
                <a:latin typeface="Times New Roman"/>
                <a:cs typeface="Times New Roman"/>
              </a:rPr>
              <a:t>ω</a:t>
            </a:r>
            <a:endParaRPr lang="ru-RU" b="1" i="1" dirty="0"/>
          </a:p>
        </p:txBody>
      </p:sp>
      <p:sp>
        <p:nvSpPr>
          <p:cNvPr id="114" name="TextBox 113"/>
          <p:cNvSpPr txBox="1"/>
          <p:nvPr/>
        </p:nvSpPr>
        <p:spPr>
          <a:xfrm>
            <a:off x="146034" y="5827226"/>
            <a:ext cx="89192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Напряжение и сила тока в резисторе совпадают по фазе в любой момент </a:t>
            </a:r>
            <a:r>
              <a:rPr lang="ru-RU" sz="3200" b="1" dirty="0" smtClean="0"/>
              <a:t>времени</a:t>
            </a:r>
            <a:endParaRPr lang="ru-RU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618464" y="4827789"/>
            <a:ext cx="398383" cy="378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38767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7366" y="12722"/>
            <a:ext cx="8229600" cy="62068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2. Мощность тока в резисторе</a:t>
            </a:r>
            <a:endParaRPr lang="ru-RU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8423920" y="393305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</a:t>
            </a:r>
            <a:endParaRPr lang="ru-RU" sz="28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1223628" y="869627"/>
            <a:ext cx="0" cy="36724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1223628" y="4542035"/>
            <a:ext cx="7920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223628" y="2957859"/>
            <a:ext cx="792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2879512" y="4469977"/>
            <a:ext cx="144116" cy="1441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679512" y="4469977"/>
            <a:ext cx="144116" cy="1441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479512" y="4469977"/>
            <a:ext cx="144116" cy="1441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8314480" y="4461104"/>
            <a:ext cx="144116" cy="1441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863588" y="633410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</a:t>
            </a:r>
            <a:endParaRPr lang="ru-RU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863588" y="4509702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</a:t>
            </a:r>
            <a:endParaRPr lang="ru-RU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2637250" y="4605220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T/4</a:t>
            </a:r>
            <a:endParaRPr lang="ru-RU" sz="28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412470" y="4605220"/>
            <a:ext cx="6781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T/2</a:t>
            </a:r>
            <a:endParaRPr lang="ru-RU" sz="28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146601" y="4605220"/>
            <a:ext cx="8609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3</a:t>
            </a:r>
            <a:r>
              <a:rPr lang="en-US" sz="2800" b="1" dirty="0" smtClean="0"/>
              <a:t>T/4</a:t>
            </a:r>
            <a:endParaRPr lang="ru-RU" sz="28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8205238" y="4605220"/>
            <a:ext cx="3626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smtClean="0"/>
              <a:t>T</a:t>
            </a:r>
            <a:endParaRPr lang="ru-RU" sz="2800" b="1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2951570" y="2957859"/>
            <a:ext cx="0" cy="1647361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751569" y="1293220"/>
            <a:ext cx="0" cy="33120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8386538" y="1293220"/>
            <a:ext cx="0" cy="33120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6538798" y="2966732"/>
            <a:ext cx="0" cy="1647361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олилиния 34"/>
          <p:cNvSpPr/>
          <p:nvPr/>
        </p:nvSpPr>
        <p:spPr>
          <a:xfrm>
            <a:off x="1216811" y="1279288"/>
            <a:ext cx="7169727" cy="3262747"/>
          </a:xfrm>
          <a:custGeom>
            <a:avLst/>
            <a:gdLst>
              <a:gd name="connsiteX0" fmla="*/ 0 w 7169727"/>
              <a:gd name="connsiteY0" fmla="*/ 0 h 3262747"/>
              <a:gd name="connsiteX1" fmla="*/ 1745673 w 7169727"/>
              <a:gd name="connsiteY1" fmla="*/ 3262745 h 3262747"/>
              <a:gd name="connsiteX2" fmla="*/ 3532909 w 7169727"/>
              <a:gd name="connsiteY2" fmla="*/ 20782 h 3262747"/>
              <a:gd name="connsiteX3" fmla="*/ 5340927 w 7169727"/>
              <a:gd name="connsiteY3" fmla="*/ 3262745 h 3262747"/>
              <a:gd name="connsiteX4" fmla="*/ 7169727 w 7169727"/>
              <a:gd name="connsiteY4" fmla="*/ 0 h 3262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69727" h="3262747">
                <a:moveTo>
                  <a:pt x="0" y="0"/>
                </a:moveTo>
                <a:cubicBezTo>
                  <a:pt x="578427" y="1629640"/>
                  <a:pt x="1156855" y="3259281"/>
                  <a:pt x="1745673" y="3262745"/>
                </a:cubicBezTo>
                <a:cubicBezTo>
                  <a:pt x="2334491" y="3266209"/>
                  <a:pt x="2933700" y="20782"/>
                  <a:pt x="3532909" y="20782"/>
                </a:cubicBezTo>
                <a:cubicBezTo>
                  <a:pt x="4132118" y="20782"/>
                  <a:pt x="4734791" y="3266209"/>
                  <a:pt x="5340927" y="3262745"/>
                </a:cubicBezTo>
                <a:cubicBezTo>
                  <a:pt x="5947063" y="3259281"/>
                  <a:pt x="6778336" y="536864"/>
                  <a:pt x="7169727" y="0"/>
                </a:cubicBezTo>
              </a:path>
            </a:pathLst>
          </a:cu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7" name="Объект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3119288"/>
              </p:ext>
            </p:extLst>
          </p:nvPr>
        </p:nvGraphicFramePr>
        <p:xfrm>
          <a:off x="436217" y="997228"/>
          <a:ext cx="780594" cy="5919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Лист" r:id="rId3" imgW="590620" imgH="447765" progId="Excel.Sheet.12">
                  <p:embed/>
                </p:oleObj>
              </mc:Choice>
              <mc:Fallback>
                <p:oleObj name="Лист" r:id="rId3" imgW="590620" imgH="44776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6217" y="997228"/>
                        <a:ext cx="780594" cy="5919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Объект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1705677"/>
              </p:ext>
            </p:extLst>
          </p:nvPr>
        </p:nvGraphicFramePr>
        <p:xfrm>
          <a:off x="414068" y="2653151"/>
          <a:ext cx="779462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Лист" r:id="rId5" imgW="590620" imgH="447765" progId="Excel.Sheet.12">
                  <p:embed/>
                </p:oleObj>
              </mc:Choice>
              <mc:Fallback>
                <p:oleObj name="Лист" r:id="rId5" imgW="590620" imgH="447765" progId="Excel.Sheet.12">
                  <p:embed/>
                  <p:pic>
                    <p:nvPicPr>
                      <p:cNvPr id="0" name="Объект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68" y="2653151"/>
                        <a:ext cx="779462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-26795" y="2735899"/>
            <a:ext cx="863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0.5</a:t>
            </a:r>
            <a:endParaRPr lang="ru-RU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287876" y="5032922"/>
            <a:ext cx="61916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Действующее значение силы переменного тока равно силе постоянного тока, при котором в проводнике выделяется такое же количество теплоты, что и при переменном токе за тот же промежуток времени</a:t>
            </a:r>
            <a:endParaRPr lang="ru-RU" sz="2400" b="1" baseline="-250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Прямоугольник 42"/>
              <p:cNvSpPr/>
              <p:nvPr/>
            </p:nvSpPr>
            <p:spPr>
              <a:xfrm>
                <a:off x="5630514" y="5015862"/>
                <a:ext cx="3536021" cy="18034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5400" b="0" i="1" smtClean="0">
                          <a:latin typeface="Cambria Math"/>
                        </a:rPr>
                        <m:t> </m:t>
                      </m:r>
                      <m:r>
                        <a:rPr lang="en-US" sz="5400" b="0" i="1" smtClean="0">
                          <a:latin typeface="Cambria Math"/>
                        </a:rPr>
                        <m:t>𝐼</m:t>
                      </m:r>
                      <m:r>
                        <a:rPr lang="ru-RU" sz="5400" b="0" i="1" baseline="-25000" smtClean="0">
                          <a:latin typeface="Cambria Math"/>
                        </a:rPr>
                        <m:t>д</m:t>
                      </m:r>
                      <m:r>
                        <a:rPr lang="ru-RU" sz="5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ru-RU" sz="5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5400" b="0" i="1" smtClean="0">
                              <a:latin typeface="Cambria Math"/>
                              <a:ea typeface="Cambria Math"/>
                            </a:rPr>
                            <m:t>𝐼</m:t>
                          </m:r>
                          <m:r>
                            <a:rPr lang="en-US" sz="5400" b="0" i="1" baseline="-25000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5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43" name="Прямоугольник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0514" y="5015862"/>
                <a:ext cx="3536021" cy="180344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606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Прямоугольник 65"/>
          <p:cNvSpPr/>
          <p:nvPr/>
        </p:nvSpPr>
        <p:spPr>
          <a:xfrm>
            <a:off x="5681955" y="5269268"/>
            <a:ext cx="185598" cy="1855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47366" y="12722"/>
            <a:ext cx="8229600" cy="6206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/>
              <a:t>3</a:t>
            </a:r>
            <a:r>
              <a:rPr lang="ru-RU" sz="3200" dirty="0" smtClean="0"/>
              <a:t>. Конденсатор в цепи переменного тока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601955"/>
            <a:ext cx="4067944" cy="2178973"/>
          </a:xfrm>
          <a:prstGeom prst="rect">
            <a:avLst/>
          </a:prstGeom>
          <a:solidFill>
            <a:srgbClr val="FFFF47"/>
          </a:solidFill>
          <a:ln>
            <a:solidFill>
              <a:srgbClr val="FFFF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41784" y="601955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Схема включения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6642" y="1084490"/>
            <a:ext cx="3038636" cy="14397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0800000">
            <a:off x="2618003" y="1691440"/>
            <a:ext cx="1089487" cy="180811"/>
          </a:xfrm>
          <a:prstGeom prst="rect">
            <a:avLst/>
          </a:prstGeom>
          <a:solidFill>
            <a:srgbClr val="FFFF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38944" y="1601032"/>
            <a:ext cx="406642" cy="406642"/>
          </a:xfrm>
          <a:prstGeom prst="ellipse">
            <a:avLst/>
          </a:prstGeom>
          <a:solidFill>
            <a:srgbClr val="FFFF4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238944" y="1487532"/>
            <a:ext cx="4267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~</a:t>
            </a:r>
            <a:endParaRPr lang="ru-RU" sz="4400" dirty="0"/>
          </a:p>
        </p:txBody>
      </p:sp>
      <p:sp>
        <p:nvSpPr>
          <p:cNvPr id="11" name="TextBox 10"/>
          <p:cNvSpPr txBox="1"/>
          <p:nvPr/>
        </p:nvSpPr>
        <p:spPr>
          <a:xfrm>
            <a:off x="3686273" y="1487531"/>
            <a:ext cx="341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/>
              <a:t>С</a:t>
            </a:r>
            <a:endParaRPr lang="ru-RU" sz="32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827584" y="1125175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/>
              <a:t>U</a:t>
            </a:r>
            <a:r>
              <a:rPr lang="en-US" sz="3600" i="1" baseline="-25000" dirty="0" smtClean="0"/>
              <a:t>m</a:t>
            </a:r>
            <a:r>
              <a:rPr lang="en-US" sz="3600" i="1" dirty="0" smtClean="0"/>
              <a:t>cos</a:t>
            </a:r>
            <a:r>
              <a:rPr lang="el-GR" sz="3600" i="1" dirty="0" smtClean="0">
                <a:latin typeface="Times New Roman"/>
                <a:cs typeface="Times New Roman"/>
              </a:rPr>
              <a:t>ω</a:t>
            </a:r>
            <a:r>
              <a:rPr lang="en-US" sz="3600" i="1" dirty="0" smtClean="0">
                <a:latin typeface="Times New Roman"/>
                <a:cs typeface="Times New Roman"/>
              </a:rPr>
              <a:t>t</a:t>
            </a:r>
            <a:endParaRPr lang="ru-RU" sz="3600" i="1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3121242" y="1691441"/>
            <a:ext cx="64807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121242" y="1865825"/>
            <a:ext cx="64807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076673" y="540399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u</a:t>
            </a:r>
            <a:r>
              <a:rPr lang="en-US" sz="2800" dirty="0" smtClean="0"/>
              <a:t>=</a:t>
            </a:r>
            <a:r>
              <a:rPr lang="en-US" sz="2800" i="1" dirty="0" smtClean="0"/>
              <a:t>U</a:t>
            </a:r>
            <a:r>
              <a:rPr lang="en-US" sz="2800" i="1" baseline="-25000" dirty="0" smtClean="0"/>
              <a:t>m</a:t>
            </a:r>
            <a:r>
              <a:rPr lang="en-US" sz="2800" i="1" dirty="0" smtClean="0"/>
              <a:t>cos</a:t>
            </a:r>
            <a:r>
              <a:rPr lang="el-GR" sz="3600" i="1" dirty="0" smtClean="0">
                <a:latin typeface="Times New Roman"/>
                <a:cs typeface="Times New Roman"/>
              </a:rPr>
              <a:t>ω</a:t>
            </a:r>
            <a:r>
              <a:rPr lang="en-US" sz="3600" i="1" dirty="0" smtClean="0">
                <a:latin typeface="Times New Roman"/>
                <a:cs typeface="Times New Roman"/>
              </a:rPr>
              <a:t>t</a:t>
            </a:r>
            <a:endParaRPr lang="ru-RU" sz="3600" i="1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3993317" y="1214962"/>
                <a:ext cx="50760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𝑖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𝑞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𝐶𝑈</m:t>
                              </m:r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𝐶𝑈𝑚</m:t>
                      </m:r>
                      <m:r>
                        <a:rPr lang="en-US" sz="2800" b="0" i="1" smtClean="0">
                          <a:latin typeface="Cambria Math"/>
                        </a:rPr>
                        <m:t>(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2800" b="0" i="1" smtClean="0">
                              <a:latin typeface="Cambria Math"/>
                            </a:rPr>
                            <m:t>𝑐𝑜𝑠</m:t>
                          </m:r>
                        </m:fName>
                        <m:e>
                          <m:r>
                            <a:rPr lang="el-GR" sz="2800" b="0" i="1" smtClean="0">
                              <a:latin typeface="Cambria Math"/>
                            </a:rPr>
                            <m:t>𝜔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)′</m:t>
                          </m:r>
                        </m:e>
                      </m:func>
                    </m:oMath>
                  </m:oMathPara>
                </a14:m>
                <a:endParaRPr lang="ru-RU" sz="2800" i="1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3317" y="1214962"/>
                <a:ext cx="5076056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3857165" y="1715286"/>
                <a:ext cx="299015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uncPr>
                        <m:fName>
                          <m:r>
                            <a:rPr lang="en-US" sz="3200" b="0" i="1" smtClean="0">
                              <a:latin typeface="Cambria Math"/>
                              <a:cs typeface="Times New Roman" pitchFamily="18" charset="0"/>
                            </a:rPr>
                            <m:t>𝑖</m:t>
                          </m:r>
                          <m:r>
                            <a:rPr lang="en-US" sz="3200" b="0" i="1" smtClean="0">
                              <a:latin typeface="Cambria Math"/>
                              <a:cs typeface="Times New Roman" pitchFamily="18" charset="0"/>
                            </a:rPr>
                            <m:t>=</m:t>
                          </m:r>
                          <m:r>
                            <m:rPr>
                              <m:nor/>
                            </m:rPr>
                            <a:rPr lang="ru-RU" sz="3200" b="0" i="1" smtClean="0">
                              <a:latin typeface="Cambria Math"/>
                              <a:cs typeface="Times New Roman" pitchFamily="18" charset="0"/>
                            </a:rPr>
                            <m:t>- </m:t>
                          </m:r>
                          <m:r>
                            <m:rPr>
                              <m:nor/>
                            </m:rPr>
                            <a:rPr lang="en-US" sz="3200" i="1" dirty="0">
                              <a:latin typeface="Cambria Math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m:t>I</m:t>
                          </m:r>
                          <m:r>
                            <m:rPr>
                              <m:nor/>
                            </m:rPr>
                            <a:rPr lang="en-US" sz="3200" i="1" baseline="-25000" dirty="0">
                              <a:latin typeface="Cambria Math" pitchFamily="18" charset="0"/>
                              <a:ea typeface="Cambria Math" pitchFamily="18" charset="0"/>
                              <a:cs typeface="Times New Roman" pitchFamily="18" charset="0"/>
                            </a:rPr>
                            <m:t>m</m:t>
                          </m:r>
                          <m:r>
                            <a:rPr lang="en-US" sz="3200" i="1" smtClean="0">
                              <a:latin typeface="Cambria Math"/>
                              <a:cs typeface="Times New Roman" pitchFamily="18" charset="0"/>
                            </a:rPr>
                            <m:t>𝑠𝑖𝑛</m:t>
                          </m:r>
                        </m:fName>
                        <m:e>
                          <m:r>
                            <a:rPr lang="el-GR" sz="3200" i="1">
                              <a:latin typeface="Cambria Math"/>
                            </a:rPr>
                            <m:t>𝜔</m:t>
                          </m:r>
                          <m:r>
                            <a:rPr lang="en-US" sz="3200" i="1">
                              <a:latin typeface="Cambria Math"/>
                            </a:rPr>
                            <m:t>𝑡</m:t>
                          </m:r>
                        </m:e>
                      </m:func>
                    </m:oMath>
                  </m:oMathPara>
                </a14:m>
                <a:endParaRPr lang="ru-RU" sz="32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7165" y="1715286"/>
                <a:ext cx="2990154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4076673" y="2331478"/>
                <a:ext cx="2002554" cy="1014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𝐼</m:t>
                      </m:r>
                      <m:r>
                        <a:rPr lang="en-US" sz="3200" b="0" i="1" baseline="-25000" smtClean="0">
                          <a:latin typeface="Cambria Math"/>
                        </a:rPr>
                        <m:t>𝑚</m:t>
                      </m:r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𝑈</m:t>
                          </m:r>
                          <m:r>
                            <a:rPr lang="en-US" sz="3200" b="0" i="1" baseline="-25000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3200" b="0" i="1" baseline="-25000" smtClean="0">
                              <a:latin typeface="Cambria Math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6673" y="2331478"/>
                <a:ext cx="2002554" cy="1014317"/>
              </a:xfrm>
              <a:prstGeom prst="rect">
                <a:avLst/>
              </a:prstGeom>
              <a:blipFill rotWithShape="1">
                <a:blip r:embed="rId4"/>
                <a:stretch>
                  <a:fillRect b="-47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Прямоугольник 19"/>
              <p:cNvSpPr/>
              <p:nvPr/>
            </p:nvSpPr>
            <p:spPr>
              <a:xfrm>
                <a:off x="6371623" y="2256973"/>
                <a:ext cx="2511551" cy="1100019"/>
              </a:xfrm>
              <a:prstGeom prst="rect">
                <a:avLst/>
              </a:prstGeom>
              <a:solidFill>
                <a:srgbClr val="F68222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200" b="0" i="1" baseline="-25000" smtClean="0">
                          <a:solidFill>
                            <a:schemeClr val="tx1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ω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𝐶</m:t>
                          </m:r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1623" y="2256973"/>
                <a:ext cx="2511551" cy="110001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6079227" y="3333837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/>
              <a:t>Ёмкостное сопротивление</a:t>
            </a:r>
            <a:endParaRPr lang="ru-RU" sz="2400" b="1" i="1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477274" y="4869160"/>
            <a:ext cx="425531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475483" y="3626056"/>
            <a:ext cx="0" cy="19259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57998" y="3441389"/>
            <a:ext cx="58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 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475211" y="3980168"/>
            <a:ext cx="1826593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2301804" y="3918443"/>
            <a:ext cx="1" cy="95346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олилиния 26"/>
          <p:cNvSpPr/>
          <p:nvPr/>
        </p:nvSpPr>
        <p:spPr>
          <a:xfrm>
            <a:off x="472611" y="4171308"/>
            <a:ext cx="2383605" cy="1253448"/>
          </a:xfrm>
          <a:custGeom>
            <a:avLst/>
            <a:gdLst>
              <a:gd name="connsiteX0" fmla="*/ 0 w 2383605"/>
              <a:gd name="connsiteY0" fmla="*/ 0 h 1253448"/>
              <a:gd name="connsiteX1" fmla="*/ 893852 w 2383605"/>
              <a:gd name="connsiteY1" fmla="*/ 1253447 h 1253448"/>
              <a:gd name="connsiteX2" fmla="*/ 1808252 w 2383605"/>
              <a:gd name="connsiteY2" fmla="*/ 10274 h 1253448"/>
              <a:gd name="connsiteX3" fmla="*/ 2383605 w 2383605"/>
              <a:gd name="connsiteY3" fmla="*/ 708917 h 1253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3605" h="1253448">
                <a:moveTo>
                  <a:pt x="0" y="0"/>
                </a:moveTo>
                <a:cubicBezTo>
                  <a:pt x="296238" y="625867"/>
                  <a:pt x="592477" y="1251735"/>
                  <a:pt x="893852" y="1253447"/>
                </a:cubicBezTo>
                <a:cubicBezTo>
                  <a:pt x="1195227" y="1255159"/>
                  <a:pt x="1559960" y="101029"/>
                  <a:pt x="1808252" y="10274"/>
                </a:cubicBezTo>
                <a:cubicBezTo>
                  <a:pt x="2056544" y="-80481"/>
                  <a:pt x="2241479" y="559942"/>
                  <a:pt x="2383605" y="708917"/>
                </a:cubicBezTo>
              </a:path>
            </a:pathLst>
          </a:cu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1111655" y="4837546"/>
            <a:ext cx="611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T/2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2148851" y="4837546"/>
            <a:ext cx="305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ru-RU" dirty="0"/>
          </a:p>
        </p:txBody>
      </p:sp>
      <p:sp>
        <p:nvSpPr>
          <p:cNvPr id="30" name="Овал 29"/>
          <p:cNvSpPr/>
          <p:nvPr/>
        </p:nvSpPr>
        <p:spPr>
          <a:xfrm>
            <a:off x="1327806" y="4824282"/>
            <a:ext cx="89756" cy="8975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2256927" y="4824281"/>
            <a:ext cx="89756" cy="8975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929683" y="3626056"/>
            <a:ext cx="1209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T= 2</a:t>
            </a:r>
            <a:r>
              <a:rPr lang="el-GR" b="1" i="1" dirty="0" smtClean="0">
                <a:latin typeface="Times New Roman"/>
                <a:cs typeface="Times New Roman"/>
              </a:rPr>
              <a:t>π</a:t>
            </a:r>
            <a:r>
              <a:rPr lang="en-US" b="1" i="1" dirty="0" smtClean="0">
                <a:latin typeface="Times New Roman"/>
                <a:cs typeface="Times New Roman"/>
              </a:rPr>
              <a:t>/</a:t>
            </a:r>
            <a:r>
              <a:rPr lang="el-GR" b="1" i="1" dirty="0" smtClean="0">
                <a:latin typeface="Times New Roman"/>
                <a:cs typeface="Times New Roman"/>
              </a:rPr>
              <a:t>ω</a:t>
            </a:r>
            <a:endParaRPr lang="ru-RU" b="1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104414" y="3980168"/>
            <a:ext cx="74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U</a:t>
            </a:r>
            <a:r>
              <a:rPr lang="en-US" i="1" baseline="-25000" dirty="0" smtClean="0"/>
              <a:t>m</a:t>
            </a:r>
            <a:endParaRPr lang="ru-RU" i="1" baseline="-25000" dirty="0"/>
          </a:p>
        </p:txBody>
      </p:sp>
      <p:sp>
        <p:nvSpPr>
          <p:cNvPr id="34" name="TextBox 33"/>
          <p:cNvSpPr txBox="1"/>
          <p:nvPr/>
        </p:nvSpPr>
        <p:spPr>
          <a:xfrm>
            <a:off x="157998" y="4345242"/>
            <a:ext cx="74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I</a:t>
            </a:r>
            <a:r>
              <a:rPr lang="en-US" i="1" baseline="-25000" dirty="0" smtClean="0"/>
              <a:t>m</a:t>
            </a:r>
            <a:endParaRPr lang="ru-RU" i="1" baseline="-25000" dirty="0"/>
          </a:p>
        </p:txBody>
      </p:sp>
      <p:sp>
        <p:nvSpPr>
          <p:cNvPr id="35" name="TextBox 34"/>
          <p:cNvSpPr txBox="1"/>
          <p:nvPr/>
        </p:nvSpPr>
        <p:spPr>
          <a:xfrm>
            <a:off x="146034" y="4684493"/>
            <a:ext cx="688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O</a:t>
            </a:r>
            <a:endParaRPr lang="ru-RU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104414" y="4871905"/>
            <a:ext cx="74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-I</a:t>
            </a:r>
            <a:r>
              <a:rPr lang="en-US" i="1" baseline="-25000" dirty="0" smtClean="0"/>
              <a:t>m</a:t>
            </a:r>
            <a:endParaRPr lang="ru-RU" i="1" baseline="-25000" dirty="0"/>
          </a:p>
        </p:txBody>
      </p:sp>
      <p:sp>
        <p:nvSpPr>
          <p:cNvPr id="37" name="TextBox 36"/>
          <p:cNvSpPr txBox="1"/>
          <p:nvPr/>
        </p:nvSpPr>
        <p:spPr>
          <a:xfrm>
            <a:off x="54729" y="5182720"/>
            <a:ext cx="74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-U</a:t>
            </a:r>
            <a:r>
              <a:rPr lang="en-US" i="1" baseline="-25000" dirty="0" smtClean="0"/>
              <a:t>m</a:t>
            </a:r>
            <a:endParaRPr lang="ru-RU" i="1" baseline="-25000" dirty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472611" y="5421438"/>
            <a:ext cx="914145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618464" y="4827789"/>
            <a:ext cx="398383" cy="378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</a:t>
            </a:r>
            <a:endParaRPr lang="ru-RU" i="1" dirty="0"/>
          </a:p>
        </p:txBody>
      </p:sp>
      <p:cxnSp>
        <p:nvCxnSpPr>
          <p:cNvPr id="42" name="Прямая соединительная линия 41"/>
          <p:cNvCxnSpPr>
            <a:stCxn id="36" idx="2"/>
          </p:cNvCxnSpPr>
          <p:nvPr/>
        </p:nvCxnSpPr>
        <p:spPr>
          <a:xfrm flipV="1">
            <a:off x="475211" y="5158031"/>
            <a:ext cx="340984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477274" y="4542700"/>
            <a:ext cx="1358422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олилиния 53"/>
          <p:cNvSpPr/>
          <p:nvPr/>
        </p:nvSpPr>
        <p:spPr>
          <a:xfrm>
            <a:off x="469900" y="4559236"/>
            <a:ext cx="2159000" cy="618505"/>
          </a:xfrm>
          <a:custGeom>
            <a:avLst/>
            <a:gdLst>
              <a:gd name="connsiteX0" fmla="*/ 0 w 2159000"/>
              <a:gd name="connsiteY0" fmla="*/ 304864 h 618505"/>
              <a:gd name="connsiteX1" fmla="*/ 431800 w 2159000"/>
              <a:gd name="connsiteY1" fmla="*/ 596964 h 618505"/>
              <a:gd name="connsiteX2" fmla="*/ 1384300 w 2159000"/>
              <a:gd name="connsiteY2" fmla="*/ 64 h 618505"/>
              <a:gd name="connsiteX3" fmla="*/ 2019300 w 2159000"/>
              <a:gd name="connsiteY3" fmla="*/ 558864 h 618505"/>
              <a:gd name="connsiteX4" fmla="*/ 2159000 w 2159000"/>
              <a:gd name="connsiteY4" fmla="*/ 609664 h 618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9000" h="618505">
                <a:moveTo>
                  <a:pt x="0" y="304864"/>
                </a:moveTo>
                <a:cubicBezTo>
                  <a:pt x="100541" y="476314"/>
                  <a:pt x="201083" y="647764"/>
                  <a:pt x="431800" y="596964"/>
                </a:cubicBezTo>
                <a:cubicBezTo>
                  <a:pt x="662517" y="546164"/>
                  <a:pt x="1119717" y="6414"/>
                  <a:pt x="1384300" y="64"/>
                </a:cubicBezTo>
                <a:cubicBezTo>
                  <a:pt x="1648883" y="-6286"/>
                  <a:pt x="1890183" y="457264"/>
                  <a:pt x="2019300" y="558864"/>
                </a:cubicBezTo>
                <a:cubicBezTo>
                  <a:pt x="2148417" y="660464"/>
                  <a:pt x="2093383" y="599081"/>
                  <a:pt x="2159000" y="609664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00B050"/>
                </a:solidFill>
              </a:ln>
              <a:solidFill>
                <a:srgbClr val="00B05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105891" y="4684493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I</a:t>
            </a:r>
            <a:r>
              <a:rPr lang="en-US" sz="3200" b="1" i="1" baseline="-25000" dirty="0" smtClean="0"/>
              <a:t>m</a:t>
            </a:r>
            <a:endParaRPr lang="ru-RU" sz="3200" b="1" i="1" baseline="-25000" dirty="0"/>
          </a:p>
        </p:txBody>
      </p:sp>
      <p:grpSp>
        <p:nvGrpSpPr>
          <p:cNvPr id="64" name="Группа 63"/>
          <p:cNvGrpSpPr/>
          <p:nvPr/>
        </p:nvGrpSpPr>
        <p:grpSpPr>
          <a:xfrm>
            <a:off x="5321915" y="3541414"/>
            <a:ext cx="3691712" cy="2513235"/>
            <a:chOff x="5004048" y="3566910"/>
            <a:chExt cx="3691712" cy="2513235"/>
          </a:xfrm>
        </p:grpSpPr>
        <p:cxnSp>
          <p:nvCxnSpPr>
            <p:cNvPr id="55" name="Прямая со стрелкой 54"/>
            <p:cNvCxnSpPr/>
            <p:nvPr/>
          </p:nvCxnSpPr>
          <p:spPr>
            <a:xfrm flipV="1">
              <a:off x="5364088" y="3566910"/>
              <a:ext cx="0" cy="192599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 стрелкой 55"/>
            <p:cNvCxnSpPr/>
            <p:nvPr/>
          </p:nvCxnSpPr>
          <p:spPr>
            <a:xfrm>
              <a:off x="5364088" y="5492906"/>
              <a:ext cx="301595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 стрелкой 56"/>
            <p:cNvCxnSpPr/>
            <p:nvPr/>
          </p:nvCxnSpPr>
          <p:spPr>
            <a:xfrm>
              <a:off x="5386468" y="5480362"/>
              <a:ext cx="2209868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 стрелкой 57"/>
            <p:cNvCxnSpPr/>
            <p:nvPr/>
          </p:nvCxnSpPr>
          <p:spPr>
            <a:xfrm flipV="1">
              <a:off x="5364088" y="4529908"/>
              <a:ext cx="0" cy="950454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5004048" y="5450764"/>
              <a:ext cx="4320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i="1" dirty="0" smtClean="0"/>
                <a:t>O</a:t>
              </a:r>
              <a:endParaRPr lang="ru-RU" sz="3200" i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8155700" y="5495370"/>
              <a:ext cx="5400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i="1" dirty="0" smtClean="0"/>
                <a:t>X</a:t>
              </a:r>
              <a:endParaRPr lang="ru-RU" sz="3200" i="1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605972" y="4869160"/>
              <a:ext cx="11343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i="1" dirty="0" smtClean="0"/>
                <a:t>U</a:t>
              </a:r>
              <a:r>
                <a:rPr lang="en-US" sz="3200" b="1" i="1" baseline="-25000" dirty="0" smtClean="0"/>
                <a:t>m</a:t>
              </a:r>
              <a:endParaRPr lang="ru-RU" sz="3200" b="1" i="1" baseline="-25000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0" y="5780782"/>
            <a:ext cx="90693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Сила тока через конденсатор опережает напряжение на нем на </a:t>
            </a:r>
            <a:r>
              <a:rPr lang="el-GR" sz="3200" b="1" dirty="0" smtClean="0">
                <a:latin typeface="Times New Roman"/>
                <a:cs typeface="Times New Roman"/>
              </a:rPr>
              <a:t>π</a:t>
            </a:r>
            <a:r>
              <a:rPr lang="ru-RU" sz="3200" b="1" dirty="0" smtClean="0">
                <a:latin typeface="Times New Roman"/>
                <a:cs typeface="Times New Roman"/>
              </a:rPr>
              <a:t>/2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26653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47366" y="12722"/>
            <a:ext cx="8229600" cy="6206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4. Мощность тока на конденсаторе</a:t>
            </a:r>
            <a:endParaRPr lang="ru-RU" sz="32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1691679" y="1052736"/>
            <a:ext cx="0" cy="4356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1691679" y="3248736"/>
            <a:ext cx="717830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691679" y="4688736"/>
            <a:ext cx="3589150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691679" y="1808736"/>
            <a:ext cx="5072721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444400" y="3248736"/>
            <a:ext cx="0" cy="1463444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884400" y="1808736"/>
            <a:ext cx="0" cy="144447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324400" y="3248736"/>
            <a:ext cx="0" cy="14400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764400" y="1802726"/>
            <a:ext cx="0" cy="144601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018202" y="3259331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T/4</a:t>
            </a:r>
            <a:endParaRPr lang="ru-RU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4344725" y="272998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T/2</a:t>
            </a:r>
            <a:endParaRPr lang="ru-RU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6012160" y="322732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3T/4</a:t>
            </a:r>
            <a:endParaRPr lang="ru-RU" sz="2800" dirty="0"/>
          </a:p>
        </p:txBody>
      </p:sp>
      <p:sp>
        <p:nvSpPr>
          <p:cNvPr id="43" name="Полилиния 42"/>
          <p:cNvSpPr/>
          <p:nvPr/>
        </p:nvSpPr>
        <p:spPr>
          <a:xfrm>
            <a:off x="1683327" y="1821396"/>
            <a:ext cx="5590309" cy="2894944"/>
          </a:xfrm>
          <a:custGeom>
            <a:avLst/>
            <a:gdLst>
              <a:gd name="connsiteX0" fmla="*/ 0 w 5590309"/>
              <a:gd name="connsiteY0" fmla="*/ 1420568 h 2894944"/>
              <a:gd name="connsiteX1" fmla="*/ 852055 w 5590309"/>
              <a:gd name="connsiteY1" fmla="*/ 2854513 h 2894944"/>
              <a:gd name="connsiteX2" fmla="*/ 2244437 w 5590309"/>
              <a:gd name="connsiteY2" fmla="*/ 7404 h 2894944"/>
              <a:gd name="connsiteX3" fmla="*/ 3616037 w 5590309"/>
              <a:gd name="connsiteY3" fmla="*/ 2875295 h 2894944"/>
              <a:gd name="connsiteX4" fmla="*/ 5008418 w 5590309"/>
              <a:gd name="connsiteY4" fmla="*/ 28186 h 2894944"/>
              <a:gd name="connsiteX5" fmla="*/ 5590309 w 5590309"/>
              <a:gd name="connsiteY5" fmla="*/ 1441349 h 2894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90309" h="2894944">
                <a:moveTo>
                  <a:pt x="0" y="1420568"/>
                </a:moveTo>
                <a:cubicBezTo>
                  <a:pt x="238991" y="2255304"/>
                  <a:pt x="477982" y="3090040"/>
                  <a:pt x="852055" y="2854513"/>
                </a:cubicBezTo>
                <a:cubicBezTo>
                  <a:pt x="1226128" y="2618986"/>
                  <a:pt x="1783773" y="3940"/>
                  <a:pt x="2244437" y="7404"/>
                </a:cubicBezTo>
                <a:cubicBezTo>
                  <a:pt x="2705101" y="10868"/>
                  <a:pt x="3155374" y="2871831"/>
                  <a:pt x="3616037" y="2875295"/>
                </a:cubicBezTo>
                <a:cubicBezTo>
                  <a:pt x="4076700" y="2878759"/>
                  <a:pt x="4679373" y="267177"/>
                  <a:pt x="5008418" y="28186"/>
                </a:cubicBezTo>
                <a:cubicBezTo>
                  <a:pt x="5337463" y="-210805"/>
                  <a:pt x="5437909" y="1140013"/>
                  <a:pt x="5590309" y="1441349"/>
                </a:cubicBezTo>
              </a:path>
            </a:pathLst>
          </a:cu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/>
              <p:cNvSpPr txBox="1"/>
              <p:nvPr/>
            </p:nvSpPr>
            <p:spPr>
              <a:xfrm>
                <a:off x="72835" y="1552095"/>
                <a:ext cx="1584176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0,5 </m:t>
                      </m:r>
                      <m:r>
                        <a:rPr lang="en-US" sz="2800" b="0" i="1" smtClean="0">
                          <a:latin typeface="Cambria Math"/>
                        </a:rPr>
                        <m:t>𝐼𝑚𝑈𝑚</m:t>
                      </m:r>
                    </m:oMath>
                  </m:oMathPara>
                </a14:m>
                <a:endParaRPr lang="ru-RU" sz="2800" baseline="-25000" dirty="0"/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35" y="1552095"/>
                <a:ext cx="1584176" cy="51328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/>
              <p:cNvSpPr txBox="1"/>
              <p:nvPr/>
            </p:nvSpPr>
            <p:spPr>
              <a:xfrm>
                <a:off x="0" y="4432095"/>
                <a:ext cx="1584176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−0,5 </m:t>
                      </m:r>
                      <m:r>
                        <a:rPr lang="en-US" sz="2800" b="0" i="1" smtClean="0">
                          <a:latin typeface="Cambria Math"/>
                        </a:rPr>
                        <m:t>𝐼𝑚𝑈𝑚</m:t>
                      </m:r>
                    </m:oMath>
                  </m:oMathPara>
                </a14:m>
                <a:endParaRPr lang="ru-RU" sz="2800" baseline="-25000" dirty="0"/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432095"/>
                <a:ext cx="1584176" cy="513282"/>
              </a:xfrm>
              <a:prstGeom prst="rect">
                <a:avLst/>
              </a:prstGeom>
              <a:blipFill rotWithShape="1">
                <a:blip r:embed="rId3"/>
                <a:stretch>
                  <a:fillRect r="-61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1204328" y="3194119"/>
            <a:ext cx="4320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O</a:t>
            </a:r>
            <a:endParaRPr lang="ru-RU" sz="3200" i="1" dirty="0"/>
          </a:p>
        </p:txBody>
      </p:sp>
      <p:sp>
        <p:nvSpPr>
          <p:cNvPr id="47" name="TextBox 46"/>
          <p:cNvSpPr txBox="1"/>
          <p:nvPr/>
        </p:nvSpPr>
        <p:spPr>
          <a:xfrm>
            <a:off x="8552328" y="324873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</a:t>
            </a:r>
            <a:endParaRPr lang="ru-RU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/>
              <p:cNvSpPr txBox="1"/>
              <p:nvPr/>
            </p:nvSpPr>
            <p:spPr>
              <a:xfrm>
                <a:off x="3021503" y="905764"/>
                <a:ext cx="509071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𝑃</m:t>
                      </m:r>
                      <m:r>
                        <a:rPr lang="en-US" sz="3600" b="0" i="1" smtClean="0">
                          <a:latin typeface="Cambria Math"/>
                        </a:rPr>
                        <m:t>=−0,5 </m:t>
                      </m:r>
                      <m:r>
                        <a:rPr lang="en-US" sz="3600" b="0" i="1" smtClean="0">
                          <a:latin typeface="Cambria Math"/>
                        </a:rPr>
                        <m:t>𝐼𝑚𝑈𝑚</m:t>
                      </m:r>
                      <m:func>
                        <m:func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l-GR" sz="3600" b="0" i="1" smtClean="0">
                              <a:latin typeface="Cambria Math"/>
                            </a:rPr>
                            <m:t>ω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𝑡</m:t>
                          </m:r>
                        </m:e>
                      </m:func>
                    </m:oMath>
                  </m:oMathPara>
                </a14:m>
                <a:endParaRPr lang="ru-RU" sz="3600" dirty="0"/>
              </a:p>
            </p:txBody>
          </p:sp>
        </mc:Choice>
        <mc:Fallback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1503" y="905764"/>
                <a:ext cx="5090712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72835" y="5657671"/>
            <a:ext cx="8892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Среднее значение  мощности переменного тока на конденсаторе за период Т равно 0</a:t>
            </a:r>
            <a:endParaRPr lang="ru-RU" sz="36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7333036" y="3277402"/>
            <a:ext cx="3554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9525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12722"/>
            <a:ext cx="9144000" cy="6206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5. катушка индуктивности в цепи переменного тока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601955"/>
            <a:ext cx="4067944" cy="2178973"/>
          </a:xfrm>
          <a:prstGeom prst="rect">
            <a:avLst/>
          </a:prstGeom>
          <a:solidFill>
            <a:srgbClr val="FFFF47"/>
          </a:solidFill>
          <a:ln>
            <a:solidFill>
              <a:srgbClr val="FFFF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41784" y="601955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Схема включения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6642" y="1084490"/>
            <a:ext cx="3038636" cy="14397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38944" y="1601032"/>
            <a:ext cx="406642" cy="406642"/>
          </a:xfrm>
          <a:prstGeom prst="ellipse">
            <a:avLst/>
          </a:prstGeom>
          <a:solidFill>
            <a:srgbClr val="FFFF4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238944" y="1487532"/>
            <a:ext cx="4267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~</a:t>
            </a:r>
            <a:endParaRPr lang="ru-RU" sz="4400" dirty="0"/>
          </a:p>
        </p:txBody>
      </p:sp>
      <p:sp>
        <p:nvSpPr>
          <p:cNvPr id="11" name="TextBox 10"/>
          <p:cNvSpPr txBox="1"/>
          <p:nvPr/>
        </p:nvSpPr>
        <p:spPr>
          <a:xfrm>
            <a:off x="3618150" y="1487532"/>
            <a:ext cx="341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827584" y="1113992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/>
              <a:t>U</a:t>
            </a:r>
            <a:r>
              <a:rPr lang="en-US" sz="3600" i="1" baseline="-25000" dirty="0" smtClean="0"/>
              <a:t>m</a:t>
            </a:r>
            <a:r>
              <a:rPr lang="en-US" sz="3600" i="1" dirty="0" smtClean="0"/>
              <a:t>cos</a:t>
            </a:r>
            <a:r>
              <a:rPr lang="el-GR" sz="3600" i="1" dirty="0" smtClean="0">
                <a:latin typeface="Times New Roman"/>
                <a:cs typeface="Times New Roman"/>
              </a:rPr>
              <a:t>ω</a:t>
            </a:r>
            <a:r>
              <a:rPr lang="en-US" sz="3600" i="1" dirty="0" smtClean="0">
                <a:latin typeface="Times New Roman"/>
                <a:cs typeface="Times New Roman"/>
              </a:rPr>
              <a:t>t</a:t>
            </a:r>
            <a:endParaRPr lang="ru-RU" sz="3600" i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396889" y="1300249"/>
            <a:ext cx="143133" cy="1008208"/>
          </a:xfrm>
          <a:prstGeom prst="rect">
            <a:avLst/>
          </a:prstGeom>
          <a:solidFill>
            <a:srgbClr val="FFFF47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уга 13"/>
          <p:cNvSpPr/>
          <p:nvPr/>
        </p:nvSpPr>
        <p:spPr>
          <a:xfrm rot="5400000">
            <a:off x="3338962" y="2103413"/>
            <a:ext cx="200845" cy="201275"/>
          </a:xfrm>
          <a:prstGeom prst="arc">
            <a:avLst>
              <a:gd name="adj1" fmla="val 10701703"/>
              <a:gd name="adj2" fmla="val 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 rot="5400000">
            <a:off x="3344855" y="1902568"/>
            <a:ext cx="200845" cy="201275"/>
          </a:xfrm>
          <a:prstGeom prst="arc">
            <a:avLst>
              <a:gd name="adj1" fmla="val 10701703"/>
              <a:gd name="adj2" fmla="val 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уга 15"/>
          <p:cNvSpPr/>
          <p:nvPr/>
        </p:nvSpPr>
        <p:spPr>
          <a:xfrm rot="5400000">
            <a:off x="3344855" y="1701723"/>
            <a:ext cx="200845" cy="201275"/>
          </a:xfrm>
          <a:prstGeom prst="arc">
            <a:avLst>
              <a:gd name="adj1" fmla="val 10772069"/>
              <a:gd name="adj2" fmla="val 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уга 16"/>
          <p:cNvSpPr/>
          <p:nvPr/>
        </p:nvSpPr>
        <p:spPr>
          <a:xfrm rot="5400000">
            <a:off x="3338962" y="1500878"/>
            <a:ext cx="200845" cy="201275"/>
          </a:xfrm>
          <a:prstGeom prst="arc">
            <a:avLst>
              <a:gd name="adj1" fmla="val 10701703"/>
              <a:gd name="adj2" fmla="val 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 rot="5400000">
            <a:off x="3338961" y="1300033"/>
            <a:ext cx="200845" cy="201275"/>
          </a:xfrm>
          <a:prstGeom prst="arc">
            <a:avLst>
              <a:gd name="adj1" fmla="val 10701703"/>
              <a:gd name="adj2" fmla="val 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3511777" y="556816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/>
              <a:t>u</a:t>
            </a:r>
            <a:r>
              <a:rPr lang="en-US" sz="2800" dirty="0" smtClean="0"/>
              <a:t>=</a:t>
            </a:r>
            <a:r>
              <a:rPr lang="en-US" sz="2800" i="1" dirty="0" smtClean="0"/>
              <a:t>U</a:t>
            </a:r>
            <a:r>
              <a:rPr lang="en-US" sz="2800" i="1" baseline="-25000" dirty="0" smtClean="0"/>
              <a:t>m</a:t>
            </a:r>
            <a:r>
              <a:rPr lang="en-US" sz="2800" i="1" dirty="0" smtClean="0"/>
              <a:t>cos</a:t>
            </a:r>
            <a:r>
              <a:rPr lang="el-GR" sz="3600" i="1" dirty="0" smtClean="0">
                <a:latin typeface="Times New Roman"/>
                <a:cs typeface="Times New Roman"/>
              </a:rPr>
              <a:t>ω</a:t>
            </a:r>
            <a:r>
              <a:rPr lang="en-US" sz="3600" i="1" dirty="0" smtClean="0">
                <a:latin typeface="Times New Roman"/>
                <a:cs typeface="Times New Roman"/>
              </a:rPr>
              <a:t>t</a:t>
            </a:r>
            <a:endParaRPr lang="ru-RU" sz="3600" i="1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3993246" y="1300249"/>
                <a:ext cx="374441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𝐿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r>
                        <a:rPr lang="en-US" sz="3200" b="0" i="1" smtClean="0">
                          <a:latin typeface="Cambria Math"/>
                        </a:rPr>
                        <m:t>𝑈𝑚</m:t>
                      </m:r>
                      <m:func>
                        <m:func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l-GR" sz="3200" b="0" i="1" smtClean="0">
                              <a:latin typeface="Cambria Math"/>
                            </a:rPr>
                            <m:t>ω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𝑡</m:t>
                          </m:r>
                        </m:e>
                      </m:func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3246" y="1300249"/>
                <a:ext cx="3744416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3792509" y="1840133"/>
                <a:ext cx="302433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𝑖</m:t>
                      </m:r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r>
                        <a:rPr lang="en-US" sz="3200" b="0" i="1" smtClean="0">
                          <a:latin typeface="Cambria Math"/>
                        </a:rPr>
                        <m:t>𝐼𝑚</m:t>
                      </m:r>
                      <m:func>
                        <m:func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l-GR" sz="3200" b="0" i="1" smtClean="0">
                              <a:latin typeface="Cambria Math"/>
                            </a:rPr>
                            <m:t>ω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𝑡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2509" y="1840133"/>
                <a:ext cx="3024336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3792509" y="2424908"/>
                <a:ext cx="2736304" cy="1014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𝐼</m:t>
                      </m:r>
                      <m:r>
                        <a:rPr lang="en-US" sz="3200" b="0" i="1" baseline="-25000" smtClean="0">
                          <a:latin typeface="Cambria Math"/>
                        </a:rPr>
                        <m:t>𝑚</m:t>
                      </m:r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𝑈</m:t>
                          </m:r>
                          <m:r>
                            <a:rPr lang="en-US" sz="3200" b="0" i="1" baseline="-25000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3200" b="0" i="1" baseline="-25000" smtClean="0">
                              <a:latin typeface="Cambria Math"/>
                            </a:rPr>
                            <m:t>𝐿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2509" y="2424908"/>
                <a:ext cx="2736304" cy="1014317"/>
              </a:xfrm>
              <a:prstGeom prst="rect">
                <a:avLst/>
              </a:prstGeom>
              <a:blipFill rotWithShape="1">
                <a:blip r:embed="rId4"/>
                <a:stretch>
                  <a:fillRect b="-48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Прямоугольник 25"/>
              <p:cNvSpPr/>
              <p:nvPr/>
            </p:nvSpPr>
            <p:spPr>
              <a:xfrm>
                <a:off x="6371623" y="2256973"/>
                <a:ext cx="2511551" cy="1100019"/>
              </a:xfrm>
              <a:prstGeom prst="rect">
                <a:avLst/>
              </a:prstGeom>
              <a:solidFill>
                <a:srgbClr val="F68222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200" b="0" i="1" baseline="-25000" smtClean="0">
                          <a:solidFill>
                            <a:schemeClr val="tx1"/>
                          </a:solidFill>
                          <a:latin typeface="Cambria Math"/>
                        </a:rPr>
                        <m:t>𝐿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ω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1623" y="2256973"/>
                <a:ext cx="2511551" cy="110001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6371623" y="3356992"/>
            <a:ext cx="25115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/>
              <a:t>Индуктивное сопротивление</a:t>
            </a:r>
            <a:endParaRPr lang="ru-RU" sz="2400" b="1" i="1" dirty="0"/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477274" y="4869160"/>
            <a:ext cx="425531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475483" y="3626056"/>
            <a:ext cx="0" cy="19259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7998" y="3441389"/>
            <a:ext cx="58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  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475211" y="3980168"/>
            <a:ext cx="1826593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2301804" y="3918443"/>
            <a:ext cx="1" cy="95346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олилиния 32"/>
          <p:cNvSpPr/>
          <p:nvPr/>
        </p:nvSpPr>
        <p:spPr>
          <a:xfrm>
            <a:off x="472611" y="4171308"/>
            <a:ext cx="2383605" cy="1253448"/>
          </a:xfrm>
          <a:custGeom>
            <a:avLst/>
            <a:gdLst>
              <a:gd name="connsiteX0" fmla="*/ 0 w 2383605"/>
              <a:gd name="connsiteY0" fmla="*/ 0 h 1253448"/>
              <a:gd name="connsiteX1" fmla="*/ 893852 w 2383605"/>
              <a:gd name="connsiteY1" fmla="*/ 1253447 h 1253448"/>
              <a:gd name="connsiteX2" fmla="*/ 1808252 w 2383605"/>
              <a:gd name="connsiteY2" fmla="*/ 10274 h 1253448"/>
              <a:gd name="connsiteX3" fmla="*/ 2383605 w 2383605"/>
              <a:gd name="connsiteY3" fmla="*/ 708917 h 1253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3605" h="1253448">
                <a:moveTo>
                  <a:pt x="0" y="0"/>
                </a:moveTo>
                <a:cubicBezTo>
                  <a:pt x="296238" y="625867"/>
                  <a:pt x="592477" y="1251735"/>
                  <a:pt x="893852" y="1253447"/>
                </a:cubicBezTo>
                <a:cubicBezTo>
                  <a:pt x="1195227" y="1255159"/>
                  <a:pt x="1559960" y="101029"/>
                  <a:pt x="1808252" y="10274"/>
                </a:cubicBezTo>
                <a:cubicBezTo>
                  <a:pt x="2056544" y="-80481"/>
                  <a:pt x="2241479" y="559942"/>
                  <a:pt x="2383605" y="708917"/>
                </a:cubicBezTo>
              </a:path>
            </a:pathLst>
          </a:cu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1111655" y="4837546"/>
            <a:ext cx="611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T/2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2148851" y="4837546"/>
            <a:ext cx="305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ru-RU" dirty="0"/>
          </a:p>
        </p:txBody>
      </p:sp>
      <p:sp>
        <p:nvSpPr>
          <p:cNvPr id="36" name="Овал 35"/>
          <p:cNvSpPr/>
          <p:nvPr/>
        </p:nvSpPr>
        <p:spPr>
          <a:xfrm>
            <a:off x="1327806" y="4824282"/>
            <a:ext cx="89756" cy="8975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2256927" y="4824281"/>
            <a:ext cx="89756" cy="8975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929683" y="3626056"/>
            <a:ext cx="1209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T= 2</a:t>
            </a:r>
            <a:r>
              <a:rPr lang="el-GR" b="1" i="1" dirty="0" smtClean="0">
                <a:latin typeface="Times New Roman"/>
                <a:cs typeface="Times New Roman"/>
              </a:rPr>
              <a:t>π</a:t>
            </a:r>
            <a:r>
              <a:rPr lang="en-US" b="1" i="1" dirty="0" smtClean="0">
                <a:latin typeface="Times New Roman"/>
                <a:cs typeface="Times New Roman"/>
              </a:rPr>
              <a:t>/</a:t>
            </a:r>
            <a:r>
              <a:rPr lang="el-GR" b="1" i="1" dirty="0" smtClean="0">
                <a:latin typeface="Times New Roman"/>
                <a:cs typeface="Times New Roman"/>
              </a:rPr>
              <a:t>ω</a:t>
            </a:r>
            <a:endParaRPr lang="ru-RU" b="1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104414" y="3980168"/>
            <a:ext cx="74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U</a:t>
            </a:r>
            <a:r>
              <a:rPr lang="en-US" i="1" baseline="-25000" dirty="0" smtClean="0"/>
              <a:t>m</a:t>
            </a:r>
            <a:endParaRPr lang="ru-RU" i="1" baseline="-25000" dirty="0"/>
          </a:p>
        </p:txBody>
      </p:sp>
      <p:sp>
        <p:nvSpPr>
          <p:cNvPr id="40" name="TextBox 39"/>
          <p:cNvSpPr txBox="1"/>
          <p:nvPr/>
        </p:nvSpPr>
        <p:spPr>
          <a:xfrm>
            <a:off x="157998" y="4345242"/>
            <a:ext cx="74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I</a:t>
            </a:r>
            <a:r>
              <a:rPr lang="en-US" i="1" baseline="-25000" dirty="0" smtClean="0"/>
              <a:t>m</a:t>
            </a:r>
            <a:endParaRPr lang="ru-RU" i="1" baseline="-25000" dirty="0"/>
          </a:p>
        </p:txBody>
      </p:sp>
      <p:sp>
        <p:nvSpPr>
          <p:cNvPr id="41" name="TextBox 40"/>
          <p:cNvSpPr txBox="1"/>
          <p:nvPr/>
        </p:nvSpPr>
        <p:spPr>
          <a:xfrm>
            <a:off x="146034" y="4684493"/>
            <a:ext cx="688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O</a:t>
            </a:r>
            <a:endParaRPr lang="ru-RU" i="1" dirty="0"/>
          </a:p>
        </p:txBody>
      </p:sp>
      <p:sp>
        <p:nvSpPr>
          <p:cNvPr id="42" name="TextBox 41"/>
          <p:cNvSpPr txBox="1"/>
          <p:nvPr/>
        </p:nvSpPr>
        <p:spPr>
          <a:xfrm>
            <a:off x="104414" y="4871905"/>
            <a:ext cx="741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-I</a:t>
            </a:r>
            <a:r>
              <a:rPr lang="en-US" i="1" baseline="-25000" dirty="0" smtClean="0"/>
              <a:t>m</a:t>
            </a:r>
            <a:endParaRPr lang="ru-RU" i="1" baseline="-25000" dirty="0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472611" y="5421438"/>
            <a:ext cx="914145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475211" y="4559504"/>
            <a:ext cx="340984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477274" y="5191811"/>
            <a:ext cx="1358422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олилиния 45"/>
          <p:cNvSpPr/>
          <p:nvPr/>
        </p:nvSpPr>
        <p:spPr>
          <a:xfrm>
            <a:off x="469900" y="4559236"/>
            <a:ext cx="2159000" cy="618505"/>
          </a:xfrm>
          <a:custGeom>
            <a:avLst/>
            <a:gdLst>
              <a:gd name="connsiteX0" fmla="*/ 0 w 2159000"/>
              <a:gd name="connsiteY0" fmla="*/ 304864 h 618505"/>
              <a:gd name="connsiteX1" fmla="*/ 431800 w 2159000"/>
              <a:gd name="connsiteY1" fmla="*/ 596964 h 618505"/>
              <a:gd name="connsiteX2" fmla="*/ 1384300 w 2159000"/>
              <a:gd name="connsiteY2" fmla="*/ 64 h 618505"/>
              <a:gd name="connsiteX3" fmla="*/ 2019300 w 2159000"/>
              <a:gd name="connsiteY3" fmla="*/ 558864 h 618505"/>
              <a:gd name="connsiteX4" fmla="*/ 2159000 w 2159000"/>
              <a:gd name="connsiteY4" fmla="*/ 609664 h 618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9000" h="618505">
                <a:moveTo>
                  <a:pt x="0" y="304864"/>
                </a:moveTo>
                <a:cubicBezTo>
                  <a:pt x="100541" y="476314"/>
                  <a:pt x="201083" y="647764"/>
                  <a:pt x="431800" y="596964"/>
                </a:cubicBezTo>
                <a:cubicBezTo>
                  <a:pt x="662517" y="546164"/>
                  <a:pt x="1119717" y="6414"/>
                  <a:pt x="1384300" y="64"/>
                </a:cubicBezTo>
                <a:cubicBezTo>
                  <a:pt x="1648883" y="-6286"/>
                  <a:pt x="1890183" y="457264"/>
                  <a:pt x="2019300" y="558864"/>
                </a:cubicBezTo>
                <a:cubicBezTo>
                  <a:pt x="2148417" y="660464"/>
                  <a:pt x="2093383" y="599081"/>
                  <a:pt x="2159000" y="609664"/>
                </a:cubicBezTo>
              </a:path>
            </a:pathLst>
          </a:custGeom>
          <a:noFill/>
          <a:ln>
            <a:solidFill>
              <a:srgbClr val="00B050"/>
            </a:solidFill>
          </a:ln>
          <a:scene3d>
            <a:camera prst="orthographicFront">
              <a:rot lat="21599974" lon="10799999" rev="107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00B050"/>
                </a:solidFill>
              </a:ln>
              <a:solidFill>
                <a:srgbClr val="00B05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618464" y="4827789"/>
            <a:ext cx="398383" cy="378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</a:t>
            </a:r>
            <a:endParaRPr lang="ru-RU" i="1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5646337" y="4952269"/>
            <a:ext cx="185598" cy="1855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5157549" y="5114848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I</a:t>
            </a:r>
            <a:r>
              <a:rPr lang="en-US" sz="3200" b="1" i="1" baseline="-25000" dirty="0" smtClean="0"/>
              <a:t>m</a:t>
            </a:r>
            <a:endParaRPr lang="ru-RU" sz="3200" b="1" i="1" baseline="-25000" dirty="0"/>
          </a:p>
        </p:txBody>
      </p:sp>
      <p:grpSp>
        <p:nvGrpSpPr>
          <p:cNvPr id="51" name="Группа 50"/>
          <p:cNvGrpSpPr/>
          <p:nvPr/>
        </p:nvGrpSpPr>
        <p:grpSpPr>
          <a:xfrm>
            <a:off x="5236669" y="4341067"/>
            <a:ext cx="3741340" cy="1536206"/>
            <a:chOff x="4954420" y="4869160"/>
            <a:chExt cx="3741340" cy="1536206"/>
          </a:xfrm>
        </p:grpSpPr>
        <p:cxnSp>
          <p:nvCxnSpPr>
            <p:cNvPr id="52" name="Прямая со стрелкой 51"/>
            <p:cNvCxnSpPr/>
            <p:nvPr/>
          </p:nvCxnSpPr>
          <p:spPr>
            <a:xfrm flipV="1">
              <a:off x="5364088" y="4869160"/>
              <a:ext cx="0" cy="153620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 стрелкой 52"/>
            <p:cNvCxnSpPr/>
            <p:nvPr/>
          </p:nvCxnSpPr>
          <p:spPr>
            <a:xfrm>
              <a:off x="5364088" y="5492906"/>
              <a:ext cx="301595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 стрелкой 53"/>
            <p:cNvCxnSpPr/>
            <p:nvPr/>
          </p:nvCxnSpPr>
          <p:spPr>
            <a:xfrm>
              <a:off x="5386468" y="5480362"/>
              <a:ext cx="2209868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 стрелкой 54"/>
            <p:cNvCxnSpPr/>
            <p:nvPr/>
          </p:nvCxnSpPr>
          <p:spPr>
            <a:xfrm>
              <a:off x="5364088" y="5453935"/>
              <a:ext cx="0" cy="951431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4954420" y="5186059"/>
              <a:ext cx="4320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i="1" dirty="0" smtClean="0"/>
                <a:t>O</a:t>
              </a:r>
              <a:endParaRPr lang="ru-RU" sz="3200" i="1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8155700" y="5495370"/>
              <a:ext cx="5400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i="1" dirty="0" smtClean="0"/>
                <a:t>X</a:t>
              </a:r>
              <a:endParaRPr lang="ru-RU" sz="3200" i="1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605972" y="4869160"/>
              <a:ext cx="11343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i="1" dirty="0" smtClean="0"/>
                <a:t>U</a:t>
              </a:r>
              <a:r>
                <a:rPr lang="en-US" sz="3200" b="1" i="1" baseline="-25000" dirty="0" smtClean="0"/>
                <a:t>m</a:t>
              </a:r>
              <a:endParaRPr lang="ru-RU" sz="3200" b="1" i="1" baseline="-25000" dirty="0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0" y="5877273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+mj-lt"/>
              </a:rPr>
              <a:t>Колебания силы тока в катушке индуктивности отстают по фазе на </a:t>
            </a:r>
            <a:r>
              <a:rPr lang="el-GR" sz="2800" b="1" dirty="0" smtClean="0">
                <a:latin typeface="+mj-lt"/>
                <a:cs typeface="Times New Roman"/>
              </a:rPr>
              <a:t>π</a:t>
            </a:r>
            <a:r>
              <a:rPr lang="ru-RU" sz="2800" b="1" dirty="0" smtClean="0">
                <a:latin typeface="+mj-lt"/>
                <a:cs typeface="Times New Roman"/>
              </a:rPr>
              <a:t>/2 от колебаний напряжения на ней</a:t>
            </a:r>
            <a:endParaRPr lang="ru-RU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4302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47366" y="12722"/>
            <a:ext cx="8229600" cy="6206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6. Мощность тока в катушке</a:t>
            </a:r>
            <a:endParaRPr lang="ru-RU" sz="32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1691679" y="1052736"/>
            <a:ext cx="0" cy="4356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1691679" y="3248736"/>
            <a:ext cx="717830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691679" y="4688736"/>
            <a:ext cx="5072721" cy="27604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691679" y="1808736"/>
            <a:ext cx="3632721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438898" y="1799250"/>
            <a:ext cx="0" cy="1463444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954306" y="3259331"/>
            <a:ext cx="0" cy="144447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324400" y="1799250"/>
            <a:ext cx="0" cy="14400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764400" y="3270330"/>
            <a:ext cx="0" cy="144601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189017" y="3272675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T/4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3759987" y="271603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T/2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5280829" y="3262694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3T/4</a:t>
            </a:r>
            <a:endParaRPr lang="ru-RU" sz="2800" dirty="0"/>
          </a:p>
        </p:txBody>
      </p:sp>
      <p:sp>
        <p:nvSpPr>
          <p:cNvPr id="16" name="Полилиния 15"/>
          <p:cNvSpPr/>
          <p:nvPr/>
        </p:nvSpPr>
        <p:spPr>
          <a:xfrm>
            <a:off x="1722584" y="1783264"/>
            <a:ext cx="5590309" cy="2894944"/>
          </a:xfrm>
          <a:custGeom>
            <a:avLst/>
            <a:gdLst>
              <a:gd name="connsiteX0" fmla="*/ 0 w 5590309"/>
              <a:gd name="connsiteY0" fmla="*/ 1420568 h 2894944"/>
              <a:gd name="connsiteX1" fmla="*/ 852055 w 5590309"/>
              <a:gd name="connsiteY1" fmla="*/ 2854513 h 2894944"/>
              <a:gd name="connsiteX2" fmla="*/ 2244437 w 5590309"/>
              <a:gd name="connsiteY2" fmla="*/ 7404 h 2894944"/>
              <a:gd name="connsiteX3" fmla="*/ 3616037 w 5590309"/>
              <a:gd name="connsiteY3" fmla="*/ 2875295 h 2894944"/>
              <a:gd name="connsiteX4" fmla="*/ 5008418 w 5590309"/>
              <a:gd name="connsiteY4" fmla="*/ 28186 h 2894944"/>
              <a:gd name="connsiteX5" fmla="*/ 5590309 w 5590309"/>
              <a:gd name="connsiteY5" fmla="*/ 1441349 h 2894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90309" h="2894944">
                <a:moveTo>
                  <a:pt x="0" y="1420568"/>
                </a:moveTo>
                <a:cubicBezTo>
                  <a:pt x="238991" y="2255304"/>
                  <a:pt x="477982" y="3090040"/>
                  <a:pt x="852055" y="2854513"/>
                </a:cubicBezTo>
                <a:cubicBezTo>
                  <a:pt x="1226128" y="2618986"/>
                  <a:pt x="1783773" y="3940"/>
                  <a:pt x="2244437" y="7404"/>
                </a:cubicBezTo>
                <a:cubicBezTo>
                  <a:pt x="2705101" y="10868"/>
                  <a:pt x="3155374" y="2871831"/>
                  <a:pt x="3616037" y="2875295"/>
                </a:cubicBezTo>
                <a:cubicBezTo>
                  <a:pt x="4076700" y="2878759"/>
                  <a:pt x="4679373" y="267177"/>
                  <a:pt x="5008418" y="28186"/>
                </a:cubicBezTo>
                <a:cubicBezTo>
                  <a:pt x="5337463" y="-210805"/>
                  <a:pt x="5437909" y="1140013"/>
                  <a:pt x="5590309" y="1441349"/>
                </a:cubicBezTo>
              </a:path>
            </a:pathLst>
          </a:custGeom>
          <a:noFill/>
          <a:ln w="38100">
            <a:solidFill>
              <a:srgbClr val="002060"/>
            </a:solidFill>
          </a:ln>
          <a:scene3d>
            <a:camera prst="orthographicFront">
              <a:rot lat="21599992" lon="10799999" rev="107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72835" y="1552095"/>
                <a:ext cx="1584176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0,5 </m:t>
                      </m:r>
                      <m:r>
                        <a:rPr lang="en-US" sz="2800" b="0" i="1" smtClean="0">
                          <a:latin typeface="Cambria Math"/>
                        </a:rPr>
                        <m:t>𝐼𝑚𝑈𝑚</m:t>
                      </m:r>
                    </m:oMath>
                  </m:oMathPara>
                </a14:m>
                <a:endParaRPr lang="ru-RU" sz="2800" baseline="-25000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35" y="1552095"/>
                <a:ext cx="1584176" cy="51328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0" y="4432095"/>
                <a:ext cx="1584176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−0,5 </m:t>
                      </m:r>
                      <m:r>
                        <a:rPr lang="en-US" sz="2800" b="0" i="1" smtClean="0">
                          <a:latin typeface="Cambria Math"/>
                        </a:rPr>
                        <m:t>𝐼𝑚𝑈𝑚</m:t>
                      </m:r>
                    </m:oMath>
                  </m:oMathPara>
                </a14:m>
                <a:endParaRPr lang="ru-RU" sz="2800" baseline="-250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432095"/>
                <a:ext cx="1584176" cy="513282"/>
              </a:xfrm>
              <a:prstGeom prst="rect">
                <a:avLst/>
              </a:prstGeom>
              <a:blipFill rotWithShape="1">
                <a:blip r:embed="rId3"/>
                <a:stretch>
                  <a:fillRect r="-61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1204328" y="3194119"/>
            <a:ext cx="4320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O</a:t>
            </a:r>
            <a:endParaRPr lang="ru-RU" sz="32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8552328" y="324873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</a:t>
            </a:r>
            <a:endParaRPr lang="ru-RU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3021503" y="905764"/>
                <a:ext cx="509071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𝑃</m:t>
                      </m:r>
                      <m:r>
                        <a:rPr lang="en-US" sz="3600" b="0" i="1" smtClean="0">
                          <a:latin typeface="Cambria Math"/>
                        </a:rPr>
                        <m:t>=0,5 </m:t>
                      </m:r>
                      <m:r>
                        <a:rPr lang="en-US" sz="3600" b="0" i="1" smtClean="0">
                          <a:latin typeface="Cambria Math"/>
                        </a:rPr>
                        <m:t>𝐼𝑚𝑈𝑚</m:t>
                      </m:r>
                      <m:func>
                        <m:func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l-GR" sz="3600" b="0" i="1" smtClean="0">
                              <a:latin typeface="Cambria Math"/>
                            </a:rPr>
                            <m:t>ω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𝑡</m:t>
                          </m:r>
                        </m:e>
                      </m:func>
                    </m:oMath>
                  </m:oMathPara>
                </a14:m>
                <a:endParaRPr lang="ru-RU" sz="3600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1503" y="905764"/>
                <a:ext cx="5090712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-108520" y="5589240"/>
            <a:ext cx="92525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Среднее значение  мощности переменного тока в катушке индуктивности за период Т равно 0</a:t>
            </a:r>
            <a:endParaRPr lang="ru-RU" sz="3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7333036" y="3277402"/>
            <a:ext cx="3554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0074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93203" y="548680"/>
            <a:ext cx="61926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Д/З</a:t>
            </a:r>
          </a:p>
          <a:p>
            <a:r>
              <a:rPr lang="ru-RU" sz="4000" b="1" dirty="0">
                <a:solidFill>
                  <a:srgbClr val="C00000"/>
                </a:solidFill>
              </a:rPr>
              <a:t>	</a:t>
            </a:r>
            <a:r>
              <a:rPr lang="ru-RU" sz="4400" dirty="0"/>
              <a:t> </a:t>
            </a:r>
            <a:r>
              <a:rPr lang="ru-RU" sz="4400" dirty="0" smtClean="0"/>
              <a:t>§32-34 автора</a:t>
            </a:r>
            <a:br>
              <a:rPr lang="ru-RU" sz="4400" dirty="0" smtClean="0"/>
            </a:br>
            <a:r>
              <a:rPr lang="ru-RU" sz="4400" dirty="0" smtClean="0"/>
              <a:t>Г.Я. Мякишева и др.</a:t>
            </a:r>
            <a:endParaRPr lang="ru-RU" sz="4400" dirty="0"/>
          </a:p>
          <a:p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28" y="6092341"/>
            <a:ext cx="88466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ЛИТЕРАТУРА: Физика. 11класс./авт. Г.Я. </a:t>
            </a:r>
            <a:r>
              <a:rPr lang="ru-RU" sz="2400" dirty="0" err="1" smtClean="0"/>
              <a:t>Мякишев</a:t>
            </a:r>
            <a:r>
              <a:rPr lang="ru-RU" sz="2400" dirty="0" smtClean="0"/>
              <a:t>. Иллюстрированный атлас по физике. 11класс./ авт. В.А. Касьянов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3673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402</Words>
  <Application>Microsoft Office PowerPoint</Application>
  <PresentationFormat>Экран (4:3)</PresentationFormat>
  <Paragraphs>113</Paragraphs>
  <Slides>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Лист</vt:lpstr>
      <vt:lpstr>Резистор, конденсатор, катушка индуктивности в цепи переменного тока</vt:lpstr>
      <vt:lpstr>Презентация PowerPoint</vt:lpstr>
      <vt:lpstr>2. Мощность тока в резисторе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Линзы</dc:title>
  <dc:creator>Сусанна Айказовна</dc:creator>
  <cp:lastModifiedBy>Сусанна Айказовна</cp:lastModifiedBy>
  <cp:revision>23</cp:revision>
  <dcterms:created xsi:type="dcterms:W3CDTF">2012-08-24T13:01:29Z</dcterms:created>
  <dcterms:modified xsi:type="dcterms:W3CDTF">2012-08-26T10:02:07Z</dcterms:modified>
</cp:coreProperties>
</file>