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4EE1A-44D8-4D22-9C67-3ADB3DE44D3F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FCC6B-8F01-43A9-B8D3-D86EFF5C3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0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8B4F0BB-C10C-4280-95DB-2A63135F270E}" type="slidenum">
              <a:rPr lang="ru-RU" altLang="ru-RU" sz="120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ru-RU" altLang="ru-RU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7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1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66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809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9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DFE0-430C-486A-8253-99A6311C5C3B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4423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EE5C-D11D-43AE-A418-32F247C68A4E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5095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A426-EC44-4B92-880A-8CD8531AABA9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0818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04D7-D751-46F7-846F-E77AABE1EE3D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3582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8F4C9-C303-4FAB-A04E-080F672E110C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5266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87B3-2074-4846-BAC6-E4FB3DDE23EA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38104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242F-F37E-41EE-99E2-A16427D29C33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8603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7A83-E9AA-4673-8592-DCF124A22BA6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108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839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C5F8-EA9C-42DB-BC07-4F85F55668CC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3202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B0686-F358-45B1-B9D0-7251C06BFF15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9488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87FA-1D41-4DE2-AE93-E79C8EE4B57F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24308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F689-D461-488C-8030-A8C49BD40AC1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82451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809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9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DFE0-430C-486A-8253-99A6311C5C3B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42767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EE5C-D11D-43AE-A418-32F247C68A4E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85892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A426-EC44-4B92-880A-8CD8531AABA9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3535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04D7-D751-46F7-846F-E77AABE1EE3D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18936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8F4C9-C303-4FAB-A04E-080F672E110C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41776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87B3-2074-4846-BAC6-E4FB3DDE23EA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5943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1315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242F-F37E-41EE-99E2-A16427D29C33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42770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7A83-E9AA-4673-8592-DCF124A22BA6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6632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C5F8-EA9C-42DB-BC07-4F85F55668CC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277447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B0686-F358-45B1-B9D0-7251C06BFF15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93237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87FA-1D41-4DE2-AE93-E79C8EE4B57F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756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F689-D461-488C-8030-A8C49BD40AC1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971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4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6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78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8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90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C884-B9EC-46EC-8AC4-537F2056EBF5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4D2C-CEF0-436A-B458-A2527E76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46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798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799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</p:grpSp>
        <p:sp>
          <p:nvSpPr>
            <p:cNvPr id="799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799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799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799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799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99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99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99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8D5BE-4E99-4424-9E03-D156EEE5A455}" type="slidenum">
              <a:rPr lang="ru-RU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2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798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8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799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799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</p:grpSp>
        <p:sp>
          <p:nvSpPr>
            <p:cNvPr id="799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799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799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799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799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99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99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99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8D5BE-4E99-4424-9E03-D156EEE5A455}" type="slidenum">
              <a:rPr lang="ru-RU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3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4800" dirty="0">
                <a:solidFill>
                  <a:srgbClr val="40458C"/>
                </a:solidFill>
                <a:latin typeface="Arial" charset="0"/>
                <a:ea typeface="+mn-ea"/>
                <a:cs typeface="Arial" charset="0"/>
              </a:rPr>
              <a:t>Параллельный перенос</a:t>
            </a:r>
            <a:br>
              <a:rPr lang="ru-RU" altLang="ru-RU" sz="4800" dirty="0">
                <a:solidFill>
                  <a:srgbClr val="40458C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altLang="ru-RU" sz="4800" dirty="0" smtClean="0">
                <a:solidFill>
                  <a:srgbClr val="40458C"/>
                </a:solidFill>
                <a:latin typeface="Arial" charset="0"/>
                <a:ea typeface="+mn-ea"/>
                <a:cs typeface="Arial" charset="0"/>
              </a:rPr>
              <a:t>и его свойства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39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03649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080131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17032"/>
            <a:ext cx="8972627" cy="179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3862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6"/>
          <p:cNvSpPr txBox="1">
            <a:spLocks noChangeArrowheads="1"/>
          </p:cNvSpPr>
          <p:nvPr/>
        </p:nvSpPr>
        <p:spPr bwMode="auto">
          <a:xfrm>
            <a:off x="1403350" y="765175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>
                <a:solidFill>
                  <a:srgbClr val="40458C"/>
                </a:solidFill>
                <a:latin typeface="Arial" charset="0"/>
                <a:cs typeface="Arial" charset="0"/>
              </a:rPr>
              <a:t>Параллельный перенос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84213" y="1341438"/>
            <a:ext cx="8245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>
                <a:solidFill>
                  <a:srgbClr val="40458C"/>
                </a:solidFill>
                <a:latin typeface="Arial" charset="0"/>
                <a:cs typeface="Arial" charset="0"/>
              </a:rPr>
              <a:t>Параллельным переносом называют преобразование, при котором точки смещаются  в одном и том же направлении   на одно и то же расстояние </a:t>
            </a:r>
          </a:p>
        </p:txBody>
      </p:sp>
      <p:sp>
        <p:nvSpPr>
          <p:cNvPr id="35844" name="Freeform 25"/>
          <p:cNvSpPr>
            <a:spLocks/>
          </p:cNvSpPr>
          <p:nvPr/>
        </p:nvSpPr>
        <p:spPr bwMode="auto">
          <a:xfrm>
            <a:off x="827088" y="4149725"/>
            <a:ext cx="2449512" cy="2190750"/>
          </a:xfrm>
          <a:custGeom>
            <a:avLst/>
            <a:gdLst>
              <a:gd name="T0" fmla="*/ 2147483647 w 1543"/>
              <a:gd name="T1" fmla="*/ 0 h 1380"/>
              <a:gd name="T2" fmla="*/ 0 w 1543"/>
              <a:gd name="T3" fmla="*/ 2147483647 h 1380"/>
              <a:gd name="T4" fmla="*/ 2147483647 w 1543"/>
              <a:gd name="T5" fmla="*/ 2147483647 h 1380"/>
              <a:gd name="T6" fmla="*/ 2147483647 w 1543"/>
              <a:gd name="T7" fmla="*/ 2147483647 h 1380"/>
              <a:gd name="T8" fmla="*/ 2147483647 w 1543"/>
              <a:gd name="T9" fmla="*/ 2147483647 h 1380"/>
              <a:gd name="T10" fmla="*/ 2147483647 w 1543"/>
              <a:gd name="T11" fmla="*/ 2147483647 h 1380"/>
              <a:gd name="T12" fmla="*/ 2147483647 w 1543"/>
              <a:gd name="T13" fmla="*/ 2147483647 h 1380"/>
              <a:gd name="T14" fmla="*/ 2147483647 w 1543"/>
              <a:gd name="T15" fmla="*/ 2147483647 h 1380"/>
              <a:gd name="T16" fmla="*/ 2147483647 w 1543"/>
              <a:gd name="T17" fmla="*/ 0 h 13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43"/>
              <a:gd name="T28" fmla="*/ 0 h 1380"/>
              <a:gd name="T29" fmla="*/ 1543 w 1543"/>
              <a:gd name="T30" fmla="*/ 1380 h 13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43" h="1380">
                <a:moveTo>
                  <a:pt x="327" y="0"/>
                </a:moveTo>
                <a:lnTo>
                  <a:pt x="0" y="790"/>
                </a:lnTo>
                <a:lnTo>
                  <a:pt x="1225" y="1380"/>
                </a:lnTo>
                <a:lnTo>
                  <a:pt x="1543" y="835"/>
                </a:lnTo>
                <a:lnTo>
                  <a:pt x="772" y="654"/>
                </a:lnTo>
                <a:lnTo>
                  <a:pt x="1316" y="64"/>
                </a:lnTo>
                <a:lnTo>
                  <a:pt x="635" y="19"/>
                </a:lnTo>
                <a:lnTo>
                  <a:pt x="454" y="246"/>
                </a:lnTo>
                <a:lnTo>
                  <a:pt x="327" y="0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6666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sp>
        <p:nvSpPr>
          <p:cNvPr id="66586" name="Freeform 26"/>
          <p:cNvSpPr>
            <a:spLocks/>
          </p:cNvSpPr>
          <p:nvPr/>
        </p:nvSpPr>
        <p:spPr bwMode="auto">
          <a:xfrm>
            <a:off x="827088" y="4149725"/>
            <a:ext cx="2449512" cy="2190750"/>
          </a:xfrm>
          <a:custGeom>
            <a:avLst/>
            <a:gdLst>
              <a:gd name="T0" fmla="*/ 2147483647 w 1543"/>
              <a:gd name="T1" fmla="*/ 0 h 1380"/>
              <a:gd name="T2" fmla="*/ 0 w 1543"/>
              <a:gd name="T3" fmla="*/ 2147483647 h 1380"/>
              <a:gd name="T4" fmla="*/ 2147483647 w 1543"/>
              <a:gd name="T5" fmla="*/ 2147483647 h 1380"/>
              <a:gd name="T6" fmla="*/ 2147483647 w 1543"/>
              <a:gd name="T7" fmla="*/ 2147483647 h 1380"/>
              <a:gd name="T8" fmla="*/ 2147483647 w 1543"/>
              <a:gd name="T9" fmla="*/ 2147483647 h 1380"/>
              <a:gd name="T10" fmla="*/ 2147483647 w 1543"/>
              <a:gd name="T11" fmla="*/ 2147483647 h 1380"/>
              <a:gd name="T12" fmla="*/ 2147483647 w 1543"/>
              <a:gd name="T13" fmla="*/ 2147483647 h 1380"/>
              <a:gd name="T14" fmla="*/ 2147483647 w 1543"/>
              <a:gd name="T15" fmla="*/ 2147483647 h 1380"/>
              <a:gd name="T16" fmla="*/ 2147483647 w 1543"/>
              <a:gd name="T17" fmla="*/ 0 h 13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43"/>
              <a:gd name="T28" fmla="*/ 0 h 1380"/>
              <a:gd name="T29" fmla="*/ 1543 w 1543"/>
              <a:gd name="T30" fmla="*/ 1380 h 13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43" h="1380">
                <a:moveTo>
                  <a:pt x="327" y="0"/>
                </a:moveTo>
                <a:lnTo>
                  <a:pt x="0" y="790"/>
                </a:lnTo>
                <a:lnTo>
                  <a:pt x="1225" y="1380"/>
                </a:lnTo>
                <a:lnTo>
                  <a:pt x="1543" y="835"/>
                </a:lnTo>
                <a:lnTo>
                  <a:pt x="772" y="654"/>
                </a:lnTo>
                <a:lnTo>
                  <a:pt x="1316" y="64"/>
                </a:lnTo>
                <a:lnTo>
                  <a:pt x="635" y="19"/>
                </a:lnTo>
                <a:lnTo>
                  <a:pt x="454" y="246"/>
                </a:lnTo>
                <a:lnTo>
                  <a:pt x="327" y="0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6666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sp>
        <p:nvSpPr>
          <p:cNvPr id="66591" name="Freeform 31"/>
          <p:cNvSpPr>
            <a:spLocks/>
          </p:cNvSpPr>
          <p:nvPr/>
        </p:nvSpPr>
        <p:spPr bwMode="auto">
          <a:xfrm>
            <a:off x="1554163" y="3284538"/>
            <a:ext cx="4025900" cy="1252537"/>
          </a:xfrm>
          <a:custGeom>
            <a:avLst/>
            <a:gdLst>
              <a:gd name="T0" fmla="*/ 0 w 2495"/>
              <a:gd name="T1" fmla="*/ 2147483647 h 771"/>
              <a:gd name="T2" fmla="*/ 2147483647 w 2495"/>
              <a:gd name="T3" fmla="*/ 0 h 771"/>
              <a:gd name="T4" fmla="*/ 0 60000 65536"/>
              <a:gd name="T5" fmla="*/ 0 60000 65536"/>
              <a:gd name="T6" fmla="*/ 0 w 2495"/>
              <a:gd name="T7" fmla="*/ 0 h 771"/>
              <a:gd name="T8" fmla="*/ 2495 w 2495"/>
              <a:gd name="T9" fmla="*/ 771 h 7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5" h="771">
                <a:moveTo>
                  <a:pt x="0" y="771"/>
                </a:moveTo>
                <a:lnTo>
                  <a:pt x="249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sp>
        <p:nvSpPr>
          <p:cNvPr id="66592" name="Freeform 32"/>
          <p:cNvSpPr>
            <a:spLocks/>
          </p:cNvSpPr>
          <p:nvPr/>
        </p:nvSpPr>
        <p:spPr bwMode="auto">
          <a:xfrm>
            <a:off x="1581150" y="3284538"/>
            <a:ext cx="4025900" cy="1252537"/>
          </a:xfrm>
          <a:custGeom>
            <a:avLst/>
            <a:gdLst>
              <a:gd name="T0" fmla="*/ 0 w 2495"/>
              <a:gd name="T1" fmla="*/ 2147483647 h 771"/>
              <a:gd name="T2" fmla="*/ 2147483647 w 2495"/>
              <a:gd name="T3" fmla="*/ 0 h 771"/>
              <a:gd name="T4" fmla="*/ 0 60000 65536"/>
              <a:gd name="T5" fmla="*/ 0 60000 65536"/>
              <a:gd name="T6" fmla="*/ 0 w 2495"/>
              <a:gd name="T7" fmla="*/ 0 h 771"/>
              <a:gd name="T8" fmla="*/ 2495 w 2495"/>
              <a:gd name="T9" fmla="*/ 771 h 7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5" h="771">
                <a:moveTo>
                  <a:pt x="0" y="771"/>
                </a:moveTo>
                <a:lnTo>
                  <a:pt x="249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  <p:sp>
        <p:nvSpPr>
          <p:cNvPr id="66593" name="Freeform 33"/>
          <p:cNvSpPr>
            <a:spLocks/>
          </p:cNvSpPr>
          <p:nvPr/>
        </p:nvSpPr>
        <p:spPr bwMode="auto">
          <a:xfrm>
            <a:off x="2063750" y="3916363"/>
            <a:ext cx="4025900" cy="1252537"/>
          </a:xfrm>
          <a:custGeom>
            <a:avLst/>
            <a:gdLst>
              <a:gd name="T0" fmla="*/ 0 w 2495"/>
              <a:gd name="T1" fmla="*/ 2147483647 h 771"/>
              <a:gd name="T2" fmla="*/ 2147483647 w 2495"/>
              <a:gd name="T3" fmla="*/ 0 h 771"/>
              <a:gd name="T4" fmla="*/ 0 60000 65536"/>
              <a:gd name="T5" fmla="*/ 0 60000 65536"/>
              <a:gd name="T6" fmla="*/ 0 w 2495"/>
              <a:gd name="T7" fmla="*/ 0 h 771"/>
              <a:gd name="T8" fmla="*/ 2495 w 2495"/>
              <a:gd name="T9" fmla="*/ 771 h 7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5" h="771">
                <a:moveTo>
                  <a:pt x="0" y="771"/>
                </a:moveTo>
                <a:lnTo>
                  <a:pt x="249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85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-0.00023 L 0.03316 -0.01273 L 0.05747 0.09329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66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47 0.09329 L 0.16789 0.04699 L 0.18837 0.1368 " pathEditMode="relative" rAng="0" ptsTypes="AAA">
                                      <p:cBhvr>
                                        <p:cTn id="25" dur="2000" fill="hold"/>
                                        <p:tgtEl>
                                          <p:spTgt spid="66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44115 -0.1807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  <p:bldP spid="66586" grpId="0" animBg="1"/>
      <p:bldP spid="66591" grpId="0" animBg="1"/>
      <p:bldP spid="66591" grpId="1" animBg="1"/>
      <p:bldP spid="66591" grpId="2" animBg="1"/>
      <p:bldP spid="66592" grpId="0" animBg="1"/>
      <p:bldP spid="665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09971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3" y="1976446"/>
            <a:ext cx="9136231" cy="81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7855345" cy="345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9350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0648"/>
            <a:ext cx="8804615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637626"/>
            <a:ext cx="8791352" cy="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96814"/>
            <a:ext cx="8604448" cy="412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59" y="2817290"/>
            <a:ext cx="8594923" cy="59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88712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3" y="1556792"/>
            <a:ext cx="8921224" cy="227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58694" y="548680"/>
            <a:ext cx="826752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effectLst/>
                <a:latin typeface="Times New Roman"/>
                <a:ea typeface="Calibri"/>
                <a:cs typeface="Times New Roman"/>
              </a:rPr>
              <a:t>Свойства параллельного переноса:</a:t>
            </a:r>
            <a:endParaRPr lang="ru-RU" sz="4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049657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олилиния 33"/>
          <p:cNvSpPr>
            <a:spLocks noChangeArrowheads="1"/>
          </p:cNvSpPr>
          <p:nvPr/>
        </p:nvSpPr>
        <p:spPr bwMode="auto">
          <a:xfrm>
            <a:off x="2347913" y="2062163"/>
            <a:ext cx="2970212" cy="2976562"/>
          </a:xfrm>
          <a:custGeom>
            <a:avLst/>
            <a:gdLst>
              <a:gd name="T0" fmla="*/ 0 w 1741251"/>
              <a:gd name="T1" fmla="*/ 0 h 1750979"/>
              <a:gd name="T2" fmla="*/ 1057101643 w 1741251"/>
              <a:gd name="T3" fmla="*/ 1019982497 h 1750979"/>
              <a:gd name="T4" fmla="*/ 1057101643 w 1741251"/>
              <a:gd name="T5" fmla="*/ 1019982497 h 1750979"/>
              <a:gd name="T6" fmla="*/ 0 60000 65536"/>
              <a:gd name="T7" fmla="*/ 0 60000 65536"/>
              <a:gd name="T8" fmla="*/ 0 60000 65536"/>
              <a:gd name="T9" fmla="*/ 0 w 1741251"/>
              <a:gd name="T10" fmla="*/ 0 h 1750979"/>
              <a:gd name="T11" fmla="*/ 1741251 w 1741251"/>
              <a:gd name="T12" fmla="*/ 1750979 h 17509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1251" h="1750979">
                <a:moveTo>
                  <a:pt x="0" y="0"/>
                </a:moveTo>
                <a:lnTo>
                  <a:pt x="1741251" y="1750979"/>
                </a:lnTo>
              </a:path>
            </a:pathLst>
          </a:cu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" name="Полилиния 21"/>
          <p:cNvSpPr>
            <a:spLocks noChangeArrowheads="1"/>
          </p:cNvSpPr>
          <p:nvPr/>
        </p:nvSpPr>
        <p:spPr bwMode="auto">
          <a:xfrm>
            <a:off x="2314575" y="2024063"/>
            <a:ext cx="2971800" cy="2976562"/>
          </a:xfrm>
          <a:custGeom>
            <a:avLst/>
            <a:gdLst>
              <a:gd name="T0" fmla="*/ 0 w 1741251"/>
              <a:gd name="T1" fmla="*/ 0 h 1750979"/>
              <a:gd name="T2" fmla="*/ 1063335363 w 1741251"/>
              <a:gd name="T3" fmla="*/ 1019982497 h 1750979"/>
              <a:gd name="T4" fmla="*/ 1063335363 w 1741251"/>
              <a:gd name="T5" fmla="*/ 1019982497 h 1750979"/>
              <a:gd name="T6" fmla="*/ 0 60000 65536"/>
              <a:gd name="T7" fmla="*/ 0 60000 65536"/>
              <a:gd name="T8" fmla="*/ 0 60000 65536"/>
              <a:gd name="T9" fmla="*/ 0 w 1741251"/>
              <a:gd name="T10" fmla="*/ 0 h 1750979"/>
              <a:gd name="T11" fmla="*/ 1741251 w 1741251"/>
              <a:gd name="T12" fmla="*/ 1750979 h 17509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1251" h="1750979">
                <a:moveTo>
                  <a:pt x="0" y="0"/>
                </a:moveTo>
                <a:lnTo>
                  <a:pt x="1741251" y="1750979"/>
                </a:lnTo>
              </a:path>
            </a:pathLst>
          </a:cu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1428750" y="642938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3200">
                <a:latin typeface="Arial" charset="0"/>
                <a:cs typeface="Arial" charset="0"/>
              </a:rPr>
              <a:t>Параллельный перенос</a:t>
            </a:r>
          </a:p>
        </p:txBody>
      </p:sp>
      <p:sp>
        <p:nvSpPr>
          <p:cNvPr id="36869" name="Прямоугольник 2"/>
          <p:cNvSpPr>
            <a:spLocks noChangeArrowheads="1"/>
          </p:cNvSpPr>
          <p:nvPr/>
        </p:nvSpPr>
        <p:spPr bwMode="auto">
          <a:xfrm>
            <a:off x="428625" y="5500688"/>
            <a:ext cx="8429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/>
              <a:t>Постройте точку С</a:t>
            </a:r>
            <a:r>
              <a:rPr lang="ru-RU" altLang="ru-RU" sz="1400"/>
              <a:t>1</a:t>
            </a:r>
            <a:r>
              <a:rPr lang="ru-RU" altLang="ru-RU"/>
              <a:t>, в которую переходит точка С  при </a:t>
            </a:r>
          </a:p>
          <a:p>
            <a:pPr algn="ctr" eaLnBrk="1" hangingPunct="1"/>
            <a:r>
              <a:rPr lang="ru-RU" altLang="ru-RU"/>
              <a:t>параллельном переносе, который переводит точку А </a:t>
            </a:r>
          </a:p>
          <a:p>
            <a:pPr algn="ctr" eaLnBrk="1" hangingPunct="1"/>
            <a:r>
              <a:rPr lang="ru-RU" altLang="ru-RU"/>
              <a:t>в точку В</a:t>
            </a:r>
          </a:p>
        </p:txBody>
      </p:sp>
      <p:grpSp>
        <p:nvGrpSpPr>
          <p:cNvPr id="36870" name="Группа 8"/>
          <p:cNvGrpSpPr>
            <a:grpSpLocks/>
          </p:cNvGrpSpPr>
          <p:nvPr/>
        </p:nvGrpSpPr>
        <p:grpSpPr bwMode="auto">
          <a:xfrm>
            <a:off x="1857375" y="1785938"/>
            <a:ext cx="571500" cy="428625"/>
            <a:chOff x="1571604" y="1714488"/>
            <a:chExt cx="571521" cy="428628"/>
          </a:xfrm>
        </p:grpSpPr>
        <p:sp>
          <p:nvSpPr>
            <p:cNvPr id="6" name="Овал 5"/>
            <p:cNvSpPr/>
            <p:nvPr/>
          </p:nvSpPr>
          <p:spPr bwMode="auto">
            <a:xfrm>
              <a:off x="1928805" y="1857364"/>
              <a:ext cx="214320" cy="21431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91" name="Прямоугольник 7"/>
            <p:cNvSpPr>
              <a:spLocks noChangeArrowheads="1"/>
            </p:cNvSpPr>
            <p:nvPr/>
          </p:nvSpPr>
          <p:spPr bwMode="auto">
            <a:xfrm>
              <a:off x="1571604" y="1714488"/>
              <a:ext cx="357190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А</a:t>
              </a:r>
            </a:p>
          </p:txBody>
        </p:sp>
      </p:grpSp>
      <p:grpSp>
        <p:nvGrpSpPr>
          <p:cNvPr id="36871" name="Группа 9"/>
          <p:cNvGrpSpPr>
            <a:grpSpLocks/>
          </p:cNvGrpSpPr>
          <p:nvPr/>
        </p:nvGrpSpPr>
        <p:grpSpPr bwMode="auto">
          <a:xfrm>
            <a:off x="3571875" y="3500438"/>
            <a:ext cx="571500" cy="428625"/>
            <a:chOff x="1571604" y="1714488"/>
            <a:chExt cx="571521" cy="428628"/>
          </a:xfrm>
        </p:grpSpPr>
        <p:sp>
          <p:nvSpPr>
            <p:cNvPr id="11" name="Овал 10"/>
            <p:cNvSpPr/>
            <p:nvPr/>
          </p:nvSpPr>
          <p:spPr bwMode="auto">
            <a:xfrm>
              <a:off x="1928805" y="1857364"/>
              <a:ext cx="214320" cy="21431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89" name="Прямоугольник 11"/>
            <p:cNvSpPr>
              <a:spLocks noChangeArrowheads="1"/>
            </p:cNvSpPr>
            <p:nvPr/>
          </p:nvSpPr>
          <p:spPr bwMode="auto">
            <a:xfrm>
              <a:off x="1571604" y="1714488"/>
              <a:ext cx="357190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В</a:t>
              </a:r>
            </a:p>
          </p:txBody>
        </p:sp>
      </p:grpSp>
      <p:grpSp>
        <p:nvGrpSpPr>
          <p:cNvPr id="36872" name="Группа 15"/>
          <p:cNvGrpSpPr>
            <a:grpSpLocks/>
          </p:cNvGrpSpPr>
          <p:nvPr/>
        </p:nvGrpSpPr>
        <p:grpSpPr bwMode="auto">
          <a:xfrm>
            <a:off x="5143500" y="2786063"/>
            <a:ext cx="571500" cy="428625"/>
            <a:chOff x="1571604" y="1714488"/>
            <a:chExt cx="571521" cy="428628"/>
          </a:xfrm>
        </p:grpSpPr>
        <p:sp>
          <p:nvSpPr>
            <p:cNvPr id="17" name="Овал 16"/>
            <p:cNvSpPr/>
            <p:nvPr/>
          </p:nvSpPr>
          <p:spPr bwMode="auto">
            <a:xfrm>
              <a:off x="1928805" y="1857364"/>
              <a:ext cx="214320" cy="21431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87" name="Прямоугольник 17"/>
            <p:cNvSpPr>
              <a:spLocks noChangeArrowheads="1"/>
            </p:cNvSpPr>
            <p:nvPr/>
          </p:nvSpPr>
          <p:spPr bwMode="auto">
            <a:xfrm>
              <a:off x="1571604" y="1714488"/>
              <a:ext cx="357190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С</a:t>
              </a:r>
            </a:p>
          </p:txBody>
        </p:sp>
      </p:grpSp>
      <p:grpSp>
        <p:nvGrpSpPr>
          <p:cNvPr id="5" name="Группа 18"/>
          <p:cNvGrpSpPr>
            <a:grpSpLocks/>
          </p:cNvGrpSpPr>
          <p:nvPr/>
        </p:nvGrpSpPr>
        <p:grpSpPr bwMode="auto">
          <a:xfrm>
            <a:off x="6892925" y="4572000"/>
            <a:ext cx="571500" cy="428625"/>
            <a:chOff x="1571604" y="1714488"/>
            <a:chExt cx="571521" cy="428628"/>
          </a:xfrm>
        </p:grpSpPr>
        <p:sp>
          <p:nvSpPr>
            <p:cNvPr id="20" name="Овал 19"/>
            <p:cNvSpPr/>
            <p:nvPr/>
          </p:nvSpPr>
          <p:spPr bwMode="auto">
            <a:xfrm>
              <a:off x="1928805" y="1857364"/>
              <a:ext cx="214320" cy="21431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85" name="Прямоугольник 20"/>
            <p:cNvSpPr>
              <a:spLocks noChangeArrowheads="1"/>
            </p:cNvSpPr>
            <p:nvPr/>
          </p:nvSpPr>
          <p:spPr bwMode="auto">
            <a:xfrm>
              <a:off x="1571604" y="1714488"/>
              <a:ext cx="357190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С</a:t>
              </a:r>
              <a:r>
                <a:rPr lang="ru-RU" altLang="ru-RU" sz="1200"/>
                <a:t>1</a:t>
              </a:r>
              <a:endParaRPr lang="ru-RU" altLang="ru-RU"/>
            </a:p>
          </p:txBody>
        </p:sp>
      </p:grpSp>
      <p:grpSp>
        <p:nvGrpSpPr>
          <p:cNvPr id="7" name="Группа 23"/>
          <p:cNvGrpSpPr>
            <a:grpSpLocks/>
          </p:cNvGrpSpPr>
          <p:nvPr/>
        </p:nvGrpSpPr>
        <p:grpSpPr bwMode="auto">
          <a:xfrm rot="2716320">
            <a:off x="3045619" y="865981"/>
            <a:ext cx="2128838" cy="2613025"/>
            <a:chOff x="4716463" y="1236544"/>
            <a:chExt cx="2984036" cy="3549778"/>
          </a:xfrm>
        </p:grpSpPr>
        <p:grpSp>
          <p:nvGrpSpPr>
            <p:cNvPr id="36876" name="Group 65"/>
            <p:cNvGrpSpPr>
              <a:grpSpLocks/>
            </p:cNvGrpSpPr>
            <p:nvPr/>
          </p:nvGrpSpPr>
          <p:grpSpPr bwMode="auto">
            <a:xfrm rot="-424176">
              <a:off x="5331069" y="1236544"/>
              <a:ext cx="2369430" cy="3486040"/>
              <a:chOff x="700" y="2047"/>
              <a:chExt cx="852" cy="1969"/>
            </a:xfrm>
          </p:grpSpPr>
          <p:sp>
            <p:nvSpPr>
              <p:cNvPr id="36880" name="Freeform 66"/>
              <p:cNvSpPr>
                <a:spLocks/>
              </p:cNvSpPr>
              <p:nvPr/>
            </p:nvSpPr>
            <p:spPr bwMode="auto">
              <a:xfrm rot="352441">
                <a:off x="700" y="2047"/>
                <a:ext cx="852" cy="1909"/>
              </a:xfrm>
              <a:custGeom>
                <a:avLst/>
                <a:gdLst>
                  <a:gd name="T0" fmla="*/ 0 w 1252"/>
                  <a:gd name="T1" fmla="*/ 1 h 3125"/>
                  <a:gd name="T2" fmla="*/ 1 w 1252"/>
                  <a:gd name="T3" fmla="*/ 0 h 3125"/>
                  <a:gd name="T4" fmla="*/ 8 w 1252"/>
                  <a:gd name="T5" fmla="*/ 4 h 3125"/>
                  <a:gd name="T6" fmla="*/ 8 w 1252"/>
                  <a:gd name="T7" fmla="*/ 5 h 3125"/>
                  <a:gd name="T8" fmla="*/ 7 w 1252"/>
                  <a:gd name="T9" fmla="*/ 4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67"/>
              <p:cNvSpPr>
                <a:spLocks/>
              </p:cNvSpPr>
              <p:nvPr/>
            </p:nvSpPr>
            <p:spPr bwMode="auto">
              <a:xfrm rot="352441">
                <a:off x="1277" y="3646"/>
                <a:ext cx="214" cy="368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82" name="Freeform 68"/>
              <p:cNvSpPr>
                <a:spLocks/>
              </p:cNvSpPr>
              <p:nvPr/>
            </p:nvSpPr>
            <p:spPr bwMode="auto">
              <a:xfrm rot="352441">
                <a:off x="1414" y="3875"/>
                <a:ext cx="82" cy="141"/>
              </a:xfrm>
              <a:custGeom>
                <a:avLst/>
                <a:gdLst>
                  <a:gd name="T0" fmla="*/ 1 w 121"/>
                  <a:gd name="T1" fmla="*/ 0 h 230"/>
                  <a:gd name="T2" fmla="*/ 0 w 121"/>
                  <a:gd name="T3" fmla="*/ 1 h 230"/>
                  <a:gd name="T4" fmla="*/ 1 w 121"/>
                  <a:gd name="T5" fmla="*/ 1 h 230"/>
                  <a:gd name="T6" fmla="*/ 1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3" name="Freeform 69"/>
              <p:cNvSpPr>
                <a:spLocks/>
              </p:cNvSpPr>
              <p:nvPr/>
            </p:nvSpPr>
            <p:spPr bwMode="auto">
              <a:xfrm rot="352441">
                <a:off x="773" y="2065"/>
                <a:ext cx="744" cy="1595"/>
              </a:xfrm>
              <a:custGeom>
                <a:avLst/>
                <a:gdLst>
                  <a:gd name="T0" fmla="*/ 5 w 1094"/>
                  <a:gd name="T1" fmla="*/ 4 h 2612"/>
                  <a:gd name="T2" fmla="*/ 7 w 1094"/>
                  <a:gd name="T3" fmla="*/ 4 h 2612"/>
                  <a:gd name="T4" fmla="*/ 7 w 1094"/>
                  <a:gd name="T5" fmla="*/ 4 h 2612"/>
                  <a:gd name="T6" fmla="*/ 1 w 1094"/>
                  <a:gd name="T7" fmla="*/ 0 h 2612"/>
                  <a:gd name="T8" fmla="*/ 0 w 1094"/>
                  <a:gd name="T9" fmla="*/ 1 h 2612"/>
                  <a:gd name="T10" fmla="*/ 7 w 1094"/>
                  <a:gd name="T11" fmla="*/ 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877" name="Group 70"/>
            <p:cNvGrpSpPr>
              <a:grpSpLocks/>
            </p:cNvGrpSpPr>
            <p:nvPr/>
          </p:nvGrpSpPr>
          <p:grpSpPr bwMode="auto">
            <a:xfrm rot="889681">
              <a:off x="4716463" y="1496803"/>
              <a:ext cx="1067912" cy="3289519"/>
              <a:chOff x="1292" y="1570"/>
              <a:chExt cx="363" cy="1905"/>
            </a:xfrm>
          </p:grpSpPr>
          <p:sp>
            <p:nvSpPr>
              <p:cNvPr id="36878" name="Freeform 71"/>
              <p:cNvSpPr>
                <a:spLocks/>
              </p:cNvSpPr>
              <p:nvPr/>
            </p:nvSpPr>
            <p:spPr bwMode="auto">
              <a:xfrm>
                <a:off x="1292" y="1616"/>
                <a:ext cx="227" cy="1859"/>
              </a:xfrm>
              <a:custGeom>
                <a:avLst/>
                <a:gdLst>
                  <a:gd name="T0" fmla="*/ 227 w 227"/>
                  <a:gd name="T1" fmla="*/ 136 h 1859"/>
                  <a:gd name="T2" fmla="*/ 0 w 227"/>
                  <a:gd name="T3" fmla="*/ 1859 h 1859"/>
                  <a:gd name="T4" fmla="*/ 0 w 227"/>
                  <a:gd name="T5" fmla="*/ 1633 h 1859"/>
                  <a:gd name="T6" fmla="*/ 137 w 227"/>
                  <a:gd name="T7" fmla="*/ 0 h 18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1859"/>
                  <a:gd name="T14" fmla="*/ 227 w 227"/>
                  <a:gd name="T15" fmla="*/ 1859 h 18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1859">
                    <a:moveTo>
                      <a:pt x="227" y="136"/>
                    </a:moveTo>
                    <a:lnTo>
                      <a:pt x="0" y="1859"/>
                    </a:lnTo>
                    <a:lnTo>
                      <a:pt x="0" y="1633"/>
                    </a:lnTo>
                    <a:lnTo>
                      <a:pt x="137" y="0"/>
                    </a:lnTo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9" name="Oval 72"/>
              <p:cNvSpPr>
                <a:spLocks noChangeArrowheads="1"/>
              </p:cNvSpPr>
              <p:nvPr/>
            </p:nvSpPr>
            <p:spPr bwMode="auto">
              <a:xfrm>
                <a:off x="1383" y="1570"/>
                <a:ext cx="272" cy="272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</p:grpSp>
      <p:sp>
        <p:nvSpPr>
          <p:cNvPr id="36875" name="AutoShape 47">
            <a:hlinkClick r:id="" action="ppaction://noaction"/>
          </p:cNvPr>
          <p:cNvSpPr>
            <a:spLocks noChangeArrowheads="1"/>
          </p:cNvSpPr>
          <p:nvPr/>
        </p:nvSpPr>
        <p:spPr bwMode="auto">
          <a:xfrm flipH="1">
            <a:off x="8215313" y="6378575"/>
            <a:ext cx="647700" cy="287338"/>
          </a:xfrm>
          <a:prstGeom prst="leftArrow">
            <a:avLst>
              <a:gd name="adj1" fmla="val 50000"/>
              <a:gd name="adj2" fmla="val 56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1211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0.04051 L 0.3599 0.145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0.02592 L 0.36562 0.151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9" y="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2" grpId="0" animBg="1"/>
      <p:bldP spid="2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олилиния 27"/>
          <p:cNvSpPr>
            <a:spLocks noChangeArrowheads="1"/>
          </p:cNvSpPr>
          <p:nvPr/>
        </p:nvSpPr>
        <p:spPr bwMode="auto">
          <a:xfrm>
            <a:off x="1746250" y="3214688"/>
            <a:ext cx="1611313" cy="1928812"/>
          </a:xfrm>
          <a:custGeom>
            <a:avLst/>
            <a:gdLst>
              <a:gd name="T0" fmla="*/ 0 w 1643974"/>
              <a:gd name="T1" fmla="*/ 0 h 1974715"/>
              <a:gd name="T2" fmla="*/ 1291543 w 1643974"/>
              <a:gd name="T3" fmla="*/ 1489133 h 1974715"/>
              <a:gd name="T4" fmla="*/ 0 60000 65536"/>
              <a:gd name="T5" fmla="*/ 0 60000 65536"/>
              <a:gd name="T6" fmla="*/ 0 w 1643974"/>
              <a:gd name="T7" fmla="*/ 0 h 1974715"/>
              <a:gd name="T8" fmla="*/ 1643974 w 1643974"/>
              <a:gd name="T9" fmla="*/ 1974715 h 19747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3974" h="1974715">
                <a:moveTo>
                  <a:pt x="0" y="0"/>
                </a:moveTo>
                <a:lnTo>
                  <a:pt x="1643974" y="1974715"/>
                </a:lnTo>
              </a:path>
            </a:pathLst>
          </a:custGeom>
          <a:solidFill>
            <a:schemeClr val="accent1"/>
          </a:solidFill>
          <a:ln w="12700" algn="ctr">
            <a:solidFill>
              <a:srgbClr val="110E03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8" name="Овал 37"/>
          <p:cNvSpPr/>
          <p:nvPr/>
        </p:nvSpPr>
        <p:spPr bwMode="auto">
          <a:xfrm>
            <a:off x="4051300" y="3670300"/>
            <a:ext cx="214313" cy="214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1428750" y="642938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3200">
                <a:latin typeface="Arial" charset="0"/>
                <a:cs typeface="Arial" charset="0"/>
              </a:rPr>
              <a:t>Параллельный перенос</a:t>
            </a:r>
          </a:p>
        </p:txBody>
      </p:sp>
      <p:sp>
        <p:nvSpPr>
          <p:cNvPr id="37893" name="Прямоугольник 2"/>
          <p:cNvSpPr>
            <a:spLocks noChangeArrowheads="1"/>
          </p:cNvSpPr>
          <p:nvPr/>
        </p:nvSpPr>
        <p:spPr bwMode="auto">
          <a:xfrm>
            <a:off x="428625" y="5500688"/>
            <a:ext cx="8429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/>
              <a:t>Постройте отрезок В</a:t>
            </a:r>
            <a:r>
              <a:rPr lang="ru-RU" altLang="ru-RU" sz="1400"/>
              <a:t>1</a:t>
            </a:r>
            <a:r>
              <a:rPr lang="ru-RU" altLang="ru-RU"/>
              <a:t>С</a:t>
            </a:r>
            <a:r>
              <a:rPr lang="ru-RU" altLang="ru-RU" sz="1400"/>
              <a:t>1</a:t>
            </a:r>
            <a:r>
              <a:rPr lang="ru-RU" altLang="ru-RU"/>
              <a:t>, в который переходит отрезок ВС  </a:t>
            </a:r>
          </a:p>
          <a:p>
            <a:pPr algn="ctr" eaLnBrk="1" hangingPunct="1"/>
            <a:r>
              <a:rPr lang="ru-RU" altLang="ru-RU"/>
              <a:t>при параллельном переносе, который переводит точку А </a:t>
            </a:r>
          </a:p>
          <a:p>
            <a:pPr algn="ctr" eaLnBrk="1" hangingPunct="1"/>
            <a:r>
              <a:rPr lang="ru-RU" altLang="ru-RU"/>
              <a:t>в точку А</a:t>
            </a:r>
            <a:r>
              <a:rPr lang="ru-RU" altLang="ru-RU" sz="1400"/>
              <a:t>1</a:t>
            </a:r>
            <a:endParaRPr lang="ru-RU" altLang="ru-RU"/>
          </a:p>
        </p:txBody>
      </p:sp>
      <p:grpSp>
        <p:nvGrpSpPr>
          <p:cNvPr id="37894" name="Группа 3"/>
          <p:cNvGrpSpPr>
            <a:grpSpLocks/>
          </p:cNvGrpSpPr>
          <p:nvPr/>
        </p:nvGrpSpPr>
        <p:grpSpPr bwMode="auto">
          <a:xfrm>
            <a:off x="1285875" y="2928938"/>
            <a:ext cx="571500" cy="428625"/>
            <a:chOff x="1571604" y="1714488"/>
            <a:chExt cx="571521" cy="428628"/>
          </a:xfrm>
        </p:grpSpPr>
        <p:sp>
          <p:nvSpPr>
            <p:cNvPr id="5" name="Овал 4"/>
            <p:cNvSpPr/>
            <p:nvPr/>
          </p:nvSpPr>
          <p:spPr bwMode="auto">
            <a:xfrm>
              <a:off x="1928805" y="1857364"/>
              <a:ext cx="214320" cy="21431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915" name="Прямоугольник 5"/>
            <p:cNvSpPr>
              <a:spLocks noChangeArrowheads="1"/>
            </p:cNvSpPr>
            <p:nvPr/>
          </p:nvSpPr>
          <p:spPr bwMode="auto">
            <a:xfrm>
              <a:off x="1571604" y="1714488"/>
              <a:ext cx="357190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А</a:t>
              </a:r>
            </a:p>
          </p:txBody>
        </p:sp>
      </p:grpSp>
      <p:grpSp>
        <p:nvGrpSpPr>
          <p:cNvPr id="37895" name="Группа 12"/>
          <p:cNvGrpSpPr>
            <a:grpSpLocks/>
          </p:cNvGrpSpPr>
          <p:nvPr/>
        </p:nvGrpSpPr>
        <p:grpSpPr bwMode="auto">
          <a:xfrm>
            <a:off x="2928938" y="4929188"/>
            <a:ext cx="571500" cy="428625"/>
            <a:chOff x="1571604" y="1714488"/>
            <a:chExt cx="571521" cy="428628"/>
          </a:xfrm>
        </p:grpSpPr>
        <p:sp>
          <p:nvSpPr>
            <p:cNvPr id="14" name="Овал 13"/>
            <p:cNvSpPr/>
            <p:nvPr/>
          </p:nvSpPr>
          <p:spPr bwMode="auto">
            <a:xfrm>
              <a:off x="1928804" y="1857364"/>
              <a:ext cx="214321" cy="21431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913" name="Прямоугольник 14"/>
            <p:cNvSpPr>
              <a:spLocks noChangeArrowheads="1"/>
            </p:cNvSpPr>
            <p:nvPr/>
          </p:nvSpPr>
          <p:spPr bwMode="auto">
            <a:xfrm>
              <a:off x="1571604" y="1714488"/>
              <a:ext cx="357190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А</a:t>
              </a:r>
              <a:r>
                <a:rPr lang="ru-RU" altLang="ru-RU" sz="1400"/>
                <a:t>1</a:t>
              </a:r>
              <a:endParaRPr lang="ru-RU" altLang="ru-RU"/>
            </a:p>
          </p:txBody>
        </p:sp>
      </p:grpSp>
      <p:grpSp>
        <p:nvGrpSpPr>
          <p:cNvPr id="37896" name="Группа 26"/>
          <p:cNvGrpSpPr>
            <a:grpSpLocks/>
          </p:cNvGrpSpPr>
          <p:nvPr/>
        </p:nvGrpSpPr>
        <p:grpSpPr bwMode="auto">
          <a:xfrm>
            <a:off x="2143125" y="1143000"/>
            <a:ext cx="2357438" cy="928688"/>
            <a:chOff x="2357422" y="1357298"/>
            <a:chExt cx="2357471" cy="928694"/>
          </a:xfrm>
        </p:grpSpPr>
        <p:sp>
          <p:nvSpPr>
            <p:cNvPr id="25" name="Полилиния 24"/>
            <p:cNvSpPr/>
            <p:nvPr/>
          </p:nvSpPr>
          <p:spPr bwMode="auto">
            <a:xfrm>
              <a:off x="2820978" y="1595425"/>
              <a:ext cx="1809775" cy="515941"/>
            </a:xfrm>
            <a:custGeom>
              <a:avLst/>
              <a:gdLst>
                <a:gd name="connsiteX0" fmla="*/ 0 w 1809345"/>
                <a:gd name="connsiteY0" fmla="*/ 515566 h 515566"/>
                <a:gd name="connsiteX1" fmla="*/ 1809345 w 1809345"/>
                <a:gd name="connsiteY1" fmla="*/ 0 h 515566"/>
                <a:gd name="connsiteX2" fmla="*/ 1809345 w 1809345"/>
                <a:gd name="connsiteY2" fmla="*/ 0 h 51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9345" h="515566">
                  <a:moveTo>
                    <a:pt x="0" y="515566"/>
                  </a:moveTo>
                  <a:lnTo>
                    <a:pt x="1809345" y="0"/>
                  </a:lnTo>
                  <a:lnTo>
                    <a:pt x="1809345" y="0"/>
                  </a:lnTo>
                </a:path>
              </a:pathLst>
            </a:custGeom>
            <a:solidFill>
              <a:schemeClr val="accent1"/>
            </a:solidFill>
            <a:ln w="508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7906" name="Группа 6"/>
            <p:cNvGrpSpPr>
              <a:grpSpLocks/>
            </p:cNvGrpSpPr>
            <p:nvPr/>
          </p:nvGrpSpPr>
          <p:grpSpPr bwMode="auto">
            <a:xfrm>
              <a:off x="2357422" y="1857364"/>
              <a:ext cx="571521" cy="428628"/>
              <a:chOff x="1571604" y="1714488"/>
              <a:chExt cx="571521" cy="428628"/>
            </a:xfrm>
          </p:grpSpPr>
          <p:sp>
            <p:nvSpPr>
              <p:cNvPr id="8" name="Овал 7"/>
              <p:cNvSpPr/>
              <p:nvPr/>
            </p:nvSpPr>
            <p:spPr bwMode="auto">
              <a:xfrm>
                <a:off x="1928797" y="1857364"/>
                <a:ext cx="214315" cy="214313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11" name="Прямоугольник 8"/>
              <p:cNvSpPr>
                <a:spLocks noChangeArrowheads="1"/>
              </p:cNvSpPr>
              <p:nvPr/>
            </p:nvSpPr>
            <p:spPr bwMode="auto">
              <a:xfrm>
                <a:off x="1571604" y="1714488"/>
                <a:ext cx="357190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altLang="ru-RU"/>
                  <a:t>В</a:t>
                </a:r>
              </a:p>
            </p:txBody>
          </p:sp>
        </p:grpSp>
        <p:grpSp>
          <p:nvGrpSpPr>
            <p:cNvPr id="37907" name="Группа 18"/>
            <p:cNvGrpSpPr>
              <a:grpSpLocks/>
            </p:cNvGrpSpPr>
            <p:nvPr/>
          </p:nvGrpSpPr>
          <p:grpSpPr bwMode="auto">
            <a:xfrm>
              <a:off x="4143372" y="1357298"/>
              <a:ext cx="571521" cy="428628"/>
              <a:chOff x="1571604" y="1714488"/>
              <a:chExt cx="571521" cy="428628"/>
            </a:xfrm>
          </p:grpSpPr>
          <p:sp>
            <p:nvSpPr>
              <p:cNvPr id="20" name="Овал 19"/>
              <p:cNvSpPr/>
              <p:nvPr/>
            </p:nvSpPr>
            <p:spPr bwMode="auto">
              <a:xfrm>
                <a:off x="1928809" y="1857364"/>
                <a:ext cx="214316" cy="21431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9" name="Прямоугольник 20"/>
              <p:cNvSpPr>
                <a:spLocks noChangeArrowheads="1"/>
              </p:cNvSpPr>
              <p:nvPr/>
            </p:nvSpPr>
            <p:spPr bwMode="auto">
              <a:xfrm>
                <a:off x="1571604" y="1714488"/>
                <a:ext cx="357190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altLang="ru-RU"/>
                  <a:t>С</a:t>
                </a:r>
              </a:p>
            </p:txBody>
          </p:sp>
        </p:grpSp>
      </p:grpSp>
      <p:grpSp>
        <p:nvGrpSpPr>
          <p:cNvPr id="9" name="Группа 28"/>
          <p:cNvGrpSpPr>
            <a:grpSpLocks/>
          </p:cNvGrpSpPr>
          <p:nvPr/>
        </p:nvGrpSpPr>
        <p:grpSpPr bwMode="auto">
          <a:xfrm>
            <a:off x="3721100" y="2997200"/>
            <a:ext cx="2357438" cy="928688"/>
            <a:chOff x="2357422" y="1357298"/>
            <a:chExt cx="2357471" cy="928694"/>
          </a:xfrm>
        </p:grpSpPr>
        <p:sp>
          <p:nvSpPr>
            <p:cNvPr id="30" name="Полилиния 29"/>
            <p:cNvSpPr/>
            <p:nvPr/>
          </p:nvSpPr>
          <p:spPr bwMode="auto">
            <a:xfrm>
              <a:off x="2820978" y="1595425"/>
              <a:ext cx="1809775" cy="515941"/>
            </a:xfrm>
            <a:custGeom>
              <a:avLst/>
              <a:gdLst>
                <a:gd name="connsiteX0" fmla="*/ 0 w 1809345"/>
                <a:gd name="connsiteY0" fmla="*/ 515566 h 515566"/>
                <a:gd name="connsiteX1" fmla="*/ 1809345 w 1809345"/>
                <a:gd name="connsiteY1" fmla="*/ 0 h 515566"/>
                <a:gd name="connsiteX2" fmla="*/ 1809345 w 1809345"/>
                <a:gd name="connsiteY2" fmla="*/ 0 h 51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9345" h="515566">
                  <a:moveTo>
                    <a:pt x="0" y="515566"/>
                  </a:moveTo>
                  <a:lnTo>
                    <a:pt x="1809345" y="0"/>
                  </a:lnTo>
                  <a:lnTo>
                    <a:pt x="1809345" y="0"/>
                  </a:lnTo>
                </a:path>
              </a:pathLst>
            </a:custGeom>
            <a:solidFill>
              <a:schemeClr val="accent1"/>
            </a:solidFill>
            <a:ln w="508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7899" name="Группа 30"/>
            <p:cNvGrpSpPr>
              <a:grpSpLocks/>
            </p:cNvGrpSpPr>
            <p:nvPr/>
          </p:nvGrpSpPr>
          <p:grpSpPr bwMode="auto">
            <a:xfrm>
              <a:off x="2357422" y="1857364"/>
              <a:ext cx="542337" cy="428628"/>
              <a:chOff x="1571604" y="1714488"/>
              <a:chExt cx="542337" cy="428628"/>
            </a:xfrm>
          </p:grpSpPr>
          <p:sp>
            <p:nvSpPr>
              <p:cNvPr id="35" name="Овал 34"/>
              <p:cNvSpPr/>
              <p:nvPr/>
            </p:nvSpPr>
            <p:spPr bwMode="auto">
              <a:xfrm>
                <a:off x="1900222" y="1885939"/>
                <a:ext cx="214315" cy="214313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4" name="Прямоугольник 35"/>
              <p:cNvSpPr>
                <a:spLocks noChangeArrowheads="1"/>
              </p:cNvSpPr>
              <p:nvPr/>
            </p:nvSpPr>
            <p:spPr bwMode="auto">
              <a:xfrm>
                <a:off x="1571604" y="1714488"/>
                <a:ext cx="357190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altLang="ru-RU"/>
                  <a:t>В</a:t>
                </a:r>
                <a:r>
                  <a:rPr lang="ru-RU" altLang="ru-RU" sz="1200"/>
                  <a:t>1</a:t>
                </a:r>
                <a:endParaRPr lang="ru-RU" altLang="ru-RU"/>
              </a:p>
            </p:txBody>
          </p:sp>
        </p:grpSp>
        <p:grpSp>
          <p:nvGrpSpPr>
            <p:cNvPr id="37900" name="Группа 31"/>
            <p:cNvGrpSpPr>
              <a:grpSpLocks/>
            </p:cNvGrpSpPr>
            <p:nvPr/>
          </p:nvGrpSpPr>
          <p:grpSpPr bwMode="auto">
            <a:xfrm>
              <a:off x="4143372" y="1357298"/>
              <a:ext cx="571521" cy="428628"/>
              <a:chOff x="1571604" y="1714488"/>
              <a:chExt cx="571521" cy="428628"/>
            </a:xfrm>
          </p:grpSpPr>
          <p:sp>
            <p:nvSpPr>
              <p:cNvPr id="33" name="Овал 32"/>
              <p:cNvSpPr/>
              <p:nvPr/>
            </p:nvSpPr>
            <p:spPr bwMode="auto">
              <a:xfrm>
                <a:off x="1928809" y="1857364"/>
                <a:ext cx="214316" cy="21431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902" name="Прямоугольник 33"/>
              <p:cNvSpPr>
                <a:spLocks noChangeArrowheads="1"/>
              </p:cNvSpPr>
              <p:nvPr/>
            </p:nvSpPr>
            <p:spPr bwMode="auto">
              <a:xfrm>
                <a:off x="1571604" y="1714488"/>
                <a:ext cx="357190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altLang="ru-RU"/>
                  <a:t>С</a:t>
                </a:r>
                <a:r>
                  <a:rPr lang="ru-RU" altLang="ru-RU" sz="1200"/>
                  <a:t>1</a:t>
                </a:r>
                <a:endParaRPr lang="ru-RU" alt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3411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972 L 0.08802 -0.2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02 -0.19745 L 0.28507 -0.27083 L 0.28507 -0.26898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8" grpId="2" animBg="1"/>
      <p:bldP spid="28" grpId="3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809625"/>
          </a:xfrm>
        </p:spPr>
        <p:txBody>
          <a:bodyPr/>
          <a:lstStyle/>
          <a:p>
            <a:pPr algn="ctr" eaLnBrk="1" hangingPunct="1"/>
            <a:r>
              <a:rPr lang="ru-RU" altLang="ru-RU" smtClean="0">
                <a:solidFill>
                  <a:schemeClr val="tx1"/>
                </a:solidFill>
              </a:rPr>
              <a:t>Практическое задание</a:t>
            </a:r>
          </a:p>
        </p:txBody>
      </p:sp>
      <p:sp>
        <p:nvSpPr>
          <p:cNvPr id="3891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86750" y="6429375"/>
            <a:ext cx="576263" cy="238125"/>
          </a:xfrm>
          <a:prstGeom prst="curvedDownArrow">
            <a:avLst>
              <a:gd name="adj1" fmla="val 53386"/>
              <a:gd name="adj2" fmla="val 106760"/>
              <a:gd name="adj3" fmla="val 33333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38916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00063" y="6357938"/>
            <a:ext cx="647700" cy="287337"/>
          </a:xfrm>
          <a:prstGeom prst="leftArrow">
            <a:avLst>
              <a:gd name="adj1" fmla="val 50000"/>
              <a:gd name="adj2" fmla="val 563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3891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004050" cy="4608513"/>
          </a:xfrm>
          <a:noFill/>
        </p:spPr>
        <p:txBody>
          <a:bodyPr/>
          <a:lstStyle/>
          <a:p>
            <a:r>
              <a:rPr lang="ru-RU" altLang="ru-RU" sz="2800" dirty="0" smtClean="0"/>
              <a:t>Постройте фигуру, в которую переходит произвольный треугольник при параллельном переносе, который переводит точку А в точку А</a:t>
            </a:r>
            <a:r>
              <a:rPr lang="ru-RU" altLang="ru-RU" sz="1600" dirty="0" smtClean="0"/>
              <a:t>1</a:t>
            </a:r>
            <a:r>
              <a:rPr lang="ru-RU" altLang="ru-RU" sz="2800" dirty="0" smtClean="0"/>
              <a:t>                                                                                                             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>
                <a:hlinkClick r:id="" action="ppaction://noaction"/>
              </a:rPr>
              <a:t>Проверка</a:t>
            </a:r>
            <a:endParaRPr lang="ru-RU" altLang="ru-RU" sz="2800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>
                <a:hlinkClick r:id="" action="ppaction://noaction"/>
              </a:rPr>
              <a:t> </a:t>
            </a:r>
            <a:r>
              <a:rPr lang="ru-RU" altLang="ru-RU" sz="2800" dirty="0" smtClean="0"/>
              <a:t>                        </a:t>
            </a: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14877538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олилиния 16"/>
          <p:cNvSpPr>
            <a:spLocks noChangeArrowheads="1"/>
          </p:cNvSpPr>
          <p:nvPr/>
        </p:nvSpPr>
        <p:spPr bwMode="auto">
          <a:xfrm>
            <a:off x="2605088" y="3906838"/>
            <a:ext cx="4081462" cy="2149475"/>
          </a:xfrm>
          <a:custGeom>
            <a:avLst/>
            <a:gdLst>
              <a:gd name="T0" fmla="*/ 0 w 1513065"/>
              <a:gd name="T1" fmla="*/ 0 h 2845711"/>
              <a:gd name="T2" fmla="*/ 2147483647 w 1513065"/>
              <a:gd name="T3" fmla="*/ 98113 h 2845711"/>
              <a:gd name="T4" fmla="*/ 2147483647 w 1513065"/>
              <a:gd name="T5" fmla="*/ 97547 h 2845711"/>
              <a:gd name="T6" fmla="*/ 0 60000 65536"/>
              <a:gd name="T7" fmla="*/ 0 60000 65536"/>
              <a:gd name="T8" fmla="*/ 0 60000 65536"/>
              <a:gd name="T9" fmla="*/ 0 w 1513065"/>
              <a:gd name="T10" fmla="*/ 0 h 2845711"/>
              <a:gd name="T11" fmla="*/ 1513065 w 1513065"/>
              <a:gd name="T12" fmla="*/ 2845711 h 28457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3065" h="2845711">
                <a:moveTo>
                  <a:pt x="0" y="0"/>
                </a:moveTo>
                <a:lnTo>
                  <a:pt x="1508965" y="2845711"/>
                </a:lnTo>
                <a:lnTo>
                  <a:pt x="1513065" y="2829309"/>
                </a:ln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39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7188" y="6357938"/>
            <a:ext cx="647700" cy="287337"/>
          </a:xfrm>
          <a:prstGeom prst="leftArrow">
            <a:avLst>
              <a:gd name="adj1" fmla="val 50000"/>
              <a:gd name="adj2" fmla="val 563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9940" name="Группа 9"/>
          <p:cNvGrpSpPr>
            <a:grpSpLocks/>
          </p:cNvGrpSpPr>
          <p:nvPr/>
        </p:nvGrpSpPr>
        <p:grpSpPr bwMode="auto">
          <a:xfrm>
            <a:off x="928688" y="857250"/>
            <a:ext cx="3000375" cy="3357563"/>
            <a:chOff x="928662" y="857232"/>
            <a:chExt cx="3000396" cy="3357586"/>
          </a:xfrm>
        </p:grpSpPr>
        <p:sp>
          <p:nvSpPr>
            <p:cNvPr id="39948" name="Полилиния 3"/>
            <p:cNvSpPr>
              <a:spLocks noChangeArrowheads="1"/>
            </p:cNvSpPr>
            <p:nvPr/>
          </p:nvSpPr>
          <p:spPr bwMode="auto">
            <a:xfrm>
              <a:off x="1200838" y="1000108"/>
              <a:ext cx="2371030" cy="2921897"/>
            </a:xfrm>
            <a:custGeom>
              <a:avLst/>
              <a:gdLst>
                <a:gd name="T0" fmla="*/ 0 w 1299990"/>
                <a:gd name="T1" fmla="*/ 5410305 h 2588964"/>
                <a:gd name="T2" fmla="*/ 1761583634 w 1299990"/>
                <a:gd name="T3" fmla="*/ 0 h 2588964"/>
                <a:gd name="T4" fmla="*/ 1045007082 w 1299990"/>
                <a:gd name="T5" fmla="*/ 11055827 h 2588964"/>
                <a:gd name="T6" fmla="*/ 0 w 1299990"/>
                <a:gd name="T7" fmla="*/ 5410305 h 25889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9990"/>
                <a:gd name="T13" fmla="*/ 0 h 2588964"/>
                <a:gd name="T14" fmla="*/ 1299990 w 1299990"/>
                <a:gd name="T15" fmla="*/ 2588964 h 25889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9990" h="2588964">
                  <a:moveTo>
                    <a:pt x="0" y="1266940"/>
                  </a:moveTo>
                  <a:lnTo>
                    <a:pt x="1299990" y="0"/>
                  </a:lnTo>
                  <a:lnTo>
                    <a:pt x="771180" y="2588964"/>
                  </a:lnTo>
                  <a:lnTo>
                    <a:pt x="0" y="1266940"/>
                  </a:lnTo>
                  <a:close/>
                </a:path>
              </a:pathLst>
            </a:custGeom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/>
            </a:gra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9949" name="Прямоугольник 4"/>
            <p:cNvSpPr>
              <a:spLocks noChangeArrowheads="1"/>
            </p:cNvSpPr>
            <p:nvPr/>
          </p:nvSpPr>
          <p:spPr bwMode="auto">
            <a:xfrm>
              <a:off x="928662" y="2214554"/>
              <a:ext cx="428628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А</a:t>
              </a:r>
            </a:p>
          </p:txBody>
        </p:sp>
        <p:sp>
          <p:nvSpPr>
            <p:cNvPr id="39950" name="Прямоугольник 5"/>
            <p:cNvSpPr>
              <a:spLocks noChangeArrowheads="1"/>
            </p:cNvSpPr>
            <p:nvPr/>
          </p:nvSpPr>
          <p:spPr bwMode="auto">
            <a:xfrm>
              <a:off x="3500430" y="857232"/>
              <a:ext cx="428628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В</a:t>
              </a:r>
            </a:p>
          </p:txBody>
        </p:sp>
        <p:sp>
          <p:nvSpPr>
            <p:cNvPr id="39951" name="Прямоугольник 6"/>
            <p:cNvSpPr>
              <a:spLocks noChangeArrowheads="1"/>
            </p:cNvSpPr>
            <p:nvPr/>
          </p:nvSpPr>
          <p:spPr bwMode="auto">
            <a:xfrm>
              <a:off x="2571736" y="3786190"/>
              <a:ext cx="428628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С</a:t>
              </a:r>
            </a:p>
          </p:txBody>
        </p:sp>
      </p:grpSp>
      <p:sp>
        <p:nvSpPr>
          <p:cNvPr id="39941" name="Полилиния 8"/>
          <p:cNvSpPr>
            <a:spLocks noChangeArrowheads="1"/>
          </p:cNvSpPr>
          <p:nvPr/>
        </p:nvSpPr>
        <p:spPr bwMode="auto">
          <a:xfrm>
            <a:off x="1204913" y="2424113"/>
            <a:ext cx="4081462" cy="2147887"/>
          </a:xfrm>
          <a:custGeom>
            <a:avLst/>
            <a:gdLst>
              <a:gd name="T0" fmla="*/ 0 w 1513065"/>
              <a:gd name="T1" fmla="*/ 0 h 2845711"/>
              <a:gd name="T2" fmla="*/ 2147483647 w 1513065"/>
              <a:gd name="T3" fmla="*/ 97318 h 2845711"/>
              <a:gd name="T4" fmla="*/ 2147483647 w 1513065"/>
              <a:gd name="T5" fmla="*/ 96758 h 2845711"/>
              <a:gd name="T6" fmla="*/ 0 60000 65536"/>
              <a:gd name="T7" fmla="*/ 0 60000 65536"/>
              <a:gd name="T8" fmla="*/ 0 60000 65536"/>
              <a:gd name="T9" fmla="*/ 0 w 1513065"/>
              <a:gd name="T10" fmla="*/ 0 h 2845711"/>
              <a:gd name="T11" fmla="*/ 1513065 w 1513065"/>
              <a:gd name="T12" fmla="*/ 2845711 h 28457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3065" h="2845711">
                <a:moveTo>
                  <a:pt x="0" y="0"/>
                </a:moveTo>
                <a:lnTo>
                  <a:pt x="1508965" y="2845711"/>
                </a:lnTo>
                <a:lnTo>
                  <a:pt x="1513065" y="2829309"/>
                </a:ln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39942" name="Группа 10"/>
          <p:cNvGrpSpPr>
            <a:grpSpLocks/>
          </p:cNvGrpSpPr>
          <p:nvPr/>
        </p:nvGrpSpPr>
        <p:grpSpPr bwMode="auto">
          <a:xfrm>
            <a:off x="4994275" y="3000375"/>
            <a:ext cx="3000375" cy="3357563"/>
            <a:chOff x="928662" y="857232"/>
            <a:chExt cx="3000396" cy="3357586"/>
          </a:xfrm>
        </p:grpSpPr>
        <p:sp>
          <p:nvSpPr>
            <p:cNvPr id="39944" name="Прямоугольник 12"/>
            <p:cNvSpPr>
              <a:spLocks noChangeArrowheads="1"/>
            </p:cNvSpPr>
            <p:nvPr/>
          </p:nvSpPr>
          <p:spPr bwMode="auto">
            <a:xfrm>
              <a:off x="928662" y="2214554"/>
              <a:ext cx="428628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А</a:t>
              </a:r>
              <a:r>
                <a:rPr lang="ru-RU" altLang="ru-RU" sz="1400"/>
                <a:t>1</a:t>
              </a:r>
              <a:endParaRPr lang="ru-RU" altLang="ru-RU"/>
            </a:p>
          </p:txBody>
        </p:sp>
        <p:sp>
          <p:nvSpPr>
            <p:cNvPr id="39945" name="Прямоугольник 13"/>
            <p:cNvSpPr>
              <a:spLocks noChangeArrowheads="1"/>
            </p:cNvSpPr>
            <p:nvPr/>
          </p:nvSpPr>
          <p:spPr bwMode="auto">
            <a:xfrm>
              <a:off x="3500430" y="857232"/>
              <a:ext cx="428628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В</a:t>
              </a:r>
              <a:r>
                <a:rPr lang="ru-RU" altLang="ru-RU" sz="1400"/>
                <a:t>1</a:t>
              </a:r>
              <a:endParaRPr lang="ru-RU" altLang="ru-RU"/>
            </a:p>
          </p:txBody>
        </p:sp>
        <p:sp>
          <p:nvSpPr>
            <p:cNvPr id="39946" name="Прямоугольник 14"/>
            <p:cNvSpPr>
              <a:spLocks noChangeArrowheads="1"/>
            </p:cNvSpPr>
            <p:nvPr/>
          </p:nvSpPr>
          <p:spPr bwMode="auto">
            <a:xfrm>
              <a:off x="2571736" y="3786190"/>
              <a:ext cx="428628" cy="42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С</a:t>
              </a:r>
              <a:r>
                <a:rPr lang="ru-RU" altLang="ru-RU" sz="1400"/>
                <a:t>1</a:t>
              </a:r>
              <a:endParaRPr lang="ru-RU" altLang="ru-RU"/>
            </a:p>
          </p:txBody>
        </p:sp>
        <p:sp>
          <p:nvSpPr>
            <p:cNvPr id="39947" name="Полилиния 11"/>
            <p:cNvSpPr>
              <a:spLocks noChangeArrowheads="1"/>
            </p:cNvSpPr>
            <p:nvPr/>
          </p:nvSpPr>
          <p:spPr bwMode="auto">
            <a:xfrm>
              <a:off x="1200838" y="1000108"/>
              <a:ext cx="2371030" cy="2921897"/>
            </a:xfrm>
            <a:custGeom>
              <a:avLst/>
              <a:gdLst>
                <a:gd name="T0" fmla="*/ 0 w 1299990"/>
                <a:gd name="T1" fmla="*/ 5410305 h 2588964"/>
                <a:gd name="T2" fmla="*/ 1761583634 w 1299990"/>
                <a:gd name="T3" fmla="*/ 0 h 2588964"/>
                <a:gd name="T4" fmla="*/ 1045007082 w 1299990"/>
                <a:gd name="T5" fmla="*/ 11055827 h 2588964"/>
                <a:gd name="T6" fmla="*/ 0 w 1299990"/>
                <a:gd name="T7" fmla="*/ 5410305 h 25889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9990"/>
                <a:gd name="T13" fmla="*/ 0 h 2588964"/>
                <a:gd name="T14" fmla="*/ 1299990 w 1299990"/>
                <a:gd name="T15" fmla="*/ 2588964 h 25889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9990" h="2588964">
                  <a:moveTo>
                    <a:pt x="0" y="1266940"/>
                  </a:moveTo>
                  <a:lnTo>
                    <a:pt x="1299990" y="0"/>
                  </a:lnTo>
                  <a:lnTo>
                    <a:pt x="771180" y="2588964"/>
                  </a:lnTo>
                  <a:lnTo>
                    <a:pt x="0" y="1266940"/>
                  </a:lnTo>
                  <a:close/>
                </a:path>
              </a:pathLst>
            </a:custGeom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/>
            </a:gra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9943" name="Полилиния 15"/>
          <p:cNvSpPr>
            <a:spLocks noChangeArrowheads="1"/>
          </p:cNvSpPr>
          <p:nvPr/>
        </p:nvSpPr>
        <p:spPr bwMode="auto">
          <a:xfrm>
            <a:off x="3571875" y="1000125"/>
            <a:ext cx="4081463" cy="2147888"/>
          </a:xfrm>
          <a:custGeom>
            <a:avLst/>
            <a:gdLst>
              <a:gd name="T0" fmla="*/ 0 w 1513065"/>
              <a:gd name="T1" fmla="*/ 0 h 2845711"/>
              <a:gd name="T2" fmla="*/ 2147483647 w 1513065"/>
              <a:gd name="T3" fmla="*/ 97318 h 2845711"/>
              <a:gd name="T4" fmla="*/ 2147483647 w 1513065"/>
              <a:gd name="T5" fmla="*/ 96758 h 2845711"/>
              <a:gd name="T6" fmla="*/ 0 60000 65536"/>
              <a:gd name="T7" fmla="*/ 0 60000 65536"/>
              <a:gd name="T8" fmla="*/ 0 60000 65536"/>
              <a:gd name="T9" fmla="*/ 0 w 1513065"/>
              <a:gd name="T10" fmla="*/ 0 h 2845711"/>
              <a:gd name="T11" fmla="*/ 1513065 w 1513065"/>
              <a:gd name="T12" fmla="*/ 2845711 h 28457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3065" h="2845711">
                <a:moveTo>
                  <a:pt x="0" y="0"/>
                </a:moveTo>
                <a:lnTo>
                  <a:pt x="1508965" y="2845711"/>
                </a:lnTo>
                <a:lnTo>
                  <a:pt x="1513065" y="2829309"/>
                </a:ln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53125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113</Words>
  <Application>Microsoft Office PowerPoint</Application>
  <PresentationFormat>Экран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Эскиз</vt:lpstr>
      <vt:lpstr>1_Эскиз</vt:lpstr>
      <vt:lpstr>Параллельный перенос и его свойства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Практическое задание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Параллельный перенос и его свойства</dc:title>
  <dc:creator>Станислав</dc:creator>
  <cp:lastModifiedBy>Станислав</cp:lastModifiedBy>
  <cp:revision>5</cp:revision>
  <dcterms:created xsi:type="dcterms:W3CDTF">2015-04-01T18:01:33Z</dcterms:created>
  <dcterms:modified xsi:type="dcterms:W3CDTF">2015-04-01T18:36:53Z</dcterms:modified>
</cp:coreProperties>
</file>