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1" r:id="rId4"/>
    <p:sldId id="258" r:id="rId5"/>
    <p:sldId id="259" r:id="rId6"/>
    <p:sldId id="262" r:id="rId7"/>
    <p:sldId id="260" r:id="rId8"/>
    <p:sldId id="263" r:id="rId9"/>
    <p:sldId id="264" r:id="rId10"/>
    <p:sldId id="265" r:id="rId11"/>
    <p:sldId id="274" r:id="rId12"/>
    <p:sldId id="266" r:id="rId13"/>
    <p:sldId id="267" r:id="rId14"/>
    <p:sldId id="271" r:id="rId15"/>
    <p:sldId id="269" r:id="rId16"/>
    <p:sldId id="270" r:id="rId17"/>
    <p:sldId id="268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03AEA-994C-43D9-A6A0-B6CF11B8DF04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DD2E1-33A1-45B9-A904-667155A911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03AEA-994C-43D9-A6A0-B6CF11B8DF04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DD2E1-33A1-45B9-A904-667155A911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03AEA-994C-43D9-A6A0-B6CF11B8DF04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DD2E1-33A1-45B9-A904-667155A911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03AEA-994C-43D9-A6A0-B6CF11B8DF04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DD2E1-33A1-45B9-A904-667155A911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03AEA-994C-43D9-A6A0-B6CF11B8DF04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DD2E1-33A1-45B9-A904-667155A911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03AEA-994C-43D9-A6A0-B6CF11B8DF04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DD2E1-33A1-45B9-A904-667155A911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03AEA-994C-43D9-A6A0-B6CF11B8DF04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DD2E1-33A1-45B9-A904-667155A911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03AEA-994C-43D9-A6A0-B6CF11B8DF04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DD2E1-33A1-45B9-A904-667155A911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03AEA-994C-43D9-A6A0-B6CF11B8DF04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DD2E1-33A1-45B9-A904-667155A911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03AEA-994C-43D9-A6A0-B6CF11B8DF04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DD2E1-33A1-45B9-A904-667155A911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03AEA-994C-43D9-A6A0-B6CF11B8DF04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DD2E1-33A1-45B9-A904-667155A911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Haga clic para modificar el estilo de título del patrón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Haga clic para modificar el estilo de texto del patrón</a:t>
            </a:r>
          </a:p>
          <a:p>
            <a:pPr lvl="1"/>
            <a:r>
              <a:rPr lang="ru-RU" smtClean="0"/>
              <a:t>Segundo nivel</a:t>
            </a:r>
          </a:p>
          <a:p>
            <a:pPr lvl="2"/>
            <a:r>
              <a:rPr lang="ru-RU" smtClean="0"/>
              <a:t>Tercer nivel</a:t>
            </a:r>
          </a:p>
          <a:p>
            <a:pPr lvl="3"/>
            <a:r>
              <a:rPr lang="ru-RU" smtClean="0"/>
              <a:t>Cuarto nivel</a:t>
            </a:r>
          </a:p>
          <a:p>
            <a:pPr lvl="4"/>
            <a:r>
              <a:rPr lang="ru-RU" smtClean="0"/>
              <a:t>Quinto nivel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03AEA-994C-43D9-A6A0-B6CF11B8DF04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DD2E1-33A1-45B9-A904-667155A9111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9144000" cy="70104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D%D1%80%D1%81%D1%82%D0%B5%D0%B4,_%D0%A5%D0%B0%D0%BD%D1%81_%D0%9A%D1%80%D0%B8%D1%81%D1%82%D0%B8%D0%B0%D0%BD" TargetMode="External"/><Relationship Id="rId2" Type="http://schemas.openxmlformats.org/officeDocument/2006/relationships/hyperlink" Target="https://ru.wikipedia.org/wiki/%D0%90%D0%BC%D0%BF%D0%B5%D1%80,_%D0%90%D0%BD%D0%B4%D1%80%D0%B5-%D0%9C%D0%B0%D1%80%D0%B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9"/>
            <a:ext cx="7344816" cy="1152127"/>
          </a:xfrm>
        </p:spPr>
        <p:txBody>
          <a:bodyPr>
            <a:normAutofit fontScale="90000"/>
          </a:bodyPr>
          <a:lstStyle/>
          <a:p>
            <a:r>
              <a:rPr lang="ru-RU" sz="7200" dirty="0" smtClean="0"/>
              <a:t>Магнитное поле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941168"/>
            <a:ext cx="3024336" cy="127369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9 класс</a:t>
            </a:r>
          </a:p>
          <a:p>
            <a:r>
              <a:rPr lang="ru-RU" dirty="0" smtClean="0"/>
              <a:t>Учитель физики МОБУ «Центр образования»</a:t>
            </a:r>
          </a:p>
          <a:p>
            <a:r>
              <a:rPr lang="ru-RU" dirty="0" smtClean="0"/>
              <a:t>Титова Н.А.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5888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Неоднородное магнитное поле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Сила с которой поле полосового магнита действует на помещенную в это поле магнитную стрелку в разных точках поля может быть различной как по модулю, так и по направлению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28999"/>
            <a:ext cx="2448272" cy="326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005064"/>
            <a:ext cx="3701397" cy="22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29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Направление магнитных линий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340768"/>
            <a:ext cx="8075240" cy="1972816"/>
          </a:xfrm>
        </p:spPr>
        <p:txBody>
          <a:bodyPr/>
          <a:lstStyle/>
          <a:p>
            <a:r>
              <a:rPr lang="ru-RU" dirty="0"/>
              <a:t>За направление магнитной линии в какой-либо ее точке условно принимают направление, которое указывает северный полюс магнитной стрелки, помещенной в эту </a:t>
            </a:r>
            <a:r>
              <a:rPr lang="ru-RU" dirty="0" smtClean="0"/>
              <a:t>точку.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501008"/>
            <a:ext cx="4032448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7139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Направление магнитного поля тока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268760"/>
            <a:ext cx="7643191" cy="25922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/>
              <a:t>Правило буравчика: </a:t>
            </a:r>
            <a:r>
              <a:rPr lang="ru-RU" dirty="0" smtClean="0"/>
              <a:t>Если </a:t>
            </a:r>
            <a:r>
              <a:rPr lang="ru-RU" dirty="0"/>
              <a:t>направление поступательного движения буравчика (винта) совпадает с направлением тока в проводнике, то направление вращения ручки буравчика совпадает с направлением </a:t>
            </a:r>
            <a:r>
              <a:rPr lang="ru-RU" dirty="0" smtClean="0"/>
              <a:t> магнитного поля тока.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49080"/>
            <a:ext cx="1440160" cy="2301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717032"/>
            <a:ext cx="4032448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5237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Направление магнитного поля соленоида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Правило правой руки: </a:t>
            </a:r>
            <a:r>
              <a:rPr lang="ru-RU" dirty="0" smtClean="0"/>
              <a:t>Если </a:t>
            </a:r>
            <a:r>
              <a:rPr lang="ru-RU" dirty="0"/>
              <a:t>обхватить соленоид ладонью правой руки так, чтобы четыре пальца были направлены вдоль тока в витках, то отставленный большой палец покажет направление линий магнитного поля внутри </a:t>
            </a:r>
            <a:r>
              <a:rPr lang="ru-RU" dirty="0" smtClean="0"/>
              <a:t>соленоида</a:t>
            </a:r>
            <a:r>
              <a:rPr lang="ru-RU" dirty="0"/>
              <a:t>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77072"/>
            <a:ext cx="4608512" cy="2419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663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 задач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Параллельно висящему проводнику</a:t>
            </a:r>
            <a:r>
              <a:rPr lang="ru-RU" b="1" dirty="0"/>
              <a:t>, по </a:t>
            </a:r>
            <a:r>
              <a:rPr lang="ru-RU" b="1" dirty="0" smtClean="0"/>
              <a:t>которому </a:t>
            </a:r>
            <a:r>
              <a:rPr lang="ru-RU" b="1" dirty="0"/>
              <a:t>течёт </a:t>
            </a:r>
            <a:r>
              <a:rPr lang="ru-RU" b="1" dirty="0" smtClean="0"/>
              <a:t>электрический </a:t>
            </a:r>
            <a:r>
              <a:rPr lang="ru-RU" b="1" dirty="0"/>
              <a:t>ток, </a:t>
            </a:r>
            <a:r>
              <a:rPr lang="ru-RU" b="1" dirty="0" smtClean="0"/>
              <a:t>расположили другой проводник</a:t>
            </a:r>
            <a:r>
              <a:rPr lang="ru-RU" b="1" dirty="0"/>
              <a:t>, </a:t>
            </a:r>
            <a:r>
              <a:rPr lang="ru-RU" b="1" dirty="0" smtClean="0"/>
              <a:t>соединённый </a:t>
            </a:r>
            <a:r>
              <a:rPr lang="ru-RU" b="1" dirty="0"/>
              <a:t>с </a:t>
            </a:r>
            <a:r>
              <a:rPr lang="ru-RU" b="1" dirty="0" smtClean="0"/>
              <a:t>источником </a:t>
            </a:r>
            <a:r>
              <a:rPr lang="ru-RU" b="1" dirty="0"/>
              <a:t>тока. Что </a:t>
            </a:r>
            <a:r>
              <a:rPr lang="ru-RU" b="1" dirty="0" smtClean="0"/>
              <a:t>произойдёт </a:t>
            </a:r>
            <a:r>
              <a:rPr lang="ru-RU" b="1" dirty="0"/>
              <a:t>с </a:t>
            </a:r>
            <a:r>
              <a:rPr lang="ru-RU" b="1" dirty="0" smtClean="0"/>
              <a:t>проводниками </a:t>
            </a:r>
            <a:r>
              <a:rPr lang="ru-RU" b="1" dirty="0"/>
              <a:t>при </a:t>
            </a:r>
            <a:r>
              <a:rPr lang="ru-RU" b="1" dirty="0" smtClean="0"/>
              <a:t>замыкании </a:t>
            </a:r>
            <a:r>
              <a:rPr lang="ru-RU" b="1" dirty="0"/>
              <a:t>цепи, в </a:t>
            </a:r>
            <a:r>
              <a:rPr lang="ru-RU" b="1" dirty="0" smtClean="0"/>
              <a:t>которую </a:t>
            </a:r>
            <a:r>
              <a:rPr lang="ru-RU" b="1" dirty="0"/>
              <a:t>включён </a:t>
            </a:r>
            <a:r>
              <a:rPr lang="ru-RU" b="1" dirty="0" smtClean="0"/>
              <a:t>второй проводник</a:t>
            </a:r>
            <a:r>
              <a:rPr lang="ru-RU" b="1" dirty="0"/>
              <a:t>?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1) </a:t>
            </a:r>
            <a:r>
              <a:rPr lang="ru-RU" dirty="0" smtClean="0"/>
              <a:t>состояние проводников </a:t>
            </a:r>
            <a:r>
              <a:rPr lang="ru-RU" dirty="0"/>
              <a:t>не </a:t>
            </a:r>
            <a:r>
              <a:rPr lang="ru-RU" dirty="0" smtClean="0"/>
              <a:t>изменится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2) </a:t>
            </a:r>
            <a:r>
              <a:rPr lang="ru-RU" dirty="0" smtClean="0"/>
              <a:t>проводники притянутся </a:t>
            </a:r>
            <a:r>
              <a:rPr lang="ru-RU" dirty="0"/>
              <a:t>друг к другу</a:t>
            </a:r>
          </a:p>
          <a:p>
            <a:pPr marL="0" indent="0">
              <a:buNone/>
            </a:pPr>
            <a:r>
              <a:rPr lang="ru-RU" dirty="0"/>
              <a:t>3) </a:t>
            </a:r>
            <a:r>
              <a:rPr lang="ru-RU" dirty="0" smtClean="0"/>
              <a:t>проводники оттолкнутся </a:t>
            </a:r>
            <a:r>
              <a:rPr lang="ru-RU" dirty="0"/>
              <a:t>друг от друга</a:t>
            </a:r>
          </a:p>
          <a:p>
            <a:pPr marL="0" indent="0">
              <a:buNone/>
            </a:pPr>
            <a:r>
              <a:rPr lang="ru-RU" dirty="0"/>
              <a:t>4) </a:t>
            </a:r>
            <a:r>
              <a:rPr lang="ru-RU" dirty="0" smtClean="0"/>
              <a:t>проводники притянутся </a:t>
            </a:r>
            <a:r>
              <a:rPr lang="ru-RU" dirty="0"/>
              <a:t>друг к другу или </a:t>
            </a:r>
            <a:r>
              <a:rPr lang="ru-RU" dirty="0" smtClean="0"/>
              <a:t>оттолкнутся </a:t>
            </a:r>
            <a:r>
              <a:rPr lang="ru-RU" dirty="0"/>
              <a:t>друг от друга в </a:t>
            </a:r>
            <a:r>
              <a:rPr lang="ru-RU" dirty="0" smtClean="0"/>
              <a:t>зависимости </a:t>
            </a:r>
            <a:r>
              <a:rPr lang="ru-RU" dirty="0"/>
              <a:t>от </a:t>
            </a:r>
            <a:r>
              <a:rPr lang="ru-RU" dirty="0" smtClean="0"/>
              <a:t>направлений </a:t>
            </a:r>
            <a:r>
              <a:rPr lang="ru-RU" dirty="0"/>
              <a:t>токов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4947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 задач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44824"/>
            <a:ext cx="5544616" cy="403244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/>
              <a:t>На </a:t>
            </a:r>
            <a:r>
              <a:rPr lang="ru-RU" b="1" dirty="0" smtClean="0"/>
              <a:t>рисунке представлена картина </a:t>
            </a:r>
            <a:r>
              <a:rPr lang="ru-RU" b="1" dirty="0"/>
              <a:t>линий </a:t>
            </a:r>
            <a:r>
              <a:rPr lang="ru-RU" b="1" dirty="0" smtClean="0"/>
              <a:t>магнитного </a:t>
            </a:r>
            <a:r>
              <a:rPr lang="ru-RU" b="1" dirty="0"/>
              <a:t>поля от двух </a:t>
            </a:r>
            <a:r>
              <a:rPr lang="ru-RU" b="1" dirty="0" smtClean="0"/>
              <a:t>полосовых магнитов</a:t>
            </a:r>
            <a:r>
              <a:rPr lang="ru-RU" b="1" dirty="0"/>
              <a:t>, </a:t>
            </a:r>
            <a:r>
              <a:rPr lang="ru-RU" b="1" dirty="0" smtClean="0"/>
              <a:t>полученная </a:t>
            </a:r>
            <a:r>
              <a:rPr lang="ru-RU" b="1" dirty="0"/>
              <a:t>с </a:t>
            </a:r>
            <a:r>
              <a:rPr lang="ru-RU" b="1" dirty="0" smtClean="0"/>
              <a:t>помощью железных опилок</a:t>
            </a:r>
            <a:r>
              <a:rPr lang="ru-RU" b="1" dirty="0"/>
              <a:t>. Каким </a:t>
            </a:r>
            <a:r>
              <a:rPr lang="ru-RU" b="1" dirty="0" smtClean="0"/>
              <a:t>полюсам полосовых магнитов</a:t>
            </a:r>
            <a:r>
              <a:rPr lang="ru-RU" b="1" dirty="0"/>
              <a:t>, судя по </a:t>
            </a:r>
            <a:r>
              <a:rPr lang="ru-RU" b="1" dirty="0" smtClean="0"/>
              <a:t>расположению магнитной стрелки</a:t>
            </a:r>
            <a:r>
              <a:rPr lang="ru-RU" b="1" dirty="0"/>
              <a:t>, </a:t>
            </a:r>
            <a:r>
              <a:rPr lang="ru-RU" b="1" dirty="0" smtClean="0"/>
              <a:t>соответствуют области </a:t>
            </a:r>
            <a:r>
              <a:rPr lang="ru-RU" b="1" dirty="0"/>
              <a:t>1 и 2?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1) 1 — </a:t>
            </a:r>
            <a:r>
              <a:rPr lang="ru-RU" dirty="0" smtClean="0"/>
              <a:t>северному полюсу</a:t>
            </a:r>
            <a:r>
              <a:rPr lang="ru-RU" dirty="0"/>
              <a:t>; 2 — </a:t>
            </a:r>
            <a:r>
              <a:rPr lang="ru-RU" dirty="0" smtClean="0"/>
              <a:t>южному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2) 1 — </a:t>
            </a:r>
            <a:r>
              <a:rPr lang="ru-RU" dirty="0" smtClean="0"/>
              <a:t>южному</a:t>
            </a:r>
            <a:r>
              <a:rPr lang="ru-RU" dirty="0"/>
              <a:t>; 2 — </a:t>
            </a:r>
            <a:r>
              <a:rPr lang="ru-RU" dirty="0" smtClean="0"/>
              <a:t>северному полюсу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3) и 1, и 2 — </a:t>
            </a:r>
            <a:r>
              <a:rPr lang="ru-RU" dirty="0" smtClean="0"/>
              <a:t>северному полюсу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4) и 1, и 2 — </a:t>
            </a:r>
            <a:r>
              <a:rPr lang="ru-RU" dirty="0" smtClean="0"/>
              <a:t>южному полюсу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420888"/>
            <a:ext cx="2904179" cy="266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848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 задач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194920" cy="463711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 </a:t>
            </a:r>
            <a:r>
              <a:rPr lang="ru-RU" b="1" dirty="0"/>
              <a:t>На </a:t>
            </a:r>
            <a:r>
              <a:rPr lang="ru-RU" b="1" dirty="0" smtClean="0"/>
              <a:t>рисунке представлена картина </a:t>
            </a:r>
            <a:r>
              <a:rPr lang="ru-RU" b="1" dirty="0"/>
              <a:t>линий </a:t>
            </a:r>
            <a:r>
              <a:rPr lang="ru-RU" b="1" dirty="0" smtClean="0"/>
              <a:t>магнитного </a:t>
            </a:r>
            <a:r>
              <a:rPr lang="ru-RU" b="1" dirty="0"/>
              <a:t>поля от двух </a:t>
            </a:r>
            <a:r>
              <a:rPr lang="ru-RU" b="1" dirty="0" smtClean="0"/>
              <a:t>полосовых магнитов</a:t>
            </a:r>
            <a:r>
              <a:rPr lang="ru-RU" b="1" dirty="0"/>
              <a:t>, </a:t>
            </a:r>
            <a:r>
              <a:rPr lang="ru-RU" b="1" dirty="0" smtClean="0"/>
              <a:t>полученная </a:t>
            </a:r>
            <a:r>
              <a:rPr lang="ru-RU" b="1" dirty="0"/>
              <a:t>с </a:t>
            </a:r>
            <a:r>
              <a:rPr lang="ru-RU" b="1" dirty="0" smtClean="0"/>
              <a:t>помощью магнитной стрелки </a:t>
            </a:r>
            <a:r>
              <a:rPr lang="ru-RU" b="1" dirty="0"/>
              <a:t>и </a:t>
            </a:r>
            <a:r>
              <a:rPr lang="ru-RU" b="1" dirty="0" smtClean="0"/>
              <a:t>железных опилок</a:t>
            </a:r>
            <a:r>
              <a:rPr lang="ru-RU" b="1" dirty="0"/>
              <a:t>. Каким </a:t>
            </a:r>
            <a:r>
              <a:rPr lang="ru-RU" b="1" dirty="0" smtClean="0"/>
              <a:t>по­люсам полосовых магнитов соответствуют области </a:t>
            </a:r>
            <a:r>
              <a:rPr lang="ru-RU" b="1" dirty="0"/>
              <a:t>1 и 2?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1) 1 — </a:t>
            </a:r>
            <a:r>
              <a:rPr lang="ru-RU" dirty="0" smtClean="0"/>
              <a:t>северному полюсу</a:t>
            </a:r>
            <a:r>
              <a:rPr lang="ru-RU" dirty="0"/>
              <a:t>; 2 — </a:t>
            </a:r>
            <a:r>
              <a:rPr lang="ru-RU" dirty="0" smtClean="0"/>
              <a:t>южному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2) 1 — </a:t>
            </a:r>
            <a:r>
              <a:rPr lang="ru-RU" dirty="0" smtClean="0"/>
              <a:t>южному</a:t>
            </a:r>
            <a:r>
              <a:rPr lang="ru-RU" dirty="0"/>
              <a:t>; 2 — </a:t>
            </a:r>
            <a:r>
              <a:rPr lang="ru-RU" dirty="0" smtClean="0"/>
              <a:t>северному полюсу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3) и 1, и 2 — </a:t>
            </a:r>
            <a:r>
              <a:rPr lang="ru-RU" dirty="0" smtClean="0"/>
              <a:t>северному полюсу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4) и 1, и 2 — </a:t>
            </a:r>
            <a:r>
              <a:rPr lang="ru-RU" dirty="0" smtClean="0"/>
              <a:t>южному полюсу</a:t>
            </a:r>
            <a:endParaRPr lang="ru-RU" dirty="0"/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060848"/>
            <a:ext cx="2232248" cy="3536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8546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850106"/>
          </a:xfrm>
        </p:spPr>
        <p:txBody>
          <a:bodyPr/>
          <a:lstStyle/>
          <a:p>
            <a:r>
              <a:rPr lang="ru-RU" dirty="0" smtClean="0"/>
              <a:t>Решение задач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420888"/>
            <a:ext cx="7128792" cy="348925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/>
              <a:t>По </a:t>
            </a:r>
            <a:r>
              <a:rPr lang="ru-RU" b="1" dirty="0" smtClean="0"/>
              <a:t>катушке </a:t>
            </a:r>
            <a:r>
              <a:rPr lang="ru-RU" b="1" dirty="0"/>
              <a:t>идёт </a:t>
            </a:r>
            <a:r>
              <a:rPr lang="ru-RU" b="1" dirty="0" smtClean="0"/>
              <a:t>электрический </a:t>
            </a:r>
            <a:r>
              <a:rPr lang="ru-RU" b="1" dirty="0"/>
              <a:t>ток, </a:t>
            </a:r>
            <a:r>
              <a:rPr lang="ru-RU" b="1" dirty="0" smtClean="0"/>
              <a:t>направление которого показано </a:t>
            </a:r>
            <a:r>
              <a:rPr lang="ru-RU" b="1" dirty="0"/>
              <a:t>на </a:t>
            </a:r>
            <a:r>
              <a:rPr lang="ru-RU" b="1" dirty="0" smtClean="0"/>
              <a:t>рисунке</a:t>
            </a:r>
            <a:r>
              <a:rPr lang="ru-RU" b="1" dirty="0"/>
              <a:t>. При этом на </a:t>
            </a:r>
            <a:r>
              <a:rPr lang="ru-RU" b="1" dirty="0" smtClean="0"/>
              <a:t>концах железного сердечника катушки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/>
              <a:t>1) </a:t>
            </a:r>
            <a:r>
              <a:rPr lang="ru-RU" dirty="0" smtClean="0"/>
              <a:t>образуются магнитные полюса</a:t>
            </a:r>
            <a:r>
              <a:rPr lang="ru-RU" dirty="0"/>
              <a:t>: на конце 1 — </a:t>
            </a:r>
            <a:r>
              <a:rPr lang="ru-RU" dirty="0" smtClean="0"/>
              <a:t>северный </a:t>
            </a:r>
            <a:r>
              <a:rPr lang="ru-RU" dirty="0"/>
              <a:t>полюс; на конце 2 — южный</a:t>
            </a:r>
          </a:p>
          <a:p>
            <a:pPr marL="0" indent="0">
              <a:buNone/>
            </a:pPr>
            <a:r>
              <a:rPr lang="ru-RU" dirty="0"/>
              <a:t>2) </a:t>
            </a:r>
            <a:r>
              <a:rPr lang="ru-RU" dirty="0" smtClean="0"/>
              <a:t>образуются магнитные полюса</a:t>
            </a:r>
            <a:r>
              <a:rPr lang="ru-RU" dirty="0"/>
              <a:t>: на конце 1 — южный полюс; на конце 2 — </a:t>
            </a:r>
            <a:r>
              <a:rPr lang="ru-RU" dirty="0" smtClean="0"/>
              <a:t>северный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3) </a:t>
            </a:r>
            <a:r>
              <a:rPr lang="ru-RU" dirty="0" smtClean="0"/>
              <a:t>скапливаются электрические заряды</a:t>
            </a:r>
            <a:r>
              <a:rPr lang="ru-RU" dirty="0"/>
              <a:t>: на конце 1 — </a:t>
            </a:r>
            <a:r>
              <a:rPr lang="ru-RU" dirty="0" smtClean="0"/>
              <a:t>отрицательный </a:t>
            </a:r>
            <a:r>
              <a:rPr lang="ru-RU" dirty="0"/>
              <a:t>заряд; на конце 2 — </a:t>
            </a:r>
            <a:r>
              <a:rPr lang="ru-RU" dirty="0" smtClean="0"/>
              <a:t>положительный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4) </a:t>
            </a:r>
            <a:r>
              <a:rPr lang="ru-RU" dirty="0" smtClean="0"/>
              <a:t>скапливаются электрические заряды</a:t>
            </a:r>
            <a:r>
              <a:rPr lang="ru-RU" dirty="0"/>
              <a:t>: на конце 1 — </a:t>
            </a:r>
            <a:r>
              <a:rPr lang="ru-RU" dirty="0" smtClean="0"/>
              <a:t>положительный </a:t>
            </a:r>
            <a:r>
              <a:rPr lang="ru-RU" dirty="0"/>
              <a:t>заряд; на конце 2 — </a:t>
            </a:r>
            <a:r>
              <a:rPr lang="ru-RU" dirty="0" smtClean="0"/>
              <a:t>отрицательны</a:t>
            </a:r>
            <a:endParaRPr lang="ru-RU" dirty="0"/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268759"/>
            <a:ext cx="3528392" cy="84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0419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П. 34-35 читать, упр. 31 стр.149 (учебник: А.В. </a:t>
            </a:r>
            <a:r>
              <a:rPr lang="ru-RU" dirty="0" err="1" smtClean="0"/>
              <a:t>Перышкин</a:t>
            </a:r>
            <a:r>
              <a:rPr lang="ru-RU" dirty="0" smtClean="0"/>
              <a:t>, Е.М. </a:t>
            </a:r>
            <a:r>
              <a:rPr lang="ru-RU" dirty="0" err="1" smtClean="0"/>
              <a:t>Гутник</a:t>
            </a:r>
            <a:r>
              <a:rPr lang="ru-RU" dirty="0" smtClean="0"/>
              <a:t> физика 9 класс)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6204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Использованная литература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Физика. 9 </a:t>
            </a:r>
            <a:r>
              <a:rPr lang="ru-RU" dirty="0" err="1" smtClean="0"/>
              <a:t>кл</a:t>
            </a:r>
            <a:r>
              <a:rPr lang="ru-RU" dirty="0" smtClean="0"/>
              <a:t>: учебник/А.В. </a:t>
            </a:r>
            <a:r>
              <a:rPr lang="ru-RU" dirty="0" err="1" smtClean="0"/>
              <a:t>Перышкин</a:t>
            </a:r>
            <a:r>
              <a:rPr lang="ru-RU" dirty="0" smtClean="0"/>
              <a:t>, Е.М. </a:t>
            </a:r>
            <a:r>
              <a:rPr lang="ru-RU" dirty="0" err="1" smtClean="0"/>
              <a:t>Гутник</a:t>
            </a:r>
            <a:r>
              <a:rPr lang="ru-RU" dirty="0" smtClean="0"/>
              <a:t>-М.: Дрофа, 2014.</a:t>
            </a:r>
          </a:p>
          <a:p>
            <a:pPr marL="514350" indent="-514350">
              <a:buAutoNum type="arabicPeriod"/>
            </a:pPr>
            <a:r>
              <a:rPr lang="ru-RU" dirty="0" smtClean="0"/>
              <a:t>Физика: полный курс. 7-11 классы. Мультимедийный репетитор-СПб: Питер, 2013</a:t>
            </a:r>
          </a:p>
          <a:p>
            <a:pPr marL="514350" indent="-514350">
              <a:buAutoNum type="arabicPeriod"/>
            </a:pPr>
            <a:r>
              <a:rPr lang="ru-RU" dirty="0" smtClean="0"/>
              <a:t>ОГЭ. Физика: типовые экзаменационные варианты: 10 вариантов/ под ред. Е. Е. </a:t>
            </a:r>
            <a:r>
              <a:rPr lang="ru-RU" dirty="0" err="1" smtClean="0"/>
              <a:t>Камзеевой</a:t>
            </a:r>
            <a:r>
              <a:rPr lang="ru-RU" dirty="0" smtClean="0"/>
              <a:t>.-М.: Издательство «Национальное образование», 2016</a:t>
            </a:r>
          </a:p>
          <a:p>
            <a:pPr marL="514350" indent="-514350">
              <a:buAutoNum type="arabicPeriod"/>
            </a:pPr>
            <a:r>
              <a:rPr lang="en-US" dirty="0">
                <a:hlinkClick r:id="rId2"/>
              </a:rPr>
              <a:t>https://ru.wikipedia.org/wiki/%D0%90%D0%BC%D0%BF%D0%B5%D1%80,_%D0%90%D0%BD%D0%B4%D1%80%D0%B5-%</a:t>
            </a:r>
            <a:r>
              <a:rPr lang="en-US" dirty="0" smtClean="0">
                <a:hlinkClick r:id="rId2"/>
              </a:rPr>
              <a:t>D0%9C%D0%B0%D1%80%D0%B8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en-US" dirty="0">
                <a:hlinkClick r:id="rId3"/>
              </a:rPr>
              <a:t>https://ru.wikipedia.org/wiki/%D0%AD%D1%80%D1%81%D1%82%D0%B5%D0%B4,_%D0%A5%D0%B0%D0%BD%D1%81_%</a:t>
            </a:r>
            <a:r>
              <a:rPr lang="en-US" dirty="0" smtClean="0">
                <a:hlinkClick r:id="rId3"/>
              </a:rPr>
              <a:t>D0%9A%D1%80%D0%B8%D1%81%D1%82%D0%B8%D0%B0%D0%BD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en-US" dirty="0"/>
              <a:t>http://phys.sdamgia.ru/test?theme=12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7999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Цель  урока</a:t>
            </a:r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4000" dirty="0" smtClean="0"/>
              <a:t>Определение магнитного поля</a:t>
            </a:r>
          </a:p>
          <a:p>
            <a:pPr algn="just"/>
            <a:r>
              <a:rPr lang="ru-RU" sz="4000" dirty="0" smtClean="0"/>
              <a:t>Линии магнитного поля</a:t>
            </a:r>
          </a:p>
          <a:p>
            <a:pPr algn="just"/>
            <a:r>
              <a:rPr lang="ru-RU" sz="4000" dirty="0" smtClean="0"/>
              <a:t>Направление линий магнитного поля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388008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Анри Ампер</a:t>
            </a:r>
            <a:br>
              <a:rPr lang="ru-RU" dirty="0" smtClean="0"/>
            </a:br>
            <a:r>
              <a:rPr lang="ru-RU" dirty="0" smtClean="0"/>
              <a:t>(20.01.1775-10.06.1836)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3567964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87536" y="1988840"/>
            <a:ext cx="496855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Знаменитый </a:t>
            </a:r>
            <a:r>
              <a:rPr lang="ru-RU" sz="2400" dirty="0">
                <a:solidFill>
                  <a:srgbClr val="002060"/>
                </a:solidFill>
              </a:rPr>
              <a:t>французский </a:t>
            </a:r>
            <a:r>
              <a:rPr lang="ru-RU" sz="2400" dirty="0" smtClean="0">
                <a:solidFill>
                  <a:srgbClr val="002060"/>
                </a:solidFill>
              </a:rPr>
              <a:t>физик, математик</a:t>
            </a:r>
            <a:r>
              <a:rPr lang="ru-RU" sz="2400" dirty="0">
                <a:solidFill>
                  <a:srgbClr val="002060"/>
                </a:solidFill>
              </a:rPr>
              <a:t> и </a:t>
            </a:r>
            <a:r>
              <a:rPr lang="ru-RU" sz="2400" dirty="0" smtClean="0">
                <a:solidFill>
                  <a:srgbClr val="002060"/>
                </a:solidFill>
              </a:rPr>
              <a:t>естествоиспытатель, член Парижской Академии наук.</a:t>
            </a:r>
            <a:r>
              <a:rPr lang="ru-RU" sz="2400" dirty="0">
                <a:solidFill>
                  <a:srgbClr val="002060"/>
                </a:solidFill>
              </a:rPr>
              <a:t> Он создал первую теорию, которая выражала </a:t>
            </a:r>
            <a:r>
              <a:rPr lang="ru-RU" sz="2400" dirty="0" smtClean="0">
                <a:solidFill>
                  <a:srgbClr val="002060"/>
                </a:solidFill>
              </a:rPr>
              <a:t>связь электрических и</a:t>
            </a:r>
            <a:r>
              <a:rPr lang="ru-RU" sz="2400" dirty="0">
                <a:solidFill>
                  <a:srgbClr val="002060"/>
                </a:solidFill>
              </a:rPr>
              <a:t> </a:t>
            </a:r>
            <a:r>
              <a:rPr lang="ru-RU" sz="2400" dirty="0" smtClean="0">
                <a:solidFill>
                  <a:srgbClr val="002060"/>
                </a:solidFill>
              </a:rPr>
              <a:t>магнитных</a:t>
            </a:r>
            <a:r>
              <a:rPr lang="ru-RU" sz="2400" dirty="0">
                <a:solidFill>
                  <a:srgbClr val="002060"/>
                </a:solidFill>
              </a:rPr>
              <a:t> явлений. Амперу принадлежит гипотеза о природе </a:t>
            </a:r>
            <a:r>
              <a:rPr lang="ru-RU" sz="2400" dirty="0" smtClean="0">
                <a:solidFill>
                  <a:srgbClr val="002060"/>
                </a:solidFill>
              </a:rPr>
              <a:t>магнетизма </a:t>
            </a:r>
            <a:r>
              <a:rPr lang="ru-RU" sz="2400" dirty="0">
                <a:solidFill>
                  <a:srgbClr val="002060"/>
                </a:solidFill>
              </a:rPr>
              <a:t>он ввел в </a:t>
            </a:r>
            <a:r>
              <a:rPr lang="ru-RU" sz="2400" dirty="0" smtClean="0">
                <a:solidFill>
                  <a:srgbClr val="002060"/>
                </a:solidFill>
              </a:rPr>
              <a:t>физику</a:t>
            </a:r>
            <a:r>
              <a:rPr lang="ru-RU" sz="2400" dirty="0">
                <a:solidFill>
                  <a:srgbClr val="002060"/>
                </a:solidFill>
              </a:rPr>
              <a:t> понятие </a:t>
            </a:r>
            <a:r>
              <a:rPr lang="ru-RU" sz="2400" dirty="0" smtClean="0">
                <a:solidFill>
                  <a:srgbClr val="002060"/>
                </a:solidFill>
              </a:rPr>
              <a:t>«</a:t>
            </a:r>
            <a:r>
              <a:rPr lang="ru-RU" sz="2400" b="1" dirty="0" smtClean="0">
                <a:solidFill>
                  <a:srgbClr val="002060"/>
                </a:solidFill>
              </a:rPr>
              <a:t>электрический ток</a:t>
            </a:r>
            <a:r>
              <a:rPr lang="ru-RU" sz="2400" dirty="0" smtClean="0">
                <a:solidFill>
                  <a:srgbClr val="002060"/>
                </a:solidFill>
              </a:rPr>
              <a:t>».</a:t>
            </a:r>
            <a:r>
              <a:rPr lang="ru-RU" sz="2400" dirty="0">
                <a:solidFill>
                  <a:srgbClr val="002060"/>
                </a:solidFill>
              </a:rPr>
              <a:t> </a:t>
            </a:r>
            <a:r>
              <a:rPr lang="ru-RU" sz="2400" dirty="0" smtClean="0">
                <a:solidFill>
                  <a:srgbClr val="002060"/>
                </a:solidFill>
              </a:rPr>
              <a:t>Джеймс Максвелл</a:t>
            </a:r>
            <a:r>
              <a:rPr lang="ru-RU" sz="2400" dirty="0">
                <a:solidFill>
                  <a:srgbClr val="002060"/>
                </a:solidFill>
              </a:rPr>
              <a:t> назвал Ампера «Ньютоном электричества».</a:t>
            </a:r>
          </a:p>
        </p:txBody>
      </p:sp>
    </p:spTree>
    <p:extLst>
      <p:ext uri="{BB962C8B-B14F-4D97-AF65-F5344CB8AC3E}">
        <p14:creationId xmlns:p14="http://schemas.microsoft.com/office/powerpoint/2010/main" xmlns="" val="68236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Опыты Анри Ампера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48880"/>
            <a:ext cx="3933592" cy="295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48064" y="2276872"/>
            <a:ext cx="367240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Взаимодействие проводников и токов, т.е.  взаимодействие между движущимися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электрическими зарядами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называют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магнитным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975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Магнитное поле: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3989039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Порождается движущимися заряженными частицами (электрическим током);</a:t>
            </a:r>
          </a:p>
          <a:p>
            <a:pPr algn="ctr"/>
            <a:r>
              <a:rPr lang="ru-RU" dirty="0" smtClean="0"/>
              <a:t>Обнаруживается по действию на ток.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b="1" dirty="0" smtClean="0"/>
              <a:t>Магнитное поле это особая материя вокруг электрического тока, где распространяются его магнитные свойства.</a:t>
            </a:r>
            <a:endParaRPr lang="ru-RU" b="1" dirty="0"/>
          </a:p>
        </p:txBody>
      </p:sp>
      <p:sp>
        <p:nvSpPr>
          <p:cNvPr id="4" name="Стрелка вниз 3"/>
          <p:cNvSpPr/>
          <p:nvPr/>
        </p:nvSpPr>
        <p:spPr>
          <a:xfrm>
            <a:off x="3707904" y="3140968"/>
            <a:ext cx="936104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28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Ханс</a:t>
            </a:r>
            <a:r>
              <a:rPr lang="ru-RU" dirty="0" smtClean="0"/>
              <a:t> </a:t>
            </a:r>
            <a:r>
              <a:rPr lang="ru-RU" dirty="0" err="1" smtClean="0"/>
              <a:t>Кристиан</a:t>
            </a:r>
            <a:r>
              <a:rPr lang="ru-RU" dirty="0" smtClean="0"/>
              <a:t> Эрстед</a:t>
            </a:r>
            <a:br>
              <a:rPr lang="ru-RU" dirty="0" smtClean="0"/>
            </a:br>
            <a:r>
              <a:rPr lang="ru-RU" dirty="0" smtClean="0"/>
              <a:t>(14.08.1977- 9.03.1851)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59" y="1861039"/>
            <a:ext cx="3118193" cy="401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95936" y="1844824"/>
            <a:ext cx="496855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002060"/>
                </a:solidFill>
              </a:rPr>
              <a:t>Датский ученый физик, химик, исследователь явлений электромагнетизма. Был разносторонне развит. </a:t>
            </a:r>
            <a:r>
              <a:rPr lang="ru-RU" sz="2200" dirty="0">
                <a:solidFill>
                  <a:srgbClr val="002060"/>
                </a:solidFill>
              </a:rPr>
              <a:t>За эссе «Границы поэзии и прозы» ему была присуждена Золотая медаль </a:t>
            </a:r>
            <a:r>
              <a:rPr lang="ru-RU" sz="2200" dirty="0" smtClean="0">
                <a:solidFill>
                  <a:srgbClr val="002060"/>
                </a:solidFill>
              </a:rPr>
              <a:t>университета. Следующая </a:t>
            </a:r>
            <a:r>
              <a:rPr lang="ru-RU" sz="2200" dirty="0">
                <a:solidFill>
                  <a:srgbClr val="002060"/>
                </a:solidFill>
              </a:rPr>
              <a:t>его работа, также высоко оценённая, была посвящена свойствам щелочей, а блестяще защищённая </a:t>
            </a:r>
            <a:r>
              <a:rPr lang="ru-RU" sz="2200" dirty="0" smtClean="0">
                <a:solidFill>
                  <a:srgbClr val="002060"/>
                </a:solidFill>
              </a:rPr>
              <a:t>диссертации за </a:t>
            </a:r>
            <a:r>
              <a:rPr lang="ru-RU" sz="2200" dirty="0">
                <a:solidFill>
                  <a:srgbClr val="002060"/>
                </a:solidFill>
              </a:rPr>
              <a:t>которую он </a:t>
            </a:r>
            <a:r>
              <a:rPr lang="ru-RU" sz="2200" dirty="0" smtClean="0">
                <a:solidFill>
                  <a:srgbClr val="002060"/>
                </a:solidFill>
              </a:rPr>
              <a:t>в 1798 году</a:t>
            </a:r>
            <a:r>
              <a:rPr lang="ru-RU" sz="2200" dirty="0">
                <a:solidFill>
                  <a:srgbClr val="002060"/>
                </a:solidFill>
              </a:rPr>
              <a:t> (едва закончив обучение) получил степень </a:t>
            </a:r>
            <a:r>
              <a:rPr lang="ru-RU" sz="2200" dirty="0" smtClean="0">
                <a:solidFill>
                  <a:srgbClr val="002060"/>
                </a:solidFill>
              </a:rPr>
              <a:t>доктора философии.</a:t>
            </a:r>
            <a:endParaRPr lang="ru-RU" sz="2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791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Опыт Эрстеда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Магнитная стрелка в магнитном поле тока отклоняется определенным образом.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1466" y="2708920"/>
            <a:ext cx="6480720" cy="3264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90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Магнитные линии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Если насыпать на стекло металлические опилки и провести ток через проводник, то опилки выстраиваются в концентрические круги. Они вырисовывают МАГНИТНЫЕ ЛИНИИ тока.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284984"/>
            <a:ext cx="5976664" cy="291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8352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Магнитные линии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ru-RU" dirty="0" smtClean="0"/>
              <a:t>Это воображаемые линии, вдоль которых расположились бы маленькие магнитные стрелки, помещенные в магнитном поле.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780928"/>
            <a:ext cx="5574333" cy="3578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8580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TM02474572[[fn=Медицинский шаблон оформления]]</Template>
  <TotalTime>304</TotalTime>
  <Words>592</Words>
  <Application>Microsoft Office PowerPoint</Application>
  <PresentationFormat>Экран (4:3)</PresentationFormat>
  <Paragraphs>74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La mente</vt:lpstr>
      <vt:lpstr>Магнитное поле</vt:lpstr>
      <vt:lpstr>Цель  урока</vt:lpstr>
      <vt:lpstr>Анри Ампер (20.01.1775-10.06.1836)</vt:lpstr>
      <vt:lpstr>Опыты Анри Ампера</vt:lpstr>
      <vt:lpstr>Магнитное поле:</vt:lpstr>
      <vt:lpstr>Ханс Кристиан Эрстед (14.08.1977- 9.03.1851)</vt:lpstr>
      <vt:lpstr>Опыт Эрстеда</vt:lpstr>
      <vt:lpstr>Магнитные линии</vt:lpstr>
      <vt:lpstr>Магнитные линии</vt:lpstr>
      <vt:lpstr>Неоднородное магнитное поле</vt:lpstr>
      <vt:lpstr>Направление магнитных линий</vt:lpstr>
      <vt:lpstr>Направление магнитного поля тока</vt:lpstr>
      <vt:lpstr>Направление магнитного поля соленоида</vt:lpstr>
      <vt:lpstr>Решение задач</vt:lpstr>
      <vt:lpstr>Решение задач</vt:lpstr>
      <vt:lpstr>Решение задач</vt:lpstr>
      <vt:lpstr>Решение задач</vt:lpstr>
      <vt:lpstr>Домашнее задание</vt:lpstr>
      <vt:lpstr>Использованная 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Магнитное поле</dc:title>
  <dc:creator>Наталья</dc:creator>
  <cp:lastModifiedBy>Титова НА</cp:lastModifiedBy>
  <cp:revision>24</cp:revision>
  <dcterms:created xsi:type="dcterms:W3CDTF">2016-01-26T09:56:44Z</dcterms:created>
  <dcterms:modified xsi:type="dcterms:W3CDTF">2016-01-27T04:19:04Z</dcterms:modified>
</cp:coreProperties>
</file>