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95" r:id="rId2"/>
    <p:sldId id="299" r:id="rId3"/>
    <p:sldId id="300" r:id="rId4"/>
    <p:sldId id="274" r:id="rId5"/>
    <p:sldId id="278" r:id="rId6"/>
    <p:sldId id="280" r:id="rId7"/>
    <p:sldId id="281" r:id="rId8"/>
    <p:sldId id="297" r:id="rId9"/>
    <p:sldId id="301" r:id="rId10"/>
    <p:sldId id="283" r:id="rId11"/>
    <p:sldId id="284" r:id="rId12"/>
    <p:sldId id="303" r:id="rId13"/>
    <p:sldId id="304" r:id="rId14"/>
    <p:sldId id="315" r:id="rId15"/>
    <p:sldId id="292" r:id="rId16"/>
    <p:sldId id="293" r:id="rId17"/>
    <p:sldId id="314" r:id="rId18"/>
    <p:sldId id="294" r:id="rId19"/>
    <p:sldId id="310" r:id="rId20"/>
    <p:sldId id="311" r:id="rId21"/>
    <p:sldId id="312" r:id="rId22"/>
    <p:sldId id="317" r:id="rId23"/>
    <p:sldId id="316" r:id="rId24"/>
    <p:sldId id="305" r:id="rId25"/>
    <p:sldId id="318" r:id="rId26"/>
    <p:sldId id="319" r:id="rId27"/>
    <p:sldId id="307" r:id="rId28"/>
    <p:sldId id="308" r:id="rId29"/>
    <p:sldId id="309" r:id="rId30"/>
    <p:sldId id="257" r:id="rId31"/>
    <p:sldId id="298" r:id="rId32"/>
    <p:sldId id="25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C35A-EBDD-4A3D-8FC6-C4F860FBC1B2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AB50B-B92B-4F26-B6DB-62E3E737C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9FB7B-71FF-4363-A7B2-6351416566F1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u="sng" smtClean="0"/>
              <a:t>СЛАЙД 3.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43CFD-8A71-4D73-A0B9-8EFB2D466B7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b="1" u="sng" smtClean="0"/>
              <a:t>Слайд 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0C81-9142-419B-A816-8970096C29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48B3-683F-4628-AFA3-D79CF4BDFA6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90b61cc30a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1643050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5532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417"/>
              </a:avLst>
            </a:prstTxWarp>
          </a:bodyPr>
          <a:lstStyle/>
          <a:p>
            <a:pPr algn="ctr"/>
            <a:endParaRPr lang="ru-RU" sz="3600" b="1" i="1" kern="10" spc="-360" dirty="0">
              <a:ln w="12700">
                <a:noFill/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Comic Sans M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7529538" cy="142876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ВАЖНЕЙШИЕ КЛАССЫ НЕОРГАНИЧЕСКИХ СОЕДИНЕНИЙ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57422" y="5000636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 учитель химии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Балзанай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Д. 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571501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Бай-Хаак 2016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2500306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2">
                    <a:lumMod val="10000"/>
                  </a:schemeClr>
                </a:solidFill>
              </a:rPr>
              <a:t>Соли</a:t>
            </a:r>
            <a:endParaRPr lang="ru-RU" sz="8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239000" cy="3382963"/>
          </a:xfrm>
        </p:spPr>
        <p:txBody>
          <a:bodyPr/>
          <a:lstStyle/>
          <a:p>
            <a:pPr algn="ctr" eaLnBrk="1" hangingPunct="1"/>
            <a:r>
              <a:rPr lang="ru-RU" sz="3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Соли – это сложные вещества, состоящие из атомов металла и кислотного остатка.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3276600"/>
            <a:ext cx="1524000" cy="4572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accent5">
                    <a:lumMod val="25000"/>
                  </a:schemeClr>
                </a:solidFill>
              </a:rPr>
              <a:t>PO</a:t>
            </a:r>
            <a:r>
              <a:rPr lang="en-US" sz="4000" b="1" baseline="-25000" dirty="0" smtClean="0">
                <a:solidFill>
                  <a:schemeClr val="accent5">
                    <a:lumMod val="25000"/>
                  </a:schemeClr>
                </a:solidFill>
              </a:rPr>
              <a:t>4</a:t>
            </a:r>
            <a:endParaRPr lang="ru-RU" sz="40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0200" y="3276600"/>
            <a:ext cx="6334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</a:rPr>
              <a:t>K</a:t>
            </a:r>
            <a:r>
              <a:rPr lang="en-US" sz="3200" baseline="-25000" dirty="0">
                <a:solidFill>
                  <a:schemeClr val="accent5">
                    <a:lumMod val="25000"/>
                  </a:schemeClr>
                </a:solidFill>
              </a:rPr>
              <a:t>3</a:t>
            </a:r>
            <a:endParaRPr lang="ru-RU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57356" y="3214686"/>
            <a:ext cx="1333495" cy="584200"/>
            <a:chOff x="1857356" y="3214686"/>
            <a:chExt cx="1333495" cy="584200"/>
          </a:xfrm>
        </p:grpSpPr>
        <p:sp>
          <p:nvSpPr>
            <p:cNvPr id="6152" name="Прямоугольник 8"/>
            <p:cNvSpPr>
              <a:spLocks noChangeArrowheads="1"/>
            </p:cNvSpPr>
            <p:nvPr/>
          </p:nvSpPr>
          <p:spPr bwMode="auto">
            <a:xfrm>
              <a:off x="1857356" y="3214686"/>
              <a:ext cx="70961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Na</a:t>
              </a:r>
              <a:endParaRPr lang="ru-RU" sz="3200" dirty="0"/>
            </a:p>
          </p:txBody>
        </p:sp>
        <p:sp>
          <p:nvSpPr>
            <p:cNvPr id="6153" name="Прямоугольник 9"/>
            <p:cNvSpPr>
              <a:spLocks noChangeArrowheads="1"/>
            </p:cNvSpPr>
            <p:nvPr/>
          </p:nvSpPr>
          <p:spPr bwMode="auto">
            <a:xfrm>
              <a:off x="2595538" y="3214686"/>
              <a:ext cx="59531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 err="1"/>
                <a:t>Cl</a:t>
              </a:r>
              <a:endParaRPr lang="ru-RU" sz="3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71538" y="3608762"/>
            <a:ext cx="1125538" cy="1623637"/>
            <a:chOff x="1071538" y="3608762"/>
            <a:chExt cx="1125538" cy="1623637"/>
          </a:xfrm>
        </p:grpSpPr>
        <p:sp>
          <p:nvSpPr>
            <p:cNvPr id="6148" name="Прямоугольник 4"/>
            <p:cNvSpPr>
              <a:spLocks noChangeArrowheads="1"/>
            </p:cNvSpPr>
            <p:nvPr/>
          </p:nvSpPr>
          <p:spPr bwMode="auto">
            <a:xfrm>
              <a:off x="1071538" y="4586286"/>
              <a:ext cx="112553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Атом</a:t>
              </a:r>
            </a:p>
            <a:p>
              <a:r>
                <a:rPr lang="ru-RU">
                  <a:latin typeface="Comic Sans MS" pitchFamily="66" charset="0"/>
                </a:rPr>
                <a:t>металла</a:t>
              </a:r>
              <a:endParaRPr lang="ru-RU"/>
            </a:p>
          </p:txBody>
        </p:sp>
        <p:sp>
          <p:nvSpPr>
            <p:cNvPr id="16" name="Стрелка вправо 15"/>
            <p:cNvSpPr/>
            <p:nvPr/>
          </p:nvSpPr>
          <p:spPr>
            <a:xfrm rot="7913816">
              <a:off x="1352529" y="4099476"/>
              <a:ext cx="1075872" cy="94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95538" y="3654424"/>
            <a:ext cx="1519238" cy="1577975"/>
            <a:chOff x="2595538" y="3654424"/>
            <a:chExt cx="1519238" cy="1577975"/>
          </a:xfrm>
        </p:grpSpPr>
        <p:sp>
          <p:nvSpPr>
            <p:cNvPr id="6149" name="Прямоугольник 5"/>
            <p:cNvSpPr>
              <a:spLocks noChangeArrowheads="1"/>
            </p:cNvSpPr>
            <p:nvPr/>
          </p:nvSpPr>
          <p:spPr bwMode="auto">
            <a:xfrm>
              <a:off x="2595538" y="4586286"/>
              <a:ext cx="151923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Кислотный </a:t>
              </a:r>
            </a:p>
            <a:p>
              <a:r>
                <a:rPr lang="ru-RU">
                  <a:latin typeface="Comic Sans MS" pitchFamily="66" charset="0"/>
                </a:rPr>
                <a:t>остаток</a:t>
              </a:r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3822200">
              <a:off x="2696344" y="4067968"/>
              <a:ext cx="979487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54800" y="3773488"/>
            <a:ext cx="1727200" cy="1516062"/>
            <a:chOff x="6654800" y="3773488"/>
            <a:chExt cx="1727200" cy="1516062"/>
          </a:xfrm>
        </p:grpSpPr>
        <p:sp>
          <p:nvSpPr>
            <p:cNvPr id="6151" name="Прямоугольник 7"/>
            <p:cNvSpPr>
              <a:spLocks noChangeArrowheads="1"/>
            </p:cNvSpPr>
            <p:nvPr/>
          </p:nvSpPr>
          <p:spPr bwMode="auto">
            <a:xfrm>
              <a:off x="6705600" y="4648200"/>
              <a:ext cx="1676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Кислотный </a:t>
              </a:r>
            </a:p>
            <a:p>
              <a:r>
                <a:rPr lang="ru-RU">
                  <a:latin typeface="Comic Sans MS" pitchFamily="66" charset="0"/>
                </a:rPr>
                <a:t>остаток</a:t>
              </a:r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 rot="3422741">
              <a:off x="6242050" y="4186238"/>
              <a:ext cx="9779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495800" y="3752850"/>
            <a:ext cx="1447800" cy="1465263"/>
            <a:chOff x="4495800" y="3752850"/>
            <a:chExt cx="1447800" cy="1465263"/>
          </a:xfrm>
        </p:grpSpPr>
        <p:sp>
          <p:nvSpPr>
            <p:cNvPr id="6150" name="Прямоугольник 6"/>
            <p:cNvSpPr>
              <a:spLocks noChangeArrowheads="1"/>
            </p:cNvSpPr>
            <p:nvPr/>
          </p:nvSpPr>
          <p:spPr bwMode="auto">
            <a:xfrm>
              <a:off x="4495800" y="4572000"/>
              <a:ext cx="14478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Атом</a:t>
              </a:r>
            </a:p>
            <a:p>
              <a:r>
                <a:rPr lang="ru-RU">
                  <a:latin typeface="Comic Sans MS" pitchFamily="66" charset="0"/>
                </a:rPr>
                <a:t>металла</a:t>
              </a:r>
              <a:endParaRPr lang="ru-RU"/>
            </a:p>
          </p:txBody>
        </p:sp>
        <p:sp>
          <p:nvSpPr>
            <p:cNvPr id="19" name="Стрелка вправо 18"/>
            <p:cNvSpPr/>
            <p:nvPr/>
          </p:nvSpPr>
          <p:spPr>
            <a:xfrm rot="7677743">
              <a:off x="4823619" y="4166394"/>
              <a:ext cx="979488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311150"/>
            <a:ext cx="7715250" cy="6397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solidFill>
                  <a:schemeClr val="tx1"/>
                </a:solidFill>
              </a:rPr>
              <a:t>Номенклатура солей</a:t>
            </a:r>
          </a:p>
        </p:txBody>
      </p:sp>
      <p:graphicFrame>
        <p:nvGraphicFramePr>
          <p:cNvPr id="44142" name="Group 110"/>
          <p:cNvGraphicFramePr>
            <a:graphicFrameLocks noGrp="1"/>
          </p:cNvGraphicFramePr>
          <p:nvPr>
            <p:ph sz="quarter" idx="1"/>
          </p:nvPr>
        </p:nvGraphicFramePr>
        <p:xfrm>
          <a:off x="285720" y="1500174"/>
          <a:ext cx="1579562" cy="1173480"/>
        </p:xfrm>
        <a:graphic>
          <a:graphicData uri="http://schemas.openxmlformats.org/drawingml/2006/table">
            <a:tbl>
              <a:tblPr/>
              <a:tblGrid>
                <a:gridCol w="1579562"/>
              </a:tblGrid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Соли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43" name="Group 111"/>
          <p:cNvGraphicFramePr>
            <a:graphicFrameLocks noGrp="1"/>
          </p:cNvGraphicFramePr>
          <p:nvPr>
            <p:ph sz="quarter" idx="2"/>
          </p:nvPr>
        </p:nvGraphicFramePr>
        <p:xfrm>
          <a:off x="2714612" y="1357298"/>
          <a:ext cx="1441449" cy="1432560"/>
        </p:xfrm>
        <a:graphic>
          <a:graphicData uri="http://schemas.openxmlformats.org/drawingml/2006/table">
            <a:tbl>
              <a:tblPr/>
              <a:tblGrid>
                <a:gridCol w="1441449"/>
              </a:tblGrid>
              <a:tr h="1301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Название кислотного остатка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44" name="Group 112"/>
          <p:cNvGraphicFramePr>
            <a:graphicFrameLocks noGrp="1"/>
          </p:cNvGraphicFramePr>
          <p:nvPr>
            <p:ph sz="quarter" idx="3"/>
          </p:nvPr>
        </p:nvGraphicFramePr>
        <p:xfrm>
          <a:off x="5000628" y="1357298"/>
          <a:ext cx="1636729" cy="1444620"/>
        </p:xfrm>
        <a:graphic>
          <a:graphicData uri="http://schemas.openxmlformats.org/drawingml/2006/table">
            <a:tbl>
              <a:tblPr/>
              <a:tblGrid>
                <a:gridCol w="1636729"/>
              </a:tblGrid>
              <a:tr h="1444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Название металла в родительном падеже</a:t>
                      </a:r>
                      <a:r>
                        <a:rPr kumimoji="1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45" name="Group 113"/>
          <p:cNvGraphicFramePr>
            <a:graphicFrameLocks noGrp="1"/>
          </p:cNvGraphicFramePr>
          <p:nvPr>
            <p:ph sz="quarter" idx="4"/>
          </p:nvPr>
        </p:nvGraphicFramePr>
        <p:xfrm>
          <a:off x="7358082" y="1357298"/>
          <a:ext cx="1785918" cy="1500198"/>
        </p:xfrm>
        <a:graphic>
          <a:graphicData uri="http://schemas.openxmlformats.org/drawingml/2006/table">
            <a:tbl>
              <a:tblPr/>
              <a:tblGrid>
                <a:gridCol w="1785918"/>
              </a:tblGrid>
              <a:tr h="1500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Валентность кислотного остатка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римскими цифрами</a:t>
                      </a:r>
                      <a:endParaRPr kumimoji="1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176" name="Group 144"/>
          <p:cNvGraphicFramePr>
            <a:graphicFrameLocks noGrp="1"/>
          </p:cNvGraphicFramePr>
          <p:nvPr/>
        </p:nvGraphicFramePr>
        <p:xfrm>
          <a:off x="1331913" y="2852738"/>
          <a:ext cx="7812087" cy="3810000"/>
        </p:xfrm>
        <a:graphic>
          <a:graphicData uri="http://schemas.openxmlformats.org/drawingml/2006/table">
            <a:tbl>
              <a:tblPr/>
              <a:tblGrid>
                <a:gridCol w="7812087"/>
              </a:tblGrid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Кислотные остатки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¯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нитрит                        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силикат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¯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нитрат                      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         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сульфид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сульфит                        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     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хлорид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сульфат                    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- фторид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2-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карбонат                  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- бромид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ru-RU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3-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фосфат                     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         -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иодид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WordArt 56"/>
          <p:cNvSpPr>
            <a:spLocks noChangeArrowheads="1" noChangeShapeType="1" noTextEdit="1"/>
          </p:cNvSpPr>
          <p:nvPr/>
        </p:nvSpPr>
        <p:spPr bwMode="auto">
          <a:xfrm>
            <a:off x="4357686" y="1785926"/>
            <a:ext cx="338138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7678" name="WordArt 57"/>
          <p:cNvSpPr>
            <a:spLocks noChangeArrowheads="1" noChangeShapeType="1" noTextEdit="1"/>
          </p:cNvSpPr>
          <p:nvPr/>
        </p:nvSpPr>
        <p:spPr bwMode="auto">
          <a:xfrm>
            <a:off x="6786578" y="1785926"/>
            <a:ext cx="3397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7679" name="WordArt 58"/>
          <p:cNvSpPr>
            <a:spLocks noChangeArrowheads="1" noChangeShapeType="1" noTextEdit="1"/>
          </p:cNvSpPr>
          <p:nvPr/>
        </p:nvSpPr>
        <p:spPr bwMode="auto">
          <a:xfrm>
            <a:off x="2071670" y="1928802"/>
            <a:ext cx="493712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=</a:t>
            </a:r>
          </a:p>
        </p:txBody>
      </p:sp>
      <p:graphicFrame>
        <p:nvGraphicFramePr>
          <p:cNvPr id="44136" name="Group 104"/>
          <p:cNvGraphicFramePr>
            <a:graphicFrameLocks noGrp="1"/>
          </p:cNvGraphicFramePr>
          <p:nvPr/>
        </p:nvGraphicFramePr>
        <p:xfrm>
          <a:off x="0" y="0"/>
          <a:ext cx="684213" cy="554038"/>
        </p:xfrm>
        <a:graphic>
          <a:graphicData uri="http://schemas.openxmlformats.org/drawingml/2006/table">
            <a:tbl>
              <a:tblPr/>
              <a:tblGrid>
                <a:gridCol w="684213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CC99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60" name="AutoShape 128"/>
          <p:cNvSpPr>
            <a:spLocks noChangeArrowheads="1"/>
          </p:cNvSpPr>
          <p:nvPr/>
        </p:nvSpPr>
        <p:spPr bwMode="auto">
          <a:xfrm>
            <a:off x="539750" y="333375"/>
            <a:ext cx="574675" cy="863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6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83" name="Rectangle 131"/>
          <p:cNvSpPr>
            <a:spLocks noChangeArrowheads="1"/>
          </p:cNvSpPr>
          <p:nvPr/>
        </p:nvSpPr>
        <p:spPr bwMode="auto">
          <a:xfrm>
            <a:off x="1023938" y="636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77" grpId="0"/>
      <p:bldP spid="27678" grpId="0"/>
      <p:bldP spid="276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571612"/>
            <a:ext cx="740664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 каждый ученик,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Знай любая кроха: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Безопасность- хорошо,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халатность – плохо.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66"/>
            <a:ext cx="7929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Техника безопасности в кабинете химии</a:t>
            </a: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435608" y="274638"/>
            <a:ext cx="74980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в кабинете химии</a:t>
            </a:r>
            <a:endParaRPr lang="ru-RU" sz="4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85926"/>
            <a:ext cx="7498080" cy="48006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входить в кабинет химии без ...учителя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кабинете химии запрещается принимать … и 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пробуйте вещества на 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выяснении запаха не подносите сосуд близко к …. Для выяснения запаха нужно … сделать движение от отверстия сосуда к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Лабораторная работа 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«Знакомство с образцами солей»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2143116"/>
          <a:ext cx="8715436" cy="1639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5"/>
                <a:gridCol w="1785955"/>
                <a:gridCol w="857256"/>
                <a:gridCol w="1000132"/>
                <a:gridCol w="1428760"/>
                <a:gridCol w="2214578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вещества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Агрегатное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состояние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Растворимость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воде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89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b="1" dirty="0" smtClean="0"/>
              <a:t>Соли </a:t>
            </a:r>
            <a:r>
              <a:rPr lang="ru-RU" sz="4400" dirty="0" smtClean="0"/>
              <a:t>– это твердые вещества разного цвета с различной растворимостью в воде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214290"/>
            <a:ext cx="6019800" cy="1117619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736"/>
            <a:ext cx="6934200" cy="5334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По растворимости в воде</a:t>
            </a:r>
          </a:p>
        </p:txBody>
      </p:sp>
      <p:sp>
        <p:nvSpPr>
          <p:cNvPr id="4" name="Выноска со стрелками влево/вправо 3"/>
          <p:cNvSpPr/>
          <p:nvPr/>
        </p:nvSpPr>
        <p:spPr>
          <a:xfrm>
            <a:off x="3143240" y="2857496"/>
            <a:ext cx="2428892" cy="609600"/>
          </a:xfrm>
          <a:prstGeom prst="leftRightArrowCallou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57158" y="2857496"/>
            <a:ext cx="2672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растворимые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5500694" y="2857496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нерастворимые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214282" y="3571876"/>
            <a:ext cx="246859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Нитраты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Хлориды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Почти все сульфаты</a:t>
            </a:r>
          </a:p>
          <a:p>
            <a:pPr algn="ctr">
              <a:spcBef>
                <a:spcPct val="50000"/>
              </a:spcBef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Прямоугольник 8"/>
          <p:cNvSpPr>
            <a:spLocks noChangeArrowheads="1"/>
          </p:cNvSpPr>
          <p:nvPr/>
        </p:nvSpPr>
        <p:spPr bwMode="auto">
          <a:xfrm>
            <a:off x="5000628" y="3571876"/>
            <a:ext cx="369728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Сульфиды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карбонаты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 силикаты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Фосфаты, кроме солей калия, натрия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10" descr="chemi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04800"/>
            <a:ext cx="12652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4" grpId="0" animBg="1"/>
      <p:bldP spid="7173" grpId="0"/>
      <p:bldP spid="7174" grpId="0"/>
      <p:bldP spid="7175" grpId="0"/>
      <p:bldP spid="7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 составу кислотного остатка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3399"/>
                </a:solidFill>
                <a:latin typeface="Comic Sans MS" pitchFamily="66" charset="0"/>
              </a:rPr>
              <a:t>                                 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003399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3399"/>
                </a:solidFill>
                <a:latin typeface="Comic Sans MS" pitchFamily="66" charset="0"/>
              </a:rPr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003399"/>
                </a:solidFill>
                <a:latin typeface="Comic Sans MS" pitchFamily="66" charset="0"/>
              </a:rPr>
              <a:t>                                     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71538" y="2500306"/>
            <a:ext cx="7302538" cy="3209940"/>
            <a:chOff x="1071538" y="2500306"/>
            <a:chExt cx="7302538" cy="320994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643306" y="2571744"/>
              <a:ext cx="4730770" cy="3138502"/>
              <a:chOff x="3643306" y="2571744"/>
              <a:chExt cx="4730770" cy="313850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4357686" y="4071942"/>
                <a:ext cx="2376488" cy="1638304"/>
                <a:chOff x="4357686" y="4071942"/>
                <a:chExt cx="2376488" cy="1638304"/>
              </a:xfrm>
            </p:grpSpPr>
            <p:sp>
              <p:nvSpPr>
                <p:cNvPr id="29701" name="Rectangle 5"/>
                <p:cNvSpPr>
                  <a:spLocks noChangeArrowheads="1"/>
                </p:cNvSpPr>
                <p:nvPr/>
              </p:nvSpPr>
              <p:spPr bwMode="auto">
                <a:xfrm>
                  <a:off x="4357686" y="4071942"/>
                  <a:ext cx="1800225" cy="579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0" lang="ru-RU" sz="3200" b="1" dirty="0">
                      <a:latin typeface="Times New Roman" pitchFamily="18" charset="0"/>
                      <a:cs typeface="Times New Roman" pitchFamily="18" charset="0"/>
                    </a:rPr>
                    <a:t>средние</a:t>
                  </a:r>
                </a:p>
              </p:txBody>
            </p:sp>
            <p:sp>
              <p:nvSpPr>
                <p:cNvPr id="29703" name="Rectangle 7"/>
                <p:cNvSpPr>
                  <a:spLocks noChangeArrowheads="1"/>
                </p:cNvSpPr>
                <p:nvPr/>
              </p:nvSpPr>
              <p:spPr bwMode="auto">
                <a:xfrm>
                  <a:off x="4357686" y="4643446"/>
                  <a:ext cx="2376488" cy="106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Na 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SO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2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PO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6429388" y="2571744"/>
                <a:ext cx="1944688" cy="1566866"/>
                <a:chOff x="6429388" y="2571744"/>
                <a:chExt cx="1944688" cy="1566866"/>
              </a:xfrm>
            </p:grpSpPr>
            <p:sp>
              <p:nvSpPr>
                <p:cNvPr id="29702" name="Rectangle 6"/>
                <p:cNvSpPr>
                  <a:spLocks noChangeArrowheads="1"/>
                </p:cNvSpPr>
                <p:nvPr/>
              </p:nvSpPr>
              <p:spPr bwMode="auto">
                <a:xfrm>
                  <a:off x="6643702" y="2571744"/>
                  <a:ext cx="1655763" cy="579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0" lang="ru-RU" sz="3200" b="1" dirty="0">
                      <a:latin typeface="Times New Roman" pitchFamily="18" charset="0"/>
                      <a:cs typeface="Times New Roman" pitchFamily="18" charset="0"/>
                    </a:rPr>
                    <a:t>кислые</a:t>
                  </a:r>
                </a:p>
              </p:txBody>
            </p:sp>
            <p:sp>
              <p:nvSpPr>
                <p:cNvPr id="29704" name="Rectangle 8"/>
                <p:cNvSpPr>
                  <a:spLocks noChangeArrowheads="1"/>
                </p:cNvSpPr>
                <p:nvPr/>
              </p:nvSpPr>
              <p:spPr bwMode="auto">
                <a:xfrm>
                  <a:off x="6429388" y="3071810"/>
                  <a:ext cx="1944688" cy="106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NaHSO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2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dirty="0">
                      <a:latin typeface="Times New Roman" pitchFamily="18" charset="0"/>
                      <a:cs typeface="Times New Roman" pitchFamily="18" charset="0"/>
                    </a:rPr>
                    <a:t>HPO</a:t>
                  </a:r>
                  <a:r>
                    <a:rPr kumimoji="0" lang="en-US" sz="2400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3643306" y="2714620"/>
                <a:ext cx="2819400" cy="1357322"/>
                <a:chOff x="3643306" y="2714620"/>
                <a:chExt cx="2819400" cy="1357322"/>
              </a:xfrm>
            </p:grpSpPr>
            <p:sp>
              <p:nvSpPr>
                <p:cNvPr id="4" name="Выноска со стрелками влево/вправо 3"/>
                <p:cNvSpPr/>
                <p:nvPr/>
              </p:nvSpPr>
              <p:spPr>
                <a:xfrm>
                  <a:off x="3643306" y="2714620"/>
                  <a:ext cx="2819400" cy="609600"/>
                </a:xfrm>
                <a:prstGeom prst="leftRightArrowCallou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ru-RU" b="1" dirty="0">
                      <a:solidFill>
                        <a:schemeClr val="accent5">
                          <a:lumMod val="25000"/>
                        </a:schemeClr>
                      </a:solidFill>
                    </a:rPr>
                    <a:t>СОЛИ</a:t>
                  </a:r>
                </a:p>
              </p:txBody>
            </p:sp>
            <p:sp>
              <p:nvSpPr>
                <p:cNvPr id="10" name="Стрелка вниз 9"/>
                <p:cNvSpPr/>
                <p:nvPr/>
              </p:nvSpPr>
              <p:spPr>
                <a:xfrm>
                  <a:off x="4857752" y="3286124"/>
                  <a:ext cx="428628" cy="785818"/>
                </a:xfrm>
                <a:prstGeom prst="downArrow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1071538" y="2500306"/>
              <a:ext cx="27860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основные</a:t>
              </a:r>
            </a:p>
            <a:p>
              <a:pPr>
                <a:buNone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NaOHSO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Тренажер для глаз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Базарнова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В. Ф.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наклон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975" y="1844675"/>
            <a:ext cx="33956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74638"/>
            <a:ext cx="8037537" cy="1143000"/>
          </a:xfrm>
        </p:spPr>
        <p:txBody>
          <a:bodyPr>
            <a:noAutofit/>
          </a:bodyPr>
          <a:lstStyle/>
          <a:p>
            <a:pPr marL="742950" indent="-742950" eaLnBrk="1" hangingPunct="1">
              <a:defRPr/>
            </a:pPr>
            <a:r>
              <a:rPr lang="ru-RU" altLang="ja-JP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для улучшения мозгового кровообращения </a:t>
            </a:r>
            <a:endParaRPr lang="ru-RU" sz="36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2143116"/>
            <a:ext cx="5256213" cy="3167063"/>
          </a:xfrm>
        </p:spPr>
        <p:txBody>
          <a:bodyPr/>
          <a:lstStyle/>
          <a:p>
            <a:pPr marL="365125" indent="-2555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4400" dirty="0" smtClean="0">
                <a:solidFill>
                  <a:srgbClr val="FF0066"/>
                </a:solidFill>
              </a:rPr>
              <a:t>«Наклоны головы»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endParaRPr lang="ru-RU" altLang="ru-RU" sz="2400" dirty="0" smtClean="0">
              <a:solidFill>
                <a:srgbClr val="800080"/>
              </a:solidFill>
            </a:endParaRP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ru-RU" altLang="ru-RU" sz="4000" dirty="0" smtClean="0">
                <a:solidFill>
                  <a:srgbClr val="800080"/>
                </a:solidFill>
              </a:rPr>
              <a:t>Вперед – назад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endParaRPr lang="ru-RU" altLang="ru-RU" sz="4000" dirty="0" smtClean="0">
              <a:solidFill>
                <a:srgbClr val="800080"/>
              </a:solidFill>
            </a:endParaRPr>
          </a:p>
          <a:p>
            <a:pPr marL="365125" indent="-255588" algn="just" eaLnBrk="1" hangingPunct="1">
              <a:lnSpc>
                <a:spcPct val="90000"/>
              </a:lnSpc>
              <a:buFont typeface="Wingdings 3" pitchFamily="18" charset="2"/>
              <a:buChar char=""/>
            </a:pPr>
            <a:r>
              <a:rPr lang="ru-RU" altLang="ru-RU" sz="4000" dirty="0" smtClean="0">
                <a:solidFill>
                  <a:srgbClr val="800080"/>
                </a:solidFill>
              </a:rPr>
              <a:t>Вправо - влево</a:t>
            </a:r>
          </a:p>
        </p:txBody>
      </p:sp>
    </p:spTree>
  </p:cSld>
  <p:clrMapOvr>
    <a:masterClrMapping/>
  </p:clrMapOvr>
  <p:transition spd="slow" advTm="1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2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58180" cy="67151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здоровы и полны энергии. </a:t>
            </a:r>
            <a:br>
              <a:rPr lang="ru-RU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нас все в жизни хорошо.</a:t>
            </a: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 молоды, мы счастливы, мы талантливы.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сжимание ру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205038"/>
            <a:ext cx="2276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рыв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92375"/>
            <a:ext cx="25288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7739063" cy="12969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ja-JP" sz="3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 для снятия утомления </a:t>
            </a:r>
            <a:br>
              <a:rPr lang="ru-RU" altLang="ja-JP" sz="3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ja-JP" sz="3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плечевого пояса и рук</a:t>
            </a:r>
            <a:r>
              <a:rPr lang="ru-RU" altLang="ja-JP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5805488"/>
            <a:ext cx="3455987" cy="7191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FF0066"/>
                </a:solidFill>
              </a:rPr>
              <a:t>«Рывки руками»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4643438" y="5661025"/>
            <a:ext cx="414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rgbClr val="FF0066"/>
                </a:solidFill>
              </a:rPr>
              <a:t>«Сжимание</a:t>
            </a:r>
            <a:br>
              <a:rPr lang="ru-RU" altLang="ru-RU" sz="3200" dirty="0">
                <a:solidFill>
                  <a:srgbClr val="FF0066"/>
                </a:solidFill>
              </a:rPr>
            </a:br>
            <a:r>
              <a:rPr lang="ru-RU" altLang="ru-RU" sz="3200" dirty="0">
                <a:solidFill>
                  <a:srgbClr val="FF0066"/>
                </a:solidFill>
              </a:rPr>
              <a:t>кисти в кулак»</a:t>
            </a:r>
          </a:p>
        </p:txBody>
      </p:sp>
    </p:spTree>
  </p:cSld>
  <p:clrMapOvr>
    <a:masterClrMapping/>
  </p:clrMapOvr>
  <p:transition spd="slow" advTm="1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1749" grpId="0" build="p"/>
      <p:bldP spid="31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 descr="наклоны туловищ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708275"/>
            <a:ext cx="51593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Упражнение для снятия напряжения с мышц туловища</a:t>
            </a:r>
            <a:r>
              <a:rPr lang="ru-RU" altLang="ja-JP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2205038"/>
            <a:ext cx="4751388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FF0066"/>
                </a:solidFill>
              </a:rPr>
              <a:t>«Наклоны в сторону»</a:t>
            </a:r>
          </a:p>
        </p:txBody>
      </p:sp>
    </p:spTree>
  </p:cSld>
  <p:clrMapOvr>
    <a:masterClrMapping/>
  </p:clrMapOvr>
  <p:transition spd="slow" advTm="1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277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Задания:</a:t>
            </a:r>
            <a:endParaRPr lang="ru-RU" sz="4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Назвать соли: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LiNO3, BaSO4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ClrTx/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Составьте формулы солей по названию: йодид натрия, сульфид цинка.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оценивая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Оценка «5» - одна ошибка</a:t>
            </a:r>
          </a:p>
          <a:p>
            <a:pPr eaLnBrk="1" hangingPunct="1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Оценка «4» - две ошибки</a:t>
            </a:r>
          </a:p>
          <a:p>
            <a:pPr eaLnBrk="1" hangingPunct="1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Оценка «3» - три ошибки</a:t>
            </a:r>
          </a:p>
          <a:p>
            <a:pPr eaLnBrk="1" hangingPunct="1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Оценка «2» - четыре ошибки и больше.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Соляная зависимость самая древняя и самая </a:t>
            </a:r>
            <a:r>
              <a:rPr lang="ru-RU" b="1" dirty="0" err="1" smtClean="0"/>
              <a:t>сильная.Но</a:t>
            </a:r>
            <a:r>
              <a:rPr lang="ru-RU" b="1" dirty="0" smtClean="0"/>
              <a:t> люди не всегда испытывали такую зависимость от соли.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214290"/>
            <a:ext cx="8001056" cy="5715040"/>
            <a:chOff x="571472" y="214290"/>
            <a:chExt cx="8001056" cy="5715040"/>
          </a:xfrm>
        </p:grpSpPr>
        <p:pic>
          <p:nvPicPr>
            <p:cNvPr id="3" name="Рисунок 2" descr="1245048815_shutterstock_275630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8" y="3143248"/>
              <a:ext cx="2857520" cy="271464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6" name="Рисунок 5" descr="1245049917_shutterstock_1599117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3214686"/>
              <a:ext cx="2857520" cy="271464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7" name="Рисунок 6" descr="48b05c406cd6700a5153d6707c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285728"/>
              <a:ext cx="2857520" cy="278608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8" name="Рисунок 7" descr="staty47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2132" y="214290"/>
              <a:ext cx="2857520" cy="278608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" name="Рисунок 9" descr="соль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0364" y="1714488"/>
              <a:ext cx="3286148" cy="321471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Соли</a:t>
            </a:r>
            <a:endParaRPr kumimoji="0" lang="ru-RU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29600" cy="1139825"/>
          </a:xfrm>
        </p:spPr>
        <p:txBody>
          <a:bodyPr/>
          <a:lstStyle/>
          <a:p>
            <a:pPr eaLnBrk="1" hangingPunct="1"/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Соли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571612"/>
            <a:ext cx="4038600" cy="4530725"/>
          </a:xfrm>
        </p:spPr>
        <p:txBody>
          <a:bodyPr/>
          <a:lstStyle/>
          <a:p>
            <a:pPr eaLnBrk="1" hangingPunct="1">
              <a:buClrTx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Гипс – кристаллогидрат сульфата кальция</a:t>
            </a:r>
          </a:p>
          <a:p>
            <a:pPr eaLnBrk="1" hangingPunct="1">
              <a:buClrTx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*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7" descr="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5" y="765175"/>
            <a:ext cx="3532185" cy="2879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8" descr="Plaster roses Close u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57290" y="3857628"/>
            <a:ext cx="3244850" cy="2433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9" descr="Faux-porcelain-fram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5321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643050"/>
            <a:ext cx="4038600" cy="4530725"/>
          </a:xfrm>
        </p:spPr>
        <p:txBody>
          <a:bodyPr>
            <a:normAutofit/>
          </a:bodyPr>
          <a:lstStyle/>
          <a:p>
            <a:pPr eaLnBrk="1" hangingPunct="1">
              <a:buClrTx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мрамора (СаСО3) сделан дворец в Индии 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Махал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100" smtClean="0"/>
          </a:p>
        </p:txBody>
      </p:sp>
      <p:pic>
        <p:nvPicPr>
          <p:cNvPr id="23557" name="Picture 10" descr="Taj_Mahal_in_March_20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268413"/>
            <a:ext cx="4103687" cy="4752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Косметические соли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4005263"/>
            <a:ext cx="2290762" cy="275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55763"/>
            <a:ext cx="2908300" cy="4076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09663"/>
            <a:ext cx="4211638" cy="277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78661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Лечение и профилактика заболеваний: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3688" y="1071546"/>
            <a:ext cx="3111500" cy="2576529"/>
            <a:chOff x="293688" y="1071546"/>
            <a:chExt cx="3111500" cy="2576529"/>
          </a:xfrm>
        </p:grpSpPr>
        <p:pic>
          <p:nvPicPr>
            <p:cNvPr id="32771" name="Рисунок 7" descr="http://ecovoice.ru/uploads/images/9/1/2/4/5/bd7d0710e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688" y="1533525"/>
              <a:ext cx="3111500" cy="21145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1071538" y="107154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+mn-lt"/>
                </a:rPr>
                <a:t>ЛОР</a:t>
              </a:r>
              <a:endParaRPr lang="ru-RU" sz="2400" dirty="0">
                <a:latin typeface="+mn-lt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336675" y="3659188"/>
            <a:ext cx="3595688" cy="3060700"/>
            <a:chOff x="1336675" y="3659188"/>
            <a:chExt cx="3595688" cy="3060700"/>
          </a:xfrm>
        </p:grpSpPr>
        <p:pic>
          <p:nvPicPr>
            <p:cNvPr id="32774" name="Рисунок 22" descr="H:\Documents and Settings\User\Мои документы\материал по теме Соль для проектной деятельности\соль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2275" y="4489450"/>
              <a:ext cx="2663825" cy="22304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1336675" y="3659188"/>
              <a:ext cx="3595688" cy="8302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+mn-lt"/>
                </a:rPr>
                <a:t>заболеваний опорно-двигательного аппарата  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567238" y="1844675"/>
            <a:ext cx="4572000" cy="3838575"/>
            <a:chOff x="4567238" y="1844675"/>
            <a:chExt cx="4572000" cy="38385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567238" y="1844675"/>
              <a:ext cx="4572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latin typeface="+mn-lt"/>
                </a:rPr>
                <a:t>бронхолегочных и  простудных </a:t>
              </a:r>
              <a:r>
                <a:rPr lang="ru-RU" sz="2400" dirty="0" smtClean="0"/>
                <a:t>заболеваний </a:t>
              </a:r>
              <a:r>
                <a:rPr lang="ru-RU" sz="2400" dirty="0" smtClean="0">
                  <a:latin typeface="+mn-lt"/>
                </a:rPr>
                <a:t>в </a:t>
              </a:r>
              <a:r>
                <a:rPr lang="ru-RU" sz="2400" dirty="0" err="1">
                  <a:latin typeface="+mn-lt"/>
                </a:rPr>
                <a:t>галлокамере</a:t>
              </a:r>
              <a:endParaRPr lang="ru-RU" sz="2400" dirty="0">
                <a:latin typeface="+mn-lt"/>
              </a:endParaRPr>
            </a:p>
            <a:p>
              <a:pPr>
                <a:defRPr/>
              </a:pPr>
              <a:endParaRPr lang="ru-RU" dirty="0"/>
            </a:p>
          </p:txBody>
        </p:sp>
        <p:pic>
          <p:nvPicPr>
            <p:cNvPr id="32776" name="Рисунок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952750"/>
              <a:ext cx="4105275" cy="2730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7650" y="381000"/>
            <a:ext cx="316060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7750" y="1600200"/>
            <a:ext cx="7292975" cy="1292225"/>
            <a:chOff x="1047750" y="1600200"/>
            <a:chExt cx="7292975" cy="1292225"/>
          </a:xfrm>
        </p:grpSpPr>
        <p:pic>
          <p:nvPicPr>
            <p:cNvPr id="37891" name="Рисунок 2" descr="http://festival.1september.ru/articles/613309/img1.gif"/>
            <p:cNvPicPr>
              <a:picLocks noChangeAspect="1" noChangeArrowheads="1"/>
            </p:cNvPicPr>
            <p:nvPr/>
          </p:nvPicPr>
          <p:blipFill>
            <a:blip r:embed="rId2" cstate="print"/>
            <a:srcRect l="35390" r="32304"/>
            <a:stretch>
              <a:fillRect/>
            </a:stretch>
          </p:blipFill>
          <p:spPr bwMode="auto">
            <a:xfrm>
              <a:off x="1047750" y="1600200"/>
              <a:ext cx="146685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706688" y="1768475"/>
              <a:ext cx="5634037" cy="9540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cs typeface="Times New Roman" panose="02020603050405020304" pitchFamily="18" charset="0"/>
                </a:rPr>
                <a:t>Я доволен своей работой на уроке</a:t>
              </a:r>
              <a:endParaRPr lang="ru-RU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58863" y="3205163"/>
            <a:ext cx="7281862" cy="1436687"/>
            <a:chOff x="1058863" y="3205163"/>
            <a:chExt cx="7281862" cy="1436687"/>
          </a:xfrm>
        </p:grpSpPr>
        <p:pic>
          <p:nvPicPr>
            <p:cNvPr id="37892" name="Рисунок 3" descr="http://festival.1september.ru/articles/613309/img1.gif"/>
            <p:cNvPicPr>
              <a:picLocks noChangeAspect="1" noChangeArrowheads="1"/>
            </p:cNvPicPr>
            <p:nvPr/>
          </p:nvPicPr>
          <p:blipFill>
            <a:blip r:embed="rId2" cstate="print"/>
            <a:srcRect l="68739"/>
            <a:stretch>
              <a:fillRect/>
            </a:stretch>
          </p:blipFill>
          <p:spPr bwMode="auto">
            <a:xfrm>
              <a:off x="1058863" y="3205163"/>
              <a:ext cx="1417637" cy="143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706688" y="3660775"/>
              <a:ext cx="5634037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  <a:cs typeface="Times New Roman" panose="02020603050405020304" pitchFamily="18" charset="0"/>
                </a:rPr>
                <a:t>На уроке я работал неплохо.</a:t>
              </a:r>
              <a:endParaRPr lang="ru-RU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96963" y="4806950"/>
            <a:ext cx="7718425" cy="1274763"/>
            <a:chOff x="1096963" y="4806950"/>
            <a:chExt cx="7718425" cy="1274763"/>
          </a:xfrm>
        </p:grpSpPr>
        <p:pic>
          <p:nvPicPr>
            <p:cNvPr id="37890" name="Рисунок 1" descr="http://festival.1september.ru/articles/613309/img1.gif"/>
            <p:cNvPicPr>
              <a:picLocks noChangeAspect="1" noChangeArrowheads="1"/>
            </p:cNvPicPr>
            <p:nvPr/>
          </p:nvPicPr>
          <p:blipFill>
            <a:blip r:embed="rId2" cstate="print"/>
            <a:srcRect r="67628"/>
            <a:stretch>
              <a:fillRect/>
            </a:stretch>
          </p:blipFill>
          <p:spPr bwMode="auto">
            <a:xfrm>
              <a:off x="1096963" y="4806950"/>
              <a:ext cx="1417637" cy="12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2706688" y="5172075"/>
              <a:ext cx="6108700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2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anose="02000600000000000000" pitchFamily="2" charset="0"/>
                </a:rPr>
                <a:t>На уроке мне было трудно.</a:t>
              </a:r>
              <a:endParaRPr lang="ru-RU" sz="3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8572560" cy="3357586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«Их получают путем горения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Или сложных веществ разложения.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них два элемента, один – кислород.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отнесу к ним и известь, и лед».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это вещества?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286256"/>
            <a:ext cx="2543164" cy="176846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Оксиды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07207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K2O,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ZnO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1429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06" y="1285860"/>
            <a:ext cx="8072494" cy="5429288"/>
          </a:xfrm>
        </p:spPr>
        <p:txBody>
          <a:bodyPr/>
          <a:lstStyle/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Параграф 33 упр.3 стр. 112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дополнительные источники информации, найдите примеры солей имеющих наибольшее применение в сферах жизни и ответьте на вопросы: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соли разные на вкус?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соли имеют цвет?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lphaLcParenR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соли есть в нашем организме?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moticono-animado-Otono-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786190"/>
            <a:ext cx="3107553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06" y="228599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Е. Рудзитис. Химия. 8 класс. Учебник для общеобразовательных учреждений. М.: Просвещение, 2008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П. Ким. Химия. 8-11 классы. Внеклассные мероприятия. Волгоград: Учитель, 2009.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672" y="785794"/>
            <a:ext cx="8115328" cy="351155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«Они имеют кислый вкус. </a:t>
            </a:r>
            <a:b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них изменяет цвет лакмус. </a:t>
            </a:r>
            <a:b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если активный металл попадет, </a:t>
            </a:r>
            <a:b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Получим мы соль и еще водород».</a:t>
            </a:r>
            <a:endParaRPr lang="ru-RU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28794" y="4214818"/>
            <a:ext cx="5872178" cy="128588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Кислоты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507207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500042"/>
            <a:ext cx="8072462" cy="351157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«В каких веществах у фенолфталеина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Бывает не жизнь, а сплошная малина?»</a:t>
            </a:r>
            <a:endParaRPr lang="ru-RU" sz="40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600440" y="3429000"/>
            <a:ext cx="5543560" cy="2768601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Щелочи</a:t>
            </a:r>
          </a:p>
          <a:p>
            <a:pPr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endParaRPr lang="ru-RU" sz="8800" b="1" dirty="0" smtClean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442913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Ca(OH)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4284663" y="2636838"/>
            <a:ext cx="1008062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NO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5097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HNO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8002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NaOH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5859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HNO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5651500" y="3213100"/>
            <a:ext cx="288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651500" y="3213100"/>
            <a:ext cx="2571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6152" name="WordArt 12"/>
          <p:cNvSpPr>
            <a:spLocks noChangeArrowheads="1" noChangeShapeType="1" noTextEdit="1"/>
          </p:cNvSpPr>
          <p:nvPr/>
        </p:nvSpPr>
        <p:spPr bwMode="auto">
          <a:xfrm>
            <a:off x="1000100" y="857232"/>
            <a:ext cx="778674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 какому классу соединений относятся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вещества</a:t>
            </a:r>
          </a:p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(дать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им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названия)</a:t>
            </a:r>
            <a:endParaRPr lang="ru-RU" sz="24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39750" y="333375"/>
            <a:ext cx="574675" cy="863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6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0" grpId="1" animBg="1"/>
      <p:bldP spid="12291" grpId="0" animBg="1"/>
      <p:bldP spid="12291" grpId="1" animBg="1"/>
      <p:bldP spid="12292" grpId="0" animBg="1"/>
      <p:bldP spid="12292" grpId="1" animBg="1"/>
      <p:bldP spid="12294" grpId="0" animBg="1"/>
      <p:bldP spid="12295" grpId="0" animBg="1"/>
      <p:bldP spid="12298" grpId="0" animBg="1"/>
      <p:bldP spid="122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643438" y="2636838"/>
            <a:ext cx="1135062" cy="839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CO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5795963" y="29972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572000" y="3141663"/>
            <a:ext cx="288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20177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H  CO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2159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Mg(OH)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300788" y="3141663"/>
            <a:ext cx="2571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6156325" y="3141663"/>
            <a:ext cx="287338" cy="461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9446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H  SO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4572000" y="3141663"/>
            <a:ext cx="288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6084888" y="3141663"/>
            <a:ext cx="3603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4067175" y="2636838"/>
            <a:ext cx="19446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H  SO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4572000" y="3068638"/>
            <a:ext cx="2873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>
            <a:off x="6084888" y="3141663"/>
            <a:ext cx="358775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7183" name="WordArt 19"/>
          <p:cNvSpPr>
            <a:spLocks noChangeArrowheads="1" noChangeShapeType="1" noTextEdit="1"/>
          </p:cNvSpPr>
          <p:nvPr/>
        </p:nvSpPr>
        <p:spPr bwMode="auto">
          <a:xfrm>
            <a:off x="1214414" y="928670"/>
            <a:ext cx="735811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91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К какому классу соединений относятся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вещества</a:t>
            </a:r>
          </a:p>
          <a:p>
            <a:pPr algn="ctr"/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(дать </a:t>
            </a:r>
            <a:r>
              <a:rPr lang="ru-RU" sz="24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им </a:t>
            </a: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названия)</a:t>
            </a:r>
            <a:endParaRPr lang="ru-RU" sz="24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>
            <a:off x="539750" y="333375"/>
            <a:ext cx="574675" cy="863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62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5" name="Rectangle 22"/>
          <p:cNvSpPr>
            <a:spLocks noChangeArrowheads="1"/>
          </p:cNvSpPr>
          <p:nvPr/>
        </p:nvSpPr>
        <p:spPr bwMode="auto">
          <a:xfrm>
            <a:off x="1023938" y="6369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  <p:bldP spid="15364" grpId="0" animBg="1"/>
      <p:bldP spid="15364" grpId="1" animBg="1"/>
      <p:bldP spid="15366" grpId="0" animBg="1"/>
      <p:bldP spid="15366" grpId="1" animBg="1"/>
      <p:bldP spid="15367" grpId="0" animBg="1"/>
      <p:bldP spid="15367" grpId="1" animBg="1"/>
      <p:bldP spid="15368" grpId="0" animBg="1"/>
      <p:bldP spid="15368" grpId="1" animBg="1"/>
      <p:bldP spid="15369" grpId="0" animBg="1"/>
      <p:bldP spid="15369" grpId="1" animBg="1"/>
      <p:bldP spid="15370" grpId="0" animBg="1"/>
      <p:bldP spid="15370" grpId="1" animBg="1"/>
      <p:bldP spid="15373" grpId="0" animBg="1"/>
      <p:bldP spid="15373" grpId="1" animBg="1"/>
      <p:bldP spid="15374" grpId="0" animBg="1"/>
      <p:bldP spid="15374" grpId="1" animBg="1"/>
      <p:bldP spid="15375" grpId="0" animBg="1"/>
      <p:bldP spid="15375" grpId="1" animBg="1"/>
      <p:bldP spid="15376" grpId="0" animBg="1"/>
      <p:bldP spid="15377" grpId="0" animBg="1"/>
      <p:bldP spid="153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488" y="357166"/>
            <a:ext cx="7464478" cy="1079500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О каком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веществе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идёт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речь?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 за это вещество происходили в разные эпохи: за нее сражались не только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первобытно-общинном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и рабовладельческом и в феодальном обществе.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XVI веке она была одной из причин быстрого покорения Мексики испанским завоевателем Кортесом. Она играла главную роль в товарообмене с соседними племенами.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содержится в Мировом океане. Легионеры Древнего Рима получали часть жалованья этим веществом, а за 5 плиток в Абиссинии можно купить раба. Наши предки встречали гостей в знак нерушимой дружбы хлебом и …!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8229600" cy="401161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«Хлориды и нитраты,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Сульфаты, карбонаты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без труда и боли </a:t>
            </a:r>
            <a:b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Объединю в класс...»</a:t>
            </a:r>
            <a:endParaRPr lang="ru-RU" sz="40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071934" y="3786190"/>
            <a:ext cx="2328850" cy="218599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357</TotalTime>
  <Words>696</Words>
  <Application>Microsoft Office PowerPoint</Application>
  <PresentationFormat>Экран (4:3)</PresentationFormat>
  <Paragraphs>168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Слайд 1</vt:lpstr>
      <vt:lpstr>Мы здоровы и полны энергии.  У нас все в жизни хорошо. Мы молоды, мы счастливы, мы талантливы. </vt:lpstr>
      <vt:lpstr>«Их получают путем горения  Или сложных веществ разложения.  В них два элемента, один – кислород.  Я отнесу к ним и известь, и лед».  Какие это вещества?</vt:lpstr>
      <vt:lpstr>«Они имеют кислый вкус.  В них изменяет цвет лакмус.  А если активный металл попадет,  Получим мы соль и еще водород».</vt:lpstr>
      <vt:lpstr>«В каких веществах у фенолфталеина  Бывает не жизнь, а сплошная малина?»</vt:lpstr>
      <vt:lpstr>Слайд 6</vt:lpstr>
      <vt:lpstr>Слайд 7</vt:lpstr>
      <vt:lpstr>О каком веществе идёт речь?</vt:lpstr>
      <vt:lpstr> «Хлориды и нитраты, Сульфаты, карбонаты  Я без труда и боли  Объединю в класс...»</vt:lpstr>
      <vt:lpstr>Соли – это сложные вещества, состоящие из атомов металла и кислотного остатка.</vt:lpstr>
      <vt:lpstr>Номенклатура солей</vt:lpstr>
      <vt:lpstr>  Помни каждый ученик, Знай любая кроха: Безопасность- хорошо, А халатность – плохо.</vt:lpstr>
      <vt:lpstr>Техника безопасности в кабинете химии</vt:lpstr>
      <vt:lpstr>Лабораторная работа  «Знакомство с образцами солей»</vt:lpstr>
      <vt:lpstr>Физические свойства</vt:lpstr>
      <vt:lpstr>Классификация </vt:lpstr>
      <vt:lpstr>  Классификация</vt:lpstr>
      <vt:lpstr>Тренажер для глаз Базарнова В. Ф.</vt:lpstr>
      <vt:lpstr>Упражнения для улучшения мозгового кровообращения </vt:lpstr>
      <vt:lpstr>Упражнения для снятия утомления  с плечевого пояса и рук </vt:lpstr>
      <vt:lpstr>Упражнение для снятия напряжения с мышц туловища </vt:lpstr>
      <vt:lpstr>Задания:</vt:lpstr>
      <vt:lpstr>       Критерии оценивая</vt:lpstr>
      <vt:lpstr>Слайд 24</vt:lpstr>
      <vt:lpstr>               Соли</vt:lpstr>
      <vt:lpstr>Слайд 26</vt:lpstr>
      <vt:lpstr>Косметические соли</vt:lpstr>
      <vt:lpstr>Лечение и профилактика заболеваний:</vt:lpstr>
      <vt:lpstr>Слайд 29</vt:lpstr>
      <vt:lpstr>Домашнее задание:</vt:lpstr>
      <vt:lpstr>Слайд 31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Начальная школа Pc-7</dc:creator>
  <cp:lastModifiedBy>Начальная школа Pc-7</cp:lastModifiedBy>
  <cp:revision>67</cp:revision>
  <dcterms:created xsi:type="dcterms:W3CDTF">2016-02-17T10:37:17Z</dcterms:created>
  <dcterms:modified xsi:type="dcterms:W3CDTF">2016-02-23T08:19:54Z</dcterms:modified>
</cp:coreProperties>
</file>