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70" r:id="rId10"/>
    <p:sldId id="265" r:id="rId11"/>
    <p:sldId id="268" r:id="rId12"/>
    <p:sldId id="266" r:id="rId13"/>
    <p:sldId id="267" r:id="rId14"/>
    <p:sldId id="269" r:id="rId15"/>
    <p:sldId id="271" r:id="rId16"/>
    <p:sldId id="273" r:id="rId17"/>
    <p:sldId id="272" r:id="rId18"/>
    <p:sldId id="275" r:id="rId19"/>
    <p:sldId id="279" r:id="rId20"/>
    <p:sldId id="276" r:id="rId21"/>
    <p:sldId id="277" r:id="rId22"/>
    <p:sldId id="278" r:id="rId23"/>
    <p:sldId id="280" r:id="rId24"/>
    <p:sldId id="291" r:id="rId25"/>
    <p:sldId id="281" r:id="rId26"/>
    <p:sldId id="292" r:id="rId27"/>
    <p:sldId id="282" r:id="rId28"/>
    <p:sldId id="290" r:id="rId29"/>
    <p:sldId id="283" r:id="rId30"/>
    <p:sldId id="284" r:id="rId31"/>
    <p:sldId id="285" r:id="rId32"/>
    <p:sldId id="286" r:id="rId33"/>
    <p:sldId id="289" r:id="rId34"/>
    <p:sldId id="287" r:id="rId35"/>
    <p:sldId id="28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53" autoAdjust="0"/>
  </p:normalViewPr>
  <p:slideViewPr>
    <p:cSldViewPr>
      <p:cViewPr varScale="1">
        <p:scale>
          <a:sx n="64" d="100"/>
          <a:sy n="64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C6130A-FC00-471C-B7AC-7232378FDF24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6455D6-EAD4-4BD8-8A7E-314997AC6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E2712-2D47-4878-B3BF-EBC868346E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2D1E3-FB10-40CF-9161-5E282A1338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801863-2532-4D5A-B371-668E4D63A0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AC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1A810B1-052C-4564-9428-1555AA1D9D95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AC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AC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0BB79E2-998F-4393-AA53-991F56B4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F88AC-00AC-481D-9354-632AC3859AD2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10E7-C12E-4B81-A39D-A13BBEE3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D8D4-2E5D-42E6-BF8C-1B5728A0D1EA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9EF3-11E5-4E00-85A8-F90148E0F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C16E-F591-43CC-9615-D8617065A2FF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ECE6-1377-4458-B94B-D5D460690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AC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4DC930C-4C2D-4D76-936C-DD66FE252B8B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AC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AC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B2E49F5-747C-4E59-BFDE-040323913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B464-D747-4214-B68E-7035A456252E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D82B-9DE0-4D5F-9E6B-81DE5ED3F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8FF2-92DC-4408-864A-5CB91EF38E95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A570-ACF8-4D91-8FEB-F2450F8A1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CF2B6-9A40-4ACB-BBDC-B67D0408490B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138B-F101-4610-B1A6-B303C82EF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629B-A50B-479E-BE60-51343AD3BB3E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8587-89E5-4F29-A802-2D7840448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BFE9-3788-4811-AB3B-42D83EB5D63C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720F-3840-4D4D-8719-F32697813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C48A-9089-4D9E-8E85-D5A92FA1CBB4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2C1CC-D9EB-40F1-8AE4-E356E536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44D26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943363E8-9EDB-4528-A06D-103E50087C56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44D26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44D26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BF5F136-5B48-4DCD-B8FB-D2ABA777A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851648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Коллективизация сельского хозяйства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4338" name="Группа 6"/>
          <p:cNvGrpSpPr>
            <a:grpSpLocks/>
          </p:cNvGrpSpPr>
          <p:nvPr/>
        </p:nvGrpSpPr>
        <p:grpSpPr bwMode="auto">
          <a:xfrm>
            <a:off x="1547664" y="2348880"/>
            <a:ext cx="6264696" cy="4248472"/>
            <a:chOff x="1142977" y="2000240"/>
            <a:chExt cx="3929090" cy="2500330"/>
          </a:xfrm>
        </p:grpSpPr>
        <p:pic>
          <p:nvPicPr>
            <p:cNvPr id="14340" name="Рисунок 4" descr="6578.gif"/>
            <p:cNvPicPr>
              <a:picLocks noChangeAspect="1"/>
            </p:cNvPicPr>
            <p:nvPr/>
          </p:nvPicPr>
          <p:blipFill>
            <a:blip r:embed="rId2" cstate="print">
              <a:lum bright="-2000"/>
            </a:blip>
            <a:srcRect b="82292"/>
            <a:stretch>
              <a:fillRect/>
            </a:stretch>
          </p:blipFill>
          <p:spPr bwMode="auto">
            <a:xfrm>
              <a:off x="1142977" y="2000240"/>
              <a:ext cx="3929090" cy="2500330"/>
            </a:xfrm>
            <a:prstGeom prst="rect">
              <a:avLst/>
            </a:prstGeom>
            <a:noFill/>
            <a:ln w="412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701" y="2141883"/>
              <a:ext cx="2598269" cy="2213071"/>
            </a:xfrm>
            <a:prstGeom prst="roundRect">
              <a:avLst/>
            </a:prstGeom>
            <a:ln w="41275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5329238" cy="515778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b="1" smtClean="0"/>
              <a:t>I </a:t>
            </a:r>
            <a:r>
              <a:rPr lang="ru-RU" sz="2400" b="1" smtClean="0"/>
              <a:t>этап – 1928 – 1930 гг.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400" smtClean="0"/>
              <a:t>Весна 1928 г. – курс на коллективизацию в сталинском варианте.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400" smtClean="0">
                <a:cs typeface="Arial" charset="0"/>
              </a:rPr>
              <a:t>Начало </a:t>
            </a:r>
            <a:r>
              <a:rPr lang="ru-RU" sz="2400" b="1" smtClean="0">
                <a:cs typeface="Arial" charset="0"/>
              </a:rPr>
              <a:t>форсированного создания колхозов: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400" smtClean="0">
                <a:cs typeface="Arial" charset="0"/>
              </a:rPr>
              <a:t>Июнь </a:t>
            </a:r>
            <a:r>
              <a:rPr lang="ru-RU" sz="2400" b="1" smtClean="0">
                <a:cs typeface="Arial" charset="0"/>
              </a:rPr>
              <a:t>1928 г. </a:t>
            </a:r>
            <a:r>
              <a:rPr lang="ru-RU" sz="2400" smtClean="0">
                <a:cs typeface="Arial" charset="0"/>
              </a:rPr>
              <a:t>– создано </a:t>
            </a:r>
            <a:r>
              <a:rPr lang="ru-RU" sz="2400" b="1" smtClean="0">
                <a:cs typeface="Arial" charset="0"/>
              </a:rPr>
              <a:t>14 800 </a:t>
            </a:r>
            <a:r>
              <a:rPr lang="ru-RU" sz="2400" smtClean="0">
                <a:cs typeface="Arial" charset="0"/>
              </a:rPr>
              <a:t>колхозов;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400" smtClean="0">
                <a:cs typeface="Arial" charset="0"/>
              </a:rPr>
              <a:t>Июнь </a:t>
            </a:r>
            <a:r>
              <a:rPr lang="ru-RU" sz="2400" b="1" smtClean="0">
                <a:cs typeface="Arial" charset="0"/>
              </a:rPr>
              <a:t>1929 г. </a:t>
            </a:r>
            <a:r>
              <a:rPr lang="ru-RU" sz="2400" smtClean="0">
                <a:cs typeface="Arial" charset="0"/>
              </a:rPr>
              <a:t>– </a:t>
            </a:r>
            <a:r>
              <a:rPr lang="ru-RU" sz="2400" b="1" smtClean="0">
                <a:cs typeface="Arial" charset="0"/>
              </a:rPr>
              <a:t>57 000 </a:t>
            </a:r>
            <a:r>
              <a:rPr lang="ru-RU" sz="2400" smtClean="0">
                <a:cs typeface="Arial" charset="0"/>
              </a:rPr>
              <a:t>колхозов;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400" smtClean="0">
                <a:cs typeface="Arial" charset="0"/>
              </a:rPr>
              <a:t>Ноябрь </a:t>
            </a:r>
            <a:r>
              <a:rPr lang="ru-RU" sz="2400" b="1" smtClean="0">
                <a:cs typeface="Arial" charset="0"/>
              </a:rPr>
              <a:t>1929 г. </a:t>
            </a:r>
            <a:r>
              <a:rPr lang="ru-RU" sz="2400" smtClean="0">
                <a:cs typeface="Arial" charset="0"/>
              </a:rPr>
              <a:t>– </a:t>
            </a:r>
            <a:r>
              <a:rPr lang="ru-RU" sz="2400" b="1" smtClean="0">
                <a:cs typeface="Arial" charset="0"/>
              </a:rPr>
              <a:t>70 000 </a:t>
            </a:r>
            <a:r>
              <a:rPr lang="ru-RU" sz="2400" smtClean="0">
                <a:cs typeface="Arial" charset="0"/>
              </a:rPr>
              <a:t>колхозов., преимущественно небогатых.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ru-RU" sz="2400" smtClean="0">
                <a:cs typeface="Arial" charset="0"/>
              </a:rPr>
              <a:t>Это были, в </a:t>
            </a:r>
            <a:r>
              <a:rPr lang="ru-RU" sz="2400" b="1" smtClean="0">
                <a:cs typeface="Arial" charset="0"/>
              </a:rPr>
              <a:t>основном бедняцкие хозяйства.</a:t>
            </a:r>
            <a:endParaRPr lang="ru-RU" sz="2400" b="1" smtClean="0"/>
          </a:p>
        </p:txBody>
      </p:sp>
      <p:pic>
        <p:nvPicPr>
          <p:cNvPr id="7" name="Рисунок 2" descr="13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412875"/>
            <a:ext cx="3311525" cy="461645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 коллективизации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333375"/>
            <a:ext cx="4535487" cy="5832475"/>
          </a:xfrm>
        </p:spPr>
        <p:txBody>
          <a:bodyPr/>
          <a:lstStyle/>
          <a:p>
            <a:pPr marL="0" indent="263525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800" b="1" smtClean="0">
                <a:solidFill>
                  <a:srgbClr val="FF0000"/>
                </a:solidFill>
              </a:rPr>
              <a:t>1928 г. -  в деревне появились машинно-тракторные станции (МТС)</a:t>
            </a:r>
            <a:endParaRPr lang="en-US" sz="2800" smtClean="0">
              <a:solidFill>
                <a:srgbClr val="FF0000"/>
              </a:solidFill>
            </a:endParaRPr>
          </a:p>
          <a:p>
            <a:pPr marL="0" indent="263525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/>
              <a:t>государственные предприятия, обеспечивавшие колхозы сельскохозяйственной техникой.</a:t>
            </a:r>
            <a:endParaRPr lang="en-US" sz="2400" smtClean="0"/>
          </a:p>
          <a:p>
            <a:pPr marL="0" indent="263525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smtClean="0"/>
              <a:t> Машинно-тракторные станции осуществляли обслуживание и ремонт тракторов, комбайнов и другой сельскохозяйственной техники и давали её в аренду колхозам.</a:t>
            </a:r>
          </a:p>
          <a:p>
            <a:pPr marL="0" indent="263525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b="1" smtClean="0"/>
              <a:t>Государство контролировало сельскохозяйственное производство.</a:t>
            </a:r>
          </a:p>
          <a:p>
            <a:pPr marL="0" indent="263525" eaLnBrk="1" hangingPunct="1">
              <a:lnSpc>
                <a:spcPct val="90000"/>
              </a:lnSpc>
            </a:pPr>
            <a:endParaRPr lang="ru-RU" sz="2800" smtClean="0">
              <a:solidFill>
                <a:schemeClr val="tx2"/>
              </a:solidFill>
            </a:endParaRPr>
          </a:p>
        </p:txBody>
      </p:sp>
      <p:pic>
        <p:nvPicPr>
          <p:cNvPr id="4" name="Picture 2" descr="http://enc.cap.ru/pics/%D1%82%D1%80%D0%B0%D0%BA%D1%82%D0%BE%D1%80%D1%8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040744" cy="302433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412875"/>
            <a:ext cx="4608513" cy="5184775"/>
          </a:xfrm>
        </p:spPr>
        <p:txBody>
          <a:bodyPr/>
          <a:lstStyle/>
          <a:p>
            <a:pPr eaLnBrk="1" hangingPunct="1"/>
            <a:r>
              <a:rPr lang="en-US" sz="2800" b="1" smtClean="0"/>
              <a:t>I </a:t>
            </a:r>
            <a:r>
              <a:rPr lang="ru-RU" sz="2800" b="1" smtClean="0"/>
              <a:t>этап – 1928 – 1930 гг.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sz="2800" smtClean="0">
                <a:cs typeface="Arial" charset="0"/>
              </a:rPr>
              <a:t>1929 г. -  в газете </a:t>
            </a:r>
            <a:r>
              <a:rPr lang="ru-RU" sz="2800" b="1" smtClean="0">
                <a:cs typeface="Arial" charset="0"/>
              </a:rPr>
              <a:t>«Правда»  </a:t>
            </a:r>
            <a:r>
              <a:rPr lang="ru-RU" sz="2800" smtClean="0">
                <a:cs typeface="Arial" charset="0"/>
              </a:rPr>
              <a:t>опубликована статья И.В. Сталина </a:t>
            </a:r>
            <a:r>
              <a:rPr lang="ru-RU" sz="2800" b="1" smtClean="0">
                <a:cs typeface="Arial" charset="0"/>
              </a:rPr>
              <a:t>«Год великого перелома», </a:t>
            </a:r>
            <a:r>
              <a:rPr lang="ru-RU" sz="2800" smtClean="0">
                <a:cs typeface="Arial" charset="0"/>
              </a:rPr>
              <a:t>в которой утверждалось, что в колхозы пошла основная масса крестьянства.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sz="2800" b="1" smtClean="0">
                <a:cs typeface="Arial" charset="0"/>
              </a:rPr>
              <a:t>1929 г. – начало сплошной коллективизации.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</a:pPr>
            <a:endParaRPr lang="ru-RU" sz="2800" b="1" smtClean="0">
              <a:cs typeface="Arial" charset="0"/>
            </a:endParaRPr>
          </a:p>
          <a:p>
            <a:pPr eaLnBrk="1" hangingPunct="1"/>
            <a:endParaRPr lang="ru-RU" sz="2800" b="1" smtClean="0"/>
          </a:p>
          <a:p>
            <a:pPr eaLnBrk="1" hangingPunct="1"/>
            <a:endParaRPr lang="ru-RU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 коллективизации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1" name="Picture 7" descr="ekonom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41438"/>
            <a:ext cx="3675063" cy="50403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 коллективизации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674" name="Содержимое 5"/>
          <p:cNvSpPr>
            <a:spLocks noGrp="1"/>
          </p:cNvSpPr>
          <p:nvPr>
            <p:ph idx="1"/>
          </p:nvPr>
        </p:nvSpPr>
        <p:spPr>
          <a:xfrm>
            <a:off x="250825" y="1052513"/>
            <a:ext cx="8893175" cy="5518150"/>
          </a:xfrm>
        </p:spPr>
        <p:txBody>
          <a:bodyPr/>
          <a:lstStyle/>
          <a:p>
            <a:pPr eaLnBrk="1" hangingPunct="1"/>
            <a:r>
              <a:rPr lang="ru-RU" sz="2800" smtClean="0"/>
              <a:t>В сельские районы направлены 25 тысяч городских коммунистов (их называли </a:t>
            </a:r>
            <a:r>
              <a:rPr lang="ru-RU" sz="2800" b="1" smtClean="0"/>
              <a:t>двадцатипятитысячниками</a:t>
            </a:r>
            <a:r>
              <a:rPr lang="ru-RU" sz="2800" smtClean="0"/>
              <a:t>).</a:t>
            </a:r>
          </a:p>
          <a:p>
            <a:pPr eaLnBrk="1" hangingPunct="1"/>
            <a:r>
              <a:rPr lang="ru-RU" sz="2800" b="1" smtClean="0"/>
              <a:t>5 января 1930 г. </a:t>
            </a:r>
            <a:r>
              <a:rPr lang="ru-RU" sz="2800" smtClean="0"/>
              <a:t>- Постановление ЦК ВКП(б</a:t>
            </a:r>
            <a:r>
              <a:rPr lang="ru-RU" sz="2800" b="1" smtClean="0"/>
              <a:t>) «О темпе коллективизации и мерах помощи государства колхозному строительству» :</a:t>
            </a:r>
          </a:p>
          <a:p>
            <a:pPr eaLnBrk="1" hangingPunct="1"/>
            <a:r>
              <a:rPr lang="ru-RU" sz="2800" b="1" i="1" smtClean="0"/>
              <a:t>Поволжье и Северный Кавказ </a:t>
            </a:r>
            <a:r>
              <a:rPr lang="ru-RU" sz="2800" b="1" smtClean="0"/>
              <a:t>– </a:t>
            </a:r>
            <a:r>
              <a:rPr lang="ru-RU" sz="2800" smtClean="0"/>
              <a:t>закончить коллективизацию</a:t>
            </a:r>
            <a:r>
              <a:rPr lang="ru-RU" sz="2800" b="1" smtClean="0"/>
              <a:t> к весне 1931 г.</a:t>
            </a:r>
          </a:p>
          <a:p>
            <a:pPr eaLnBrk="1" hangingPunct="1"/>
            <a:r>
              <a:rPr lang="ru-RU" sz="2800" b="1" i="1" smtClean="0"/>
              <a:t>Черноземные области России, Сибири, Украины, Урала </a:t>
            </a:r>
            <a:r>
              <a:rPr lang="ru-RU" sz="2800" b="1" smtClean="0"/>
              <a:t>– к весне 1932 г.</a:t>
            </a:r>
          </a:p>
          <a:p>
            <a:pPr eaLnBrk="1" hangingPunct="1"/>
            <a:r>
              <a:rPr lang="ru-RU" sz="2800" b="1" i="1" smtClean="0"/>
              <a:t>Закавказье, Средняя Азия </a:t>
            </a:r>
            <a:r>
              <a:rPr lang="ru-RU" sz="2800" b="1" smtClean="0"/>
              <a:t>– до весны 1933 г.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893175" cy="5184775"/>
          </a:xfrm>
        </p:spPr>
        <p:txBody>
          <a:bodyPr/>
          <a:lstStyle/>
          <a:p>
            <a:pPr eaLnBrk="1" hangingPunct="1"/>
            <a:r>
              <a:rPr lang="ru-RU" smtClean="0"/>
              <a:t>При создании колхозов нарушался принцип добровольности, в колхозы загоняли силой и страхом.</a:t>
            </a:r>
          </a:p>
          <a:p>
            <a:pPr eaLnBrk="1" hangingPunct="1"/>
            <a:r>
              <a:rPr lang="ru-RU" smtClean="0"/>
              <a:t>Развернулось соревнование за быстрейшее завершение сплошной коллективизации.</a:t>
            </a:r>
          </a:p>
          <a:p>
            <a:pPr eaLnBrk="1" hangingPunct="1"/>
            <a:r>
              <a:rPr lang="ru-RU" smtClean="0"/>
              <a:t>Это привело к крестьянским выступлениям:</a:t>
            </a:r>
          </a:p>
          <a:p>
            <a:pPr eaLnBrk="1" hangingPunct="1"/>
            <a:r>
              <a:rPr lang="ru-RU" b="1" smtClean="0"/>
              <a:t>1929 г. </a:t>
            </a:r>
            <a:r>
              <a:rPr lang="ru-RU" smtClean="0"/>
              <a:t>– </a:t>
            </a:r>
            <a:r>
              <a:rPr lang="ru-RU" b="1" smtClean="0"/>
              <a:t>1,3 тыс. массовых выступлений крестьян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Крестьянство начало забивать скот: </a:t>
            </a:r>
            <a:r>
              <a:rPr lang="ru-RU" b="1" smtClean="0"/>
              <a:t>поголовье крупного рогатого скота </a:t>
            </a:r>
            <a:r>
              <a:rPr lang="ru-RU" smtClean="0"/>
              <a:t>за 1929 – 1932 гг. </a:t>
            </a:r>
            <a:r>
              <a:rPr lang="ru-RU" b="1" smtClean="0"/>
              <a:t>сократилось на 1/3.</a:t>
            </a:r>
          </a:p>
          <a:p>
            <a:pPr eaLnBrk="1" hangingPunct="1"/>
            <a:r>
              <a:rPr lang="ru-RU" b="1" smtClean="0"/>
              <a:t>90 тыс. писем – жалоб </a:t>
            </a:r>
            <a:r>
              <a:rPr lang="ru-RU" smtClean="0"/>
              <a:t>Сталину и Калинину.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 коллективизации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«Головокружение от успехов»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795963" cy="5183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cs typeface="Arial" pitchFamily="34" charset="0"/>
              </a:rPr>
              <a:t>2 марта 1930 г. </a:t>
            </a:r>
            <a:r>
              <a:rPr lang="ru-RU" sz="2400" dirty="0" smtClean="0">
                <a:cs typeface="Arial" pitchFamily="34" charset="0"/>
              </a:rPr>
              <a:t>в «Правде» опубликована статья Сталина </a:t>
            </a:r>
            <a:r>
              <a:rPr lang="ru-RU" sz="2400" b="1" i="1" dirty="0" smtClean="0">
                <a:cs typeface="Arial" pitchFamily="34" charset="0"/>
              </a:rPr>
              <a:t>«Головокружение от успехов». </a:t>
            </a:r>
          </a:p>
          <a:p>
            <a:pPr eaLnBrk="1" hangingPunct="1">
              <a:defRPr/>
            </a:pPr>
            <a:r>
              <a:rPr lang="ru-RU" sz="2400" b="1" dirty="0" smtClean="0">
                <a:cs typeface="Arial" pitchFamily="34" charset="0"/>
              </a:rPr>
              <a:t>Всю вину </a:t>
            </a:r>
            <a:r>
              <a:rPr lang="ru-RU" sz="2400" dirty="0" smtClean="0">
                <a:cs typeface="Arial" pitchFamily="34" charset="0"/>
              </a:rPr>
              <a:t>за создавшееся положение он возложил на исполнителей, </a:t>
            </a:r>
            <a:r>
              <a:rPr lang="ru-RU" sz="2400" b="1" dirty="0" smtClean="0">
                <a:cs typeface="Arial" pitchFamily="34" charset="0"/>
              </a:rPr>
              <a:t>местных работников</a:t>
            </a:r>
            <a:r>
              <a:rPr lang="ru-RU" sz="2400" dirty="0" smtClean="0">
                <a:cs typeface="Arial" pitchFamily="34" charset="0"/>
              </a:rPr>
              <a:t>, заявив, что </a:t>
            </a:r>
            <a:r>
              <a:rPr lang="ru-RU" sz="2400" i="1" dirty="0" smtClean="0">
                <a:cs typeface="Arial" pitchFamily="34" charset="0"/>
              </a:rPr>
              <a:t>«нельзя насаждать колхозы силой».</a:t>
            </a:r>
          </a:p>
          <a:p>
            <a:pPr eaLnBrk="1" hangingPunct="1">
              <a:defRPr/>
            </a:pPr>
            <a:r>
              <a:rPr lang="ru-RU" sz="2400" dirty="0" smtClean="0">
                <a:cs typeface="Arial" pitchFamily="34" charset="0"/>
              </a:rPr>
              <a:t>После этой статьи большинство крестьян стали воспринимать Сталина как народного заступника.</a:t>
            </a:r>
          </a:p>
          <a:p>
            <a:pPr eaLnBrk="1" hangingPunct="1">
              <a:defRPr/>
            </a:pPr>
            <a:r>
              <a:rPr lang="ru-RU" sz="2400" dirty="0" smtClean="0">
                <a:cs typeface="Arial" pitchFamily="34" charset="0"/>
              </a:rPr>
              <a:t> Начался массовый выход крестьян из колхозов.</a:t>
            </a:r>
          </a:p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7" name="Picture 2" descr="http://myrt.ru/news/uploads/posts/2008-09/1222334517_sta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63" y="1700213"/>
            <a:ext cx="3084512" cy="38893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 коллективизации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746" name="Содержимое 3"/>
          <p:cNvSpPr>
            <a:spLocks noGrp="1"/>
          </p:cNvSpPr>
          <p:nvPr>
            <p:ph idx="1"/>
          </p:nvPr>
        </p:nvSpPr>
        <p:spPr>
          <a:xfrm>
            <a:off x="0" y="1268413"/>
            <a:ext cx="8820150" cy="5256212"/>
          </a:xfrm>
        </p:spPr>
        <p:txBody>
          <a:bodyPr/>
          <a:lstStyle/>
          <a:p>
            <a:pPr eaLnBrk="1" hangingPunct="1"/>
            <a:r>
              <a:rPr lang="en-US" sz="2800" b="1" smtClean="0"/>
              <a:t>II </a:t>
            </a:r>
            <a:r>
              <a:rPr lang="ru-RU" sz="2800" b="1" smtClean="0"/>
              <a:t>этап – </a:t>
            </a:r>
            <a:r>
              <a:rPr lang="en-US" sz="2800" b="1" smtClean="0"/>
              <a:t>1930-1934</a:t>
            </a:r>
            <a:r>
              <a:rPr lang="ru-RU" sz="2800" b="1" smtClean="0"/>
              <a:t> гг.</a:t>
            </a:r>
            <a:endParaRPr lang="en-US" sz="2800" b="1" smtClean="0"/>
          </a:p>
          <a:p>
            <a:pPr eaLnBrk="1" hangingPunct="1"/>
            <a:r>
              <a:rPr lang="ru-RU" sz="2800" smtClean="0"/>
              <a:t>На </a:t>
            </a:r>
            <a:r>
              <a:rPr lang="en-US" sz="2800" smtClean="0"/>
              <a:t>II </a:t>
            </a:r>
            <a:r>
              <a:rPr lang="ru-RU" sz="2800" smtClean="0"/>
              <a:t>этапе – интенсивная борьба с кулачеством как классом.</a:t>
            </a:r>
          </a:p>
          <a:p>
            <a:pPr eaLnBrk="1" hangingPunct="1"/>
            <a:r>
              <a:rPr lang="ru-RU" sz="2800" b="1" smtClean="0"/>
              <a:t>Лето 1929 г. </a:t>
            </a:r>
            <a:r>
              <a:rPr lang="ru-RU" sz="2800" smtClean="0"/>
              <a:t>– постановление о </a:t>
            </a:r>
            <a:r>
              <a:rPr lang="ru-RU" sz="2800" b="1" i="1" smtClean="0"/>
              <a:t>запрете вступления кулаков в колхоз.</a:t>
            </a:r>
          </a:p>
          <a:p>
            <a:pPr eaLnBrk="1" hangingPunct="1"/>
            <a:r>
              <a:rPr lang="ru-RU" sz="2800" b="1" smtClean="0"/>
              <a:t>30 января 1930 г. </a:t>
            </a:r>
            <a:r>
              <a:rPr lang="ru-RU" sz="2800" smtClean="0"/>
              <a:t>– Постановление </a:t>
            </a:r>
            <a:r>
              <a:rPr lang="ru-RU" sz="2800" b="1" i="1" smtClean="0"/>
              <a:t>«О мероприятиях по ликвидации кулацких хозяйств в рамках сплошной коллективизации», </a:t>
            </a:r>
            <a:r>
              <a:rPr lang="ru-RU" sz="2800" smtClean="0"/>
              <a:t>в котором ставилась задача: хозяйства кулаков конфисковать.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&amp;Scy;&amp;ocy;&amp;vcy;&amp;iecy;&amp;tcy;&amp;scy;&amp;kcy;&amp;icy;&amp;iecy; &amp;pcy;&amp;lcy;&amp;acy;&amp;kcy;&amp;a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3600" b="1" smtClean="0"/>
              <a:t>Раскулачивание</a:t>
            </a:r>
            <a:r>
              <a:rPr lang="ru-RU" sz="2800" b="1" smtClean="0"/>
              <a:t>– </a:t>
            </a:r>
            <a:r>
              <a:rPr lang="ru-RU" sz="2800" smtClean="0"/>
              <a:t>массовые репрессии по отношению к кулакам (лишение имущества, аресты, высылки, физическое уничтожение).</a:t>
            </a:r>
          </a:p>
          <a:p>
            <a:pPr eaLnBrk="1" hangingPunct="1"/>
            <a:r>
              <a:rPr lang="ru-RU" sz="2800" smtClean="0"/>
              <a:t>Главный критерий кулачества – </a:t>
            </a:r>
            <a:r>
              <a:rPr lang="ru-RU" sz="2800" b="1" i="1" smtClean="0"/>
              <a:t>зажиточность и использование наемного труда.</a:t>
            </a:r>
          </a:p>
          <a:p>
            <a:pPr eaLnBrk="1" hangingPunct="1"/>
            <a:r>
              <a:rPr lang="ru-RU" sz="2800" smtClean="0"/>
              <a:t>Все кулаки делились на три категории: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smtClean="0"/>
              <a:t>1-категория</a:t>
            </a:r>
            <a:r>
              <a:rPr lang="ru-RU" sz="2800" smtClean="0"/>
              <a:t> (те, кто оказывает активное сопротивление)- отправлять в концлагеря.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smtClean="0"/>
              <a:t>2-категория </a:t>
            </a:r>
            <a:r>
              <a:rPr lang="ru-RU" sz="2800" smtClean="0"/>
              <a:t>(«наиболее богатые кулаки») - высылать в отдаленные местности СССР (в основном  в Сибирь).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smtClean="0"/>
              <a:t>3-категория </a:t>
            </a:r>
            <a:r>
              <a:rPr lang="ru-RU" sz="2800" smtClean="0"/>
              <a:t>(все остальные) - переселять на новые участки за пределами колхозов.</a:t>
            </a:r>
          </a:p>
          <a:p>
            <a:pPr eaLnBrk="1" hangingPunct="1">
              <a:spcBef>
                <a:spcPct val="50000"/>
              </a:spcBef>
            </a:pPr>
            <a:endParaRPr lang="ru-RU" sz="2800" smtClean="0"/>
          </a:p>
          <a:p>
            <a:pPr eaLnBrk="1" hangingPunct="1">
              <a:spcBef>
                <a:spcPct val="50000"/>
              </a:spcBef>
            </a:pPr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4088"/>
            <a:ext cx="5364163" cy="5903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Мельницы</a:t>
            </a:r>
            <a:r>
              <a:rPr lang="en-US" smtClean="0"/>
              <a:t>,</a:t>
            </a:r>
            <a:r>
              <a:rPr lang="ru-RU" smtClean="0"/>
              <a:t> маслобойни и другие орудия</a:t>
            </a:r>
            <a:r>
              <a:rPr lang="en-US" smtClean="0"/>
              <a:t>,</a:t>
            </a:r>
            <a:r>
              <a:rPr lang="ru-RU" smtClean="0"/>
              <a:t> где применялся механический двигатель</a:t>
            </a:r>
            <a:r>
              <a:rPr lang="en-US" smtClean="0"/>
              <a:t>;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Систематическая сдача в наем сельхозмашин с механическим двигателем</a:t>
            </a:r>
            <a:r>
              <a:rPr lang="en-US" smtClean="0"/>
              <a:t>;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Сдача в наем оборудованных помещений под жилье или предприятие</a:t>
            </a:r>
            <a:r>
              <a:rPr lang="en-US" smtClean="0"/>
              <a:t>;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Занятие торговлей</a:t>
            </a:r>
            <a:r>
              <a:rPr lang="en-US" smtClean="0"/>
              <a:t>,</a:t>
            </a:r>
            <a:r>
              <a:rPr lang="ru-RU" smtClean="0"/>
              <a:t> ростовщичеством</a:t>
            </a:r>
            <a:r>
              <a:rPr lang="en-US" smtClean="0"/>
              <a:t>,</a:t>
            </a:r>
            <a:r>
              <a:rPr lang="ru-RU" smtClean="0"/>
              <a:t> коммерческим посредничеством.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Перечень признаков кулацких хозяйств (1930 г.)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4" descr="http://www.rusdeutsch.ru/image/history/Glava7/Из%20недавнего%20прошлого%20(Раскулачивание).%20Ю.%20Куг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9038" y="3716338"/>
            <a:ext cx="3824287" cy="266541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http://www.emc.komi.com/02/16/img/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41438"/>
            <a:ext cx="3798887" cy="208756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Коллективизация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184775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FF0000"/>
                </a:solidFill>
              </a:rPr>
              <a:t>Коллективизация</a:t>
            </a:r>
            <a:r>
              <a:rPr lang="ru-RU" sz="2800" b="1" smtClean="0"/>
              <a:t> – </a:t>
            </a:r>
            <a:r>
              <a:rPr lang="ru-RU" sz="2800" smtClean="0"/>
              <a:t>добровольно – насильственное преобразование индивидуальных крестьянских хозяйств в так называемые «коллективные хозяйства»(колхозы), фактически подчиненные государству.</a:t>
            </a:r>
          </a:p>
          <a:p>
            <a:pPr eaLnBrk="1" hangingPunct="1"/>
            <a:r>
              <a:rPr lang="ru-RU" sz="2800" b="1" i="1" smtClean="0"/>
              <a:t>« Союз рабочих и крестьян нужен нам не для сохранения крестьянства как класса, а для его преобразования и переделки в направлении, соответствующем интересам победы социалистического строительства»</a:t>
            </a:r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ru-RU" sz="2800" b="1" i="1" smtClean="0"/>
              <a:t>                                              И. В. Сталин  1927 г.                        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Раскулачивание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752975" cy="5329237"/>
          </a:xfrm>
        </p:spPr>
        <p:txBody>
          <a:bodyPr/>
          <a:lstStyle/>
          <a:p>
            <a:pPr marL="0" indent="449263" eaLnBrk="1" hangingPunct="1">
              <a:lnSpc>
                <a:spcPct val="90000"/>
              </a:lnSpc>
              <a:defRPr/>
            </a:pPr>
            <a:r>
              <a:rPr lang="ru-RU" sz="2800" dirty="0" smtClean="0"/>
              <a:t>К моменту начала массовой коллективизации </a:t>
            </a:r>
            <a:r>
              <a:rPr lang="ru-RU" sz="2800" b="1" dirty="0" smtClean="0"/>
              <a:t>кулаков</a:t>
            </a:r>
            <a:r>
              <a:rPr lang="ru-RU" sz="2800" dirty="0" smtClean="0"/>
              <a:t> в стране насчитывалось в общей массе крестьянских хозяйств – </a:t>
            </a:r>
            <a:r>
              <a:rPr lang="ru-RU" sz="3200" b="1" dirty="0" smtClean="0"/>
              <a:t>3 – 4 %</a:t>
            </a:r>
          </a:p>
          <a:p>
            <a:pPr marL="0" indent="449263" eaLnBrk="1" hangingPunct="1">
              <a:lnSpc>
                <a:spcPct val="90000"/>
              </a:lnSpc>
              <a:defRPr/>
            </a:pPr>
            <a:r>
              <a:rPr lang="ru-RU" sz="2800" dirty="0" smtClean="0"/>
              <a:t>Всего около </a:t>
            </a:r>
            <a:r>
              <a:rPr lang="ru-RU" sz="2800" b="1" dirty="0" smtClean="0"/>
              <a:t>6-8% </a:t>
            </a:r>
            <a:r>
              <a:rPr lang="ru-RU" sz="2800" dirty="0" smtClean="0"/>
              <a:t>крестьянских хозяйств оказались раскулаченными.</a:t>
            </a:r>
          </a:p>
          <a:p>
            <a:pPr marL="0" indent="449263" eaLnBrk="1" hangingPunct="1">
              <a:lnSpc>
                <a:spcPct val="90000"/>
              </a:lnSpc>
              <a:defRPr/>
            </a:pPr>
            <a:r>
              <a:rPr lang="ru-RU" sz="2800" b="1" dirty="0" smtClean="0"/>
              <a:t>8,5 – 9 миллионов </a:t>
            </a:r>
            <a:r>
              <a:rPr lang="ru-RU" sz="2800" dirty="0" smtClean="0"/>
              <a:t>мужчин, женщин, стариков, детей подпали под раскулачивание.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9" name="Picture 2" descr="http://www.rabkor.ru/image/article/3/4/3/3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96975"/>
            <a:ext cx="3714750" cy="464343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6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van_0vladimirovia_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6237312"/>
            <a:ext cx="429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n-lt"/>
              </a:rPr>
              <a:t>Семья «кулака» на выселение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572000" cy="5373688"/>
          </a:xfrm>
        </p:spPr>
        <p:txBody>
          <a:bodyPr/>
          <a:lstStyle/>
          <a:p>
            <a:pPr eaLnBrk="1" hangingPunct="1"/>
            <a:r>
              <a:rPr lang="ru-RU" sz="2800" smtClean="0">
                <a:cs typeface="Arial" charset="0"/>
              </a:rPr>
              <a:t>«…Само раскулачивание принимает зачастую нежелательную форму: вместо конфискации средств производства кулака происходит «раскулачивание под метелку». Когда забирают все предметы домашнего обихода вплоть до носильного белья, икон, квашеной капусты…»</a:t>
            </a:r>
          </a:p>
          <a:p>
            <a:pPr eaLnBrk="1" hangingPunct="1"/>
            <a:endParaRPr lang="ru-RU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Раскулачивание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http://gdb.rferl.org/C903B4DB-9147-4BDF-A909-4649362EF11B_mw8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8" y="1989138"/>
            <a:ext cx="4237037" cy="31686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6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«В 1930 г. 10 тысяч семей (значит, 50-65 тысяч человек, по тогдашним семьям) прошли через Томск, и дальше погнали их зимой пеших: сперва вниз по Томи, потом по Оби, потом вверх по </a:t>
            </a:r>
            <a:r>
              <a:rPr lang="ru-RU" dirty="0" err="1" smtClean="0"/>
              <a:t>Васюгану</a:t>
            </a:r>
            <a:r>
              <a:rPr lang="ru-RU" dirty="0" smtClean="0"/>
              <a:t>, - все еще зимником (зимним санным путем).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В верховьях </a:t>
            </a:r>
            <a:r>
              <a:rPr lang="ru-RU" dirty="0" err="1" smtClean="0"/>
              <a:t>Васюгана</a:t>
            </a:r>
            <a:r>
              <a:rPr lang="ru-RU" dirty="0" smtClean="0"/>
              <a:t> и Тары их покинули на </a:t>
            </a:r>
            <a:r>
              <a:rPr lang="ru-RU" dirty="0" err="1" smtClean="0"/>
              <a:t>релках</a:t>
            </a:r>
            <a:r>
              <a:rPr lang="ru-RU" dirty="0" smtClean="0"/>
              <a:t> (твердых возвышенностях среди болот).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Им не оставили ни продуктов, ни орудий труда. Развезло, и дорог ко внешнему миру не стало, только две гати (дороги) : одна – на Тобольск, другая - к Оби.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На обоих гатях стали пулеметные заставы и не выпускали никого из душегубки. Начался мор. Вымерли – все».</a:t>
            </a:r>
          </a:p>
        </p:txBody>
      </p:sp>
      <p:pic>
        <p:nvPicPr>
          <p:cNvPr id="9" name="Picture 2" descr="http://newsimg.bbc.co.uk/media/images/42663000/jpg/_42663929_solzhen2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125537" cy="14128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787900" y="620713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А. Солженицын 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4679950" y="2205038"/>
            <a:ext cx="44640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В период коллективизации</a:t>
            </a:r>
          </a:p>
          <a:p>
            <a:pPr algn="ctr"/>
            <a:r>
              <a:rPr lang="ru-RU" sz="2800" b="1" i="1">
                <a:latin typeface="Constantia" pitchFamily="18" charset="0"/>
              </a:rPr>
              <a:t>«… искореняли сотни самых трудолюбивых, распорядливых, смышленых крестьян, тех, кто и несли в себе устойчивость русской нации». </a:t>
            </a: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6588125" y="1133475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А. Солженицын 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981075"/>
            <a:ext cx="4233862" cy="511175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http://newsimg.bbc.co.uk/media/images/42663000/jpg/_42663929_solzhen2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4813"/>
            <a:ext cx="1285875" cy="161448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59832" y="1268760"/>
            <a:ext cx="6084168" cy="532859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400" dirty="0" smtClean="0"/>
              <a:t>Павлик Морозов (1918-1932) - пионер, прославленный советской пропагандой как участник борьбы с кулаками в период коллективизации СССР. </a:t>
            </a:r>
          </a:p>
          <a:p>
            <a:pPr marL="0" indent="0">
              <a:lnSpc>
                <a:spcPct val="80000"/>
              </a:lnSpc>
            </a:pPr>
            <a:r>
              <a:rPr lang="ru-RU" sz="2400" dirty="0" smtClean="0"/>
              <a:t> Родился в </a:t>
            </a:r>
            <a:r>
              <a:rPr lang="ru-RU" sz="2400" b="1" dirty="0" smtClean="0"/>
              <a:t>с. Герасимовка</a:t>
            </a:r>
            <a:r>
              <a:rPr lang="ru-RU" sz="2400" dirty="0" smtClean="0"/>
              <a:t> Свердловской области в семье кулаков-спецпереселенцев из Белоруссии. </a:t>
            </a:r>
          </a:p>
          <a:p>
            <a:pPr marL="0" indent="0">
              <a:lnSpc>
                <a:spcPct val="80000"/>
              </a:lnSpc>
            </a:pPr>
            <a:r>
              <a:rPr lang="ru-RU" sz="2400" dirty="0" smtClean="0"/>
              <a:t>В конце 1931 года Павлик </a:t>
            </a:r>
            <a:r>
              <a:rPr lang="ru-RU" sz="2400" b="1" dirty="0" smtClean="0"/>
              <a:t>донёс </a:t>
            </a:r>
            <a:r>
              <a:rPr lang="ru-RU" sz="2400" dirty="0" smtClean="0"/>
              <a:t>властям </a:t>
            </a:r>
            <a:r>
              <a:rPr lang="ru-RU" sz="2400" b="1" dirty="0" smtClean="0"/>
              <a:t>на своего отца</a:t>
            </a:r>
            <a:r>
              <a:rPr lang="ru-RU" sz="2400" dirty="0" smtClean="0"/>
              <a:t> Трофима Морозова, уличив его в помощи спецпереселенцам из числа раскулаченных.</a:t>
            </a:r>
          </a:p>
          <a:p>
            <a:pPr marL="0" indent="0">
              <a:lnSpc>
                <a:spcPct val="80000"/>
              </a:lnSpc>
            </a:pPr>
            <a:r>
              <a:rPr lang="ru-RU" sz="2400" dirty="0" smtClean="0"/>
              <a:t> На основании показаний подростка Морозов- старший был осужден на десять лет, впоследствии расстрелян.</a:t>
            </a:r>
          </a:p>
          <a:p>
            <a:pPr marL="0" indent="0">
              <a:lnSpc>
                <a:spcPct val="80000"/>
              </a:lnSpc>
            </a:pPr>
            <a:r>
              <a:rPr lang="ru-RU" sz="2400" dirty="0" smtClean="0"/>
              <a:t>Павлик </a:t>
            </a:r>
            <a:r>
              <a:rPr lang="ru-RU" sz="2400" b="1" dirty="0" smtClean="0"/>
              <a:t>был убит односельчанами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Павлик Морозов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4" descr="Pavel_Moroz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736304" cy="3904109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allery.dspl.ru/rus/fotogallery2005%5CFamine%5CFamine1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71563"/>
            <a:ext cx="3714750" cy="24225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6" name="Picture 4" descr="http://img20.imageshack.us/img20/1294/12543926l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071563"/>
            <a:ext cx="3643312" cy="24145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Голод 1932 – 1933 гг.</a:t>
            </a:r>
          </a:p>
        </p:txBody>
      </p:sp>
      <p:sp>
        <p:nvSpPr>
          <p:cNvPr id="43012" name="Прямоугольник 6"/>
          <p:cNvSpPr>
            <a:spLocks noChangeArrowheads="1"/>
          </p:cNvSpPr>
          <p:nvPr/>
        </p:nvSpPr>
        <p:spPr bwMode="auto">
          <a:xfrm>
            <a:off x="0" y="381158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>
                <a:latin typeface="Constantia" pitchFamily="18" charset="0"/>
                <a:cs typeface="Arial" charset="0"/>
              </a:rPr>
              <a:t> </a:t>
            </a:r>
            <a:r>
              <a:rPr lang="ru-RU" sz="2400">
                <a:latin typeface="Constantia" pitchFamily="18" charset="0"/>
                <a:cs typeface="Arial" charset="0"/>
              </a:rPr>
              <a:t>Голодом была охвачена территория с населением в 65,9 млн. человек.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 sz="2400">
                <a:latin typeface="Constantia" pitchFamily="18" charset="0"/>
                <a:cs typeface="Arial" charset="0"/>
              </a:rPr>
              <a:t> Это были зерновые районы </a:t>
            </a:r>
            <a:r>
              <a:rPr lang="ru-RU" sz="2400" b="1">
                <a:latin typeface="Constantia" pitchFamily="18" charset="0"/>
                <a:cs typeface="Arial" charset="0"/>
              </a:rPr>
              <a:t>Украины, Дона, Северного Кавказа, Поволжья, Южного Урала, Казахстана.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 sz="2400">
                <a:latin typeface="Constantia" pitchFamily="18" charset="0"/>
                <a:cs typeface="Arial" charset="0"/>
              </a:rPr>
              <a:t>Общие оценки числа жертв голода 1932—1933 доходят </a:t>
            </a:r>
            <a:r>
              <a:rPr lang="ru-RU" sz="2400" b="1">
                <a:latin typeface="Constantia" pitchFamily="18" charset="0"/>
                <a:cs typeface="Arial" charset="0"/>
              </a:rPr>
              <a:t>до 8 млн. человек.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 sz="2400">
                <a:latin typeface="Constantia" pitchFamily="18" charset="0"/>
                <a:cs typeface="Arial" charset="0"/>
              </a:rPr>
              <a:t>Люди ели древесную кору, кожаные ремни, обувь.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lang="ru-RU" sz="2400">
                <a:latin typeface="Constantia" pitchFamily="18" charset="0"/>
                <a:cs typeface="Arial" charset="0"/>
              </a:rPr>
              <a:t>Власти отметили более </a:t>
            </a:r>
            <a:r>
              <a:rPr lang="ru-RU" sz="2400" b="1">
                <a:latin typeface="Constantia" pitchFamily="18" charset="0"/>
                <a:cs typeface="Arial" charset="0"/>
              </a:rPr>
              <a:t>2 тысяч </a:t>
            </a:r>
            <a:r>
              <a:rPr lang="ru-RU" sz="2400">
                <a:latin typeface="Constantia" pitchFamily="18" charset="0"/>
                <a:cs typeface="Arial" charset="0"/>
              </a:rPr>
              <a:t>случаев людоедства.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389437"/>
          </a:xfrm>
        </p:spPr>
        <p:txBody>
          <a:bodyPr/>
          <a:lstStyle/>
          <a:p>
            <a:pPr eaLnBrk="1" hangingPunct="1"/>
            <a:r>
              <a:rPr lang="ru-RU" smtClean="0"/>
              <a:t>“…В России много помирало с голода, так что негде было взять хлеба. Ели собак, лошадей, кошек, лягушек – одним словом, всякую тварь…”</a:t>
            </a:r>
          </a:p>
          <a:p>
            <a:pPr eaLnBrk="1" hangingPunct="1"/>
            <a:r>
              <a:rPr lang="ru-RU" smtClean="0"/>
              <a:t> </a:t>
            </a:r>
          </a:p>
          <a:p>
            <a:pPr eaLnBrk="1" hangingPunct="1"/>
            <a:r>
              <a:rPr lang="ru-RU" smtClean="0"/>
              <a:t>“…Мы жили уже в Одессе, на улице Свердлова. Осенью в городе появились первые голодающие. Они неслышно садились семьями вокруг теплых асфальтовых котлов позади их законных хозяев - беспризорников – и молча смотрели в огонь. Глаза у них были одинаковые – у стариков, женщин, грудных детей. Никто не плакал…”</a:t>
            </a:r>
          </a:p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Голод 1932 – 1933 гг.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476250"/>
            <a:ext cx="5148262" cy="6148388"/>
          </a:xfrm>
        </p:spPr>
        <p:txBody>
          <a:bodyPr/>
          <a:lstStyle/>
          <a:p>
            <a:pPr marL="0" indent="536575" eaLnBrk="1" hangingPunct="1">
              <a:lnSpc>
                <a:spcPct val="80000"/>
              </a:lnSpc>
              <a:buClr>
                <a:srgbClr val="FFC000"/>
              </a:buClr>
            </a:pPr>
            <a:endParaRPr lang="ru-RU" sz="2400" b="1" dirty="0" smtClean="0"/>
          </a:p>
          <a:p>
            <a:pPr marL="0" indent="536575" eaLnBrk="1" hangingPunct="1">
              <a:lnSpc>
                <a:spcPct val="80000"/>
              </a:lnSpc>
              <a:buClr>
                <a:srgbClr val="FFC000"/>
              </a:buClr>
            </a:pPr>
            <a:r>
              <a:rPr lang="ru-RU" sz="2400" b="1" dirty="0" smtClean="0"/>
              <a:t>7 августа 1932 г.</a:t>
            </a:r>
            <a:r>
              <a:rPr lang="ru-RU" sz="2400" dirty="0" smtClean="0"/>
              <a:t> был принят закон </a:t>
            </a:r>
            <a:r>
              <a:rPr lang="ru-RU" sz="2400" b="1" i="1" dirty="0" smtClean="0"/>
              <a:t>«Об охране социалистической собственности» </a:t>
            </a:r>
          </a:p>
          <a:p>
            <a:pPr marL="0" indent="536575" eaLnBrk="1" hangingPunct="1">
              <a:lnSpc>
                <a:spcPct val="80000"/>
              </a:lnSpc>
              <a:buClr>
                <a:srgbClr val="FFC000"/>
              </a:buClr>
              <a:buFont typeface="Wingdings 2" pitchFamily="18" charset="2"/>
              <a:buNone/>
            </a:pPr>
            <a:r>
              <a:rPr lang="ru-RU" sz="2400" b="1" i="1" dirty="0" smtClean="0"/>
              <a:t>  </a:t>
            </a:r>
            <a:r>
              <a:rPr lang="ru-RU" sz="2400" dirty="0" smtClean="0"/>
              <a:t>(</a:t>
            </a:r>
            <a:r>
              <a:rPr lang="ru-RU" sz="2400" b="1" dirty="0" smtClean="0"/>
              <a:t>"О пяти колосках".)</a:t>
            </a:r>
          </a:p>
          <a:p>
            <a:pPr marL="0" indent="536575" eaLnBrk="1" hangingPunct="1">
              <a:lnSpc>
                <a:spcPct val="80000"/>
              </a:lnSpc>
              <a:buClr>
                <a:srgbClr val="FFC000"/>
              </a:buClr>
            </a:pPr>
            <a:r>
              <a:rPr lang="ru-RU" sz="2400" dirty="0" smtClean="0"/>
              <a:t>За расхищение колхозной собственности виновные наказывались длительными сроками лишения свободы (не менее </a:t>
            </a:r>
            <a:r>
              <a:rPr lang="ru-RU" sz="2400" b="1" dirty="0" smtClean="0"/>
              <a:t>10 лет </a:t>
            </a:r>
            <a:r>
              <a:rPr lang="ru-RU" sz="2400" dirty="0" smtClean="0"/>
              <a:t>с конфискацией всего имущества). </a:t>
            </a:r>
            <a:r>
              <a:rPr lang="ru-RU" sz="2400" b="1" dirty="0" smtClean="0"/>
              <a:t>Закон предусматривал даже расстрел</a:t>
            </a:r>
            <a:r>
              <a:rPr lang="ru-RU" sz="2400" dirty="0" smtClean="0"/>
              <a:t>.</a:t>
            </a:r>
          </a:p>
          <a:p>
            <a:pPr marL="0" indent="536575" eaLnBrk="1" hangingPunct="1">
              <a:lnSpc>
                <a:spcPct val="80000"/>
              </a:lnSpc>
              <a:buClr>
                <a:srgbClr val="FFC000"/>
              </a:buClr>
            </a:pPr>
            <a:r>
              <a:rPr lang="ru-RU" sz="2400" dirty="0" smtClean="0"/>
              <a:t> К началу 1933 г.было осуждено </a:t>
            </a:r>
            <a:r>
              <a:rPr lang="ru-RU" sz="2400" b="1" dirty="0" smtClean="0"/>
              <a:t>55 тысяч человек</a:t>
            </a:r>
            <a:r>
              <a:rPr lang="ru-RU" sz="2400" dirty="0" smtClean="0"/>
              <a:t>, в том числе приговорено к расстрелу </a:t>
            </a:r>
            <a:r>
              <a:rPr lang="ru-RU" sz="2400" b="1" dirty="0" smtClean="0"/>
              <a:t>2,1 тысячи </a:t>
            </a:r>
            <a:r>
              <a:rPr lang="ru-RU" sz="2400" dirty="0" smtClean="0"/>
              <a:t>человек. Среди осужденных было много женщин.</a:t>
            </a:r>
          </a:p>
          <a:p>
            <a:pPr marL="0" indent="53657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536575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800" dirty="0" smtClean="0">
              <a:solidFill>
                <a:schemeClr val="tx2"/>
              </a:solidFill>
            </a:endParaRPr>
          </a:p>
        </p:txBody>
      </p:sp>
      <p:pic>
        <p:nvPicPr>
          <p:cNvPr id="62488" name="Picture 24" descr="babd2d3c05fe"/>
          <p:cNvPicPr>
            <a:picLocks noChangeAspect="1" noChangeArrowheads="1"/>
          </p:cNvPicPr>
          <p:nvPr/>
        </p:nvPicPr>
        <p:blipFill>
          <a:blip r:embed="rId2" cstate="print"/>
          <a:srcRect b="13661"/>
          <a:stretch>
            <a:fillRect/>
          </a:stretch>
        </p:blipFill>
        <p:spPr bwMode="auto">
          <a:xfrm>
            <a:off x="250825" y="765175"/>
            <a:ext cx="3636963" cy="4938713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Коллективизация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6" name="Содержимое 3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751387" cy="4824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1927 г. –</a:t>
            </a:r>
            <a:r>
              <a:rPr lang="ru-RU" sz="3200" b="1" smtClean="0"/>
              <a:t> </a:t>
            </a:r>
            <a:r>
              <a:rPr lang="en-US" sz="3200" b="1" smtClean="0">
                <a:solidFill>
                  <a:srgbClr val="FF0000"/>
                </a:solidFill>
              </a:rPr>
              <a:t>XV </a:t>
            </a:r>
            <a:r>
              <a:rPr lang="ru-RU" sz="3200" b="1" smtClean="0">
                <a:solidFill>
                  <a:srgbClr val="FF0000"/>
                </a:solidFill>
              </a:rPr>
              <a:t>съезд ВКП(б) – съезд коллективизации,</a:t>
            </a:r>
            <a:r>
              <a:rPr lang="ru-RU" sz="3200" b="1" smtClean="0"/>
              <a:t> </a:t>
            </a:r>
            <a:r>
              <a:rPr lang="ru-RU" sz="3200" smtClean="0"/>
              <a:t>который поставил  вопрос «о постепенном переходе к </a:t>
            </a:r>
            <a:r>
              <a:rPr lang="ru-RU" sz="3200" b="1" smtClean="0"/>
              <a:t>коллективной обработке земли</a:t>
            </a:r>
            <a:r>
              <a:rPr lang="ru-RU" sz="3200" smtClean="0"/>
              <a:t> на основе новой техники»</a:t>
            </a:r>
          </a:p>
          <a:p>
            <a:pPr eaLnBrk="1" hangingPunct="1"/>
            <a:endParaRPr lang="ru-RU" smtClean="0"/>
          </a:p>
        </p:txBody>
      </p:sp>
      <p:pic>
        <p:nvPicPr>
          <p:cNvPr id="6" name="Picture 4" descr="http://publ.lib.ru/ARCHIVES/K/KPSS/.Online/15sv28O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84313"/>
            <a:ext cx="3071813" cy="49911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 коллективизации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082" name="Содержимое 3"/>
          <p:cNvSpPr>
            <a:spLocks noGrp="1"/>
          </p:cNvSpPr>
          <p:nvPr>
            <p:ph idx="1"/>
          </p:nvPr>
        </p:nvSpPr>
        <p:spPr>
          <a:xfrm>
            <a:off x="0" y="1268413"/>
            <a:ext cx="8820150" cy="5256212"/>
          </a:xfrm>
        </p:spPr>
        <p:txBody>
          <a:bodyPr/>
          <a:lstStyle/>
          <a:p>
            <a:pPr eaLnBrk="1" hangingPunct="1"/>
            <a:r>
              <a:rPr lang="en-US" sz="3600" b="1" smtClean="0"/>
              <a:t>III </a:t>
            </a:r>
            <a:r>
              <a:rPr lang="ru-RU" sz="3600" b="1" smtClean="0"/>
              <a:t>этап – </a:t>
            </a:r>
            <a:r>
              <a:rPr lang="en-US" sz="3600" b="1" smtClean="0"/>
              <a:t>1934-1937</a:t>
            </a:r>
            <a:r>
              <a:rPr lang="ru-RU" sz="3600" b="1" smtClean="0"/>
              <a:t>гг.</a:t>
            </a:r>
            <a:endParaRPr lang="en-US" sz="3600" b="1" smtClean="0"/>
          </a:p>
          <a:p>
            <a:pPr eaLnBrk="1" hangingPunct="1"/>
            <a:r>
              <a:rPr lang="ru-RU" sz="3600" smtClean="0"/>
              <a:t>К июлю 1934 г. сталинская индустриализация подошла к концу.</a:t>
            </a:r>
          </a:p>
          <a:p>
            <a:pPr eaLnBrk="1" hangingPunct="1"/>
            <a:r>
              <a:rPr lang="ru-RU" sz="3600" smtClean="0"/>
              <a:t> Следующей задачей стала борьба с единоличником через налоговый гнет, сельхозналог.</a:t>
            </a:r>
          </a:p>
          <a:p>
            <a:pPr eaLnBrk="1" hangingPunct="1"/>
            <a:r>
              <a:rPr lang="ru-RU" sz="3600" b="1" smtClean="0"/>
              <a:t>Итог: к 1937 г. 93% крестьянских хозяйств состоит в колхозах.</a:t>
            </a:r>
            <a:endParaRPr lang="en-US" sz="3600" b="1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Ценой разорения деревни коллективизация решила несколько задач, намеченных  Сталиным: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Она позволила резко увеличить  </a:t>
            </a:r>
            <a:r>
              <a:rPr lang="ru-RU" b="1" i="1" dirty="0" smtClean="0"/>
              <a:t>поставки зерна и других продуктов сельского хозяйства государству</a:t>
            </a:r>
            <a:r>
              <a:rPr lang="ru-RU" dirty="0" smtClean="0"/>
              <a:t>,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дала возможность обеспечить необходимым </a:t>
            </a:r>
            <a:r>
              <a:rPr lang="ru-RU" b="1" i="1" dirty="0" smtClean="0"/>
              <a:t>минимумом продовольствия городское население и армию,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получать </a:t>
            </a:r>
            <a:r>
              <a:rPr lang="ru-RU" b="1" i="1" dirty="0" smtClean="0"/>
              <a:t>необходимое сырье для промышленности и экспорта</a:t>
            </a:r>
            <a:r>
              <a:rPr lang="ru-RU" dirty="0" smtClean="0"/>
              <a:t> : экспорт хлеба в 1931 г. по сравнению с 1928 г. вырос в</a:t>
            </a:r>
            <a:r>
              <a:rPr lang="ru-RU" b="1" dirty="0" smtClean="0"/>
              <a:t> 5 </a:t>
            </a:r>
            <a:r>
              <a:rPr lang="ru-RU" dirty="0" smtClean="0"/>
              <a:t>раз.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Увеличение количества тракторов и комбайнов в сельском хозяйстве </a:t>
            </a:r>
            <a:r>
              <a:rPr lang="ru-RU" b="1" i="1" dirty="0" smtClean="0"/>
              <a:t>уменьшило ручной труд</a:t>
            </a:r>
            <a:r>
              <a:rPr lang="ru-RU" dirty="0" smtClean="0"/>
              <a:t>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Последствия  коллективизации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/>
            <a:r>
              <a:rPr lang="ru-RU" smtClean="0"/>
              <a:t>Коллективизация нанесла сельскому хозяйству непоправимый моральный и огромный материальный урон:</a:t>
            </a:r>
          </a:p>
          <a:p>
            <a:pPr eaLnBrk="1" hangingPunct="1"/>
            <a:r>
              <a:rPr lang="ru-RU" smtClean="0"/>
              <a:t>Из деревни были насильственно изъяты </a:t>
            </a:r>
            <a:r>
              <a:rPr lang="ru-RU" b="1" i="1" smtClean="0"/>
              <a:t>миллионы трудолюбивых крестьян.</a:t>
            </a:r>
          </a:p>
          <a:p>
            <a:pPr eaLnBrk="1" hangingPunct="1"/>
            <a:r>
              <a:rPr lang="ru-RU" smtClean="0"/>
              <a:t>Личная инициатива, предприимчивость подменялись командами сверху.</a:t>
            </a:r>
          </a:p>
          <a:p>
            <a:pPr eaLnBrk="1" hangingPunct="1"/>
            <a:r>
              <a:rPr lang="ru-RU" smtClean="0"/>
              <a:t>Огромный удар нанесен по животноводству: </a:t>
            </a:r>
            <a:r>
              <a:rPr lang="ru-RU" b="1" i="1" smtClean="0"/>
              <a:t>поголовье коров сократилось на  35%, свиней – на 50%.</a:t>
            </a:r>
          </a:p>
          <a:p>
            <a:pPr eaLnBrk="1" hangingPunct="1"/>
            <a:r>
              <a:rPr lang="ru-RU" b="1" smtClean="0"/>
              <a:t>В 1932-1933 гг. в стране разразился голод, унесший жизни 8 миллионов человек.</a:t>
            </a:r>
          </a:p>
          <a:p>
            <a:pPr eaLnBrk="1" hangingPunct="1"/>
            <a:r>
              <a:rPr lang="ru-RU" b="1" smtClean="0"/>
              <a:t>В 1932 г. </a:t>
            </a:r>
            <a:r>
              <a:rPr lang="ru-RU" smtClean="0"/>
              <a:t>в стране была проведена </a:t>
            </a:r>
            <a:r>
              <a:rPr lang="ru-RU" b="1" smtClean="0"/>
              <a:t>паспортизация : </a:t>
            </a:r>
            <a:r>
              <a:rPr lang="ru-RU" b="1" i="1" smtClean="0"/>
              <a:t>жители деревни паспортов не получили.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Последствия  коллективизации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79888"/>
            <a:ext cx="9144000" cy="267811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 Оплата труда колхозников регулировалась системой трудодней.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Размер трудодней определялся исходя из дохода колхоза, т. е. той части урожая, которая оставалась после расчета с государством и машинно-тракторными станциями (МТС).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За трудодни крестьяне получали оплату зерном или другой производимой продукцией. </a:t>
            </a:r>
            <a:endParaRPr lang="ru-RU" sz="24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5298" name="Picture 2" descr="http://stalinism.ru/images/stories/golodomor2/1.jpg"/>
          <p:cNvPicPr>
            <a:picLocks noChangeAspect="1" noChangeArrowheads="1"/>
          </p:cNvPicPr>
          <p:nvPr/>
        </p:nvPicPr>
        <p:blipFill>
          <a:blip r:embed="rId2" cstate="print"/>
          <a:srcRect b="28082"/>
          <a:stretch>
            <a:fillRect/>
          </a:stretch>
        </p:blipFill>
        <p:spPr bwMode="auto">
          <a:xfrm>
            <a:off x="1619250" y="765175"/>
            <a:ext cx="6122988" cy="321468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-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Колхозное крестьянство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4437063"/>
            <a:ext cx="8286750" cy="224631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800" dirty="0">
                <a:cs typeface="Arial" pitchFamily="34" charset="0"/>
              </a:rPr>
              <a:t>В феврале </a:t>
            </a:r>
            <a:r>
              <a:rPr lang="ru-RU" sz="2800" b="1" dirty="0">
                <a:cs typeface="Arial" pitchFamily="34" charset="0"/>
              </a:rPr>
              <a:t>1935 г. </a:t>
            </a:r>
            <a:r>
              <a:rPr lang="ru-RU" sz="2800" dirty="0">
                <a:cs typeface="Arial" pitchFamily="34" charset="0"/>
              </a:rPr>
              <a:t>крестьянам разрешили иметь приусадебный участок, одну корову, двух телят, свинью с поросятами, до 10 овец.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800" dirty="0">
                <a:cs typeface="Arial" pitchFamily="34" charset="0"/>
              </a:rPr>
              <a:t>Индивидуальные хозяйства стали поставлять на рынок продукцию.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3254" name="Picture 6" descr="http://gorod.tomsk.ru/i/u/6283/GazzetPravda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000125"/>
            <a:ext cx="5191125" cy="329406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79" name="Прямоугольник 7"/>
          <p:cNvSpPr>
            <a:spLocks noChangeArrowheads="1"/>
          </p:cNvSpPr>
          <p:nvPr/>
        </p:nvSpPr>
        <p:spPr bwMode="auto">
          <a:xfrm>
            <a:off x="7215188" y="2500313"/>
            <a:ext cx="1773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  <a:cs typeface="Arial" charset="0"/>
              </a:rPr>
              <a:t>А. Васильев. </a:t>
            </a:r>
          </a:p>
          <a:p>
            <a:pPr algn="ctr"/>
            <a:r>
              <a:rPr lang="ru-RU" b="1">
                <a:latin typeface="Constantia" pitchFamily="18" charset="0"/>
                <a:cs typeface="Arial" charset="0"/>
              </a:rPr>
              <a:t>"Что нового в</a:t>
            </a:r>
          </a:p>
          <a:p>
            <a:pPr algn="ctr"/>
            <a:r>
              <a:rPr lang="ru-RU" b="1">
                <a:latin typeface="Constantia" pitchFamily="18" charset="0"/>
                <a:cs typeface="Arial" charset="0"/>
              </a:rPr>
              <a:t> "Правде"?"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3" y="-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Колхозное крестьянство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14875"/>
            <a:ext cx="9144000" cy="193833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Советская деревня смирилась с колхозным строем.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 В  стране были введены </a:t>
            </a:r>
            <a:r>
              <a:rPr lang="ru-RU" sz="2400" b="1" dirty="0">
                <a:cs typeface="Arial" pitchFamily="34" charset="0"/>
              </a:rPr>
              <a:t>паспорта</a:t>
            </a:r>
            <a:r>
              <a:rPr lang="ru-RU" sz="2400" dirty="0">
                <a:cs typeface="Arial" pitchFamily="34" charset="0"/>
              </a:rPr>
              <a:t>, которые крестьянам не полагались.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 Фактически крестьяне прикреплялись к месту своего рождения, лишались свободы передвижения, выбора занятий.</a:t>
            </a:r>
            <a:endParaRPr lang="ru-RU" sz="24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" name="Picture 2" descr="Колхоз в работе"/>
          <p:cNvPicPr>
            <a:picLocks noChangeAspect="1" noChangeArrowheads="1"/>
          </p:cNvPicPr>
          <p:nvPr/>
        </p:nvPicPr>
        <p:blipFill>
          <a:blip r:embed="rId2" cstate="print"/>
          <a:srcRect l="2863" t="6215" r="2671" b="10911"/>
          <a:stretch>
            <a:fillRect/>
          </a:stretch>
        </p:blipFill>
        <p:spPr bwMode="auto">
          <a:xfrm>
            <a:off x="3000375" y="1071563"/>
            <a:ext cx="5929313" cy="35941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3" name="Прямоугольник 5"/>
          <p:cNvSpPr>
            <a:spLocks noChangeArrowheads="1"/>
          </p:cNvSpPr>
          <p:nvPr/>
        </p:nvSpPr>
        <p:spPr bwMode="auto">
          <a:xfrm>
            <a:off x="142875" y="164306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А ну-ка, девушки! </a:t>
            </a:r>
          </a:p>
          <a:p>
            <a:r>
              <a:rPr lang="ru-RU" b="1">
                <a:latin typeface="Constantia" pitchFamily="18" charset="0"/>
              </a:rPr>
              <a:t>А ну, красавицы! </a:t>
            </a:r>
          </a:p>
          <a:p>
            <a:r>
              <a:rPr lang="ru-RU" b="1">
                <a:latin typeface="Constantia" pitchFamily="18" charset="0"/>
              </a:rPr>
              <a:t>Пускай поет о нас</a:t>
            </a:r>
          </a:p>
          <a:p>
            <a:r>
              <a:rPr lang="ru-RU" b="1">
                <a:latin typeface="Constantia" pitchFamily="18" charset="0"/>
              </a:rPr>
              <a:t> страна! </a:t>
            </a:r>
          </a:p>
          <a:p>
            <a:r>
              <a:rPr lang="ru-RU" b="1">
                <a:latin typeface="Constantia" pitchFamily="18" charset="0"/>
              </a:rPr>
              <a:t>И звонкой песнею</a:t>
            </a:r>
          </a:p>
          <a:p>
            <a:r>
              <a:rPr lang="ru-RU" b="1">
                <a:latin typeface="Constantia" pitchFamily="18" charset="0"/>
              </a:rPr>
              <a:t> пускай прославятся </a:t>
            </a:r>
          </a:p>
          <a:p>
            <a:r>
              <a:rPr lang="ru-RU" b="1">
                <a:latin typeface="Constantia" pitchFamily="18" charset="0"/>
              </a:rPr>
              <a:t>Среди героев наши</a:t>
            </a:r>
          </a:p>
          <a:p>
            <a:r>
              <a:rPr lang="ru-RU" b="1">
                <a:latin typeface="Constantia" pitchFamily="18" charset="0"/>
              </a:rPr>
              <a:t> имена!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3" y="-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Колхозное крестьянство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63pla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0638" cy="685800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34" name="Рисунок 2" descr="86585_norm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714375"/>
            <a:ext cx="3738562" cy="5357813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Деревня в 20-х гг.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XX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века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19458" name="Диаграмма 5"/>
          <p:cNvGraphicFramePr>
            <a:graphicFrameLocks/>
          </p:cNvGraphicFramePr>
          <p:nvPr/>
        </p:nvGraphicFramePr>
        <p:xfrm>
          <a:off x="755650" y="1397000"/>
          <a:ext cx="7561263" cy="5200650"/>
        </p:xfrm>
        <a:graphic>
          <a:graphicData uri="http://schemas.openxmlformats.org/presentationml/2006/ole">
            <p:oleObj spid="_x0000_s19458" r:id="rId3" imgW="7559695" imgH="5200339" progId="Excel.Sheet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dirty="0" smtClean="0">
                <a:cs typeface="Arial" pitchFamily="34" charset="0"/>
              </a:rPr>
              <a:t>Потребность государства в огромных средствах для индустриализации.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cs typeface="Arial" pitchFamily="34" charset="0"/>
              </a:rPr>
              <a:t>Мелкие частные крестьянские хозяйства не могли поставлять государству в достаточном количестве продукцию сельского хозяйства.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Хлебозаготовительный кризис 1927г.</a:t>
            </a:r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ru-RU" sz="2800" dirty="0" smtClean="0"/>
              <a:t>Необходимость власти в социальной опоре в деревне.</a:t>
            </a:r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Частные крестьянские хозяйства были независимы от государства</a:t>
            </a:r>
            <a:r>
              <a:rPr lang="ru-RU" sz="2400" dirty="0" smtClean="0"/>
              <a:t>.</a:t>
            </a:r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Увеличение в селе за годы </a:t>
            </a:r>
            <a:r>
              <a:rPr lang="ru-RU" sz="2400" dirty="0" err="1" smtClean="0">
                <a:cs typeface="Arial" pitchFamily="34" charset="0"/>
              </a:rPr>
              <a:t>НЭПа</a:t>
            </a:r>
            <a:r>
              <a:rPr lang="ru-RU" sz="2400" dirty="0" smtClean="0">
                <a:cs typeface="Arial" pitchFamily="34" charset="0"/>
              </a:rPr>
              <a:t> числа сельской буржуазии – кулаков, что противоречило социалистической идеологии. </a:t>
            </a:r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marL="514350" indent="-514350" eaLnBrk="1" hangingPunct="1">
              <a:buFont typeface="+mj-lt"/>
              <a:buAutoNum type="arabicPeriod" startAt="2"/>
              <a:defRPr/>
            </a:pPr>
            <a:endParaRPr lang="ru-RU" sz="2800" dirty="0" smtClean="0">
              <a:cs typeface="Arial" pitchFamily="34" charset="0"/>
            </a:endParaRPr>
          </a:p>
          <a:p>
            <a:pPr eaLnBrk="1" hangingPunct="1">
              <a:defRPr/>
            </a:pPr>
            <a:endParaRPr lang="ru-RU" sz="2800" dirty="0" smtClean="0">
              <a:cs typeface="Arial" pitchFamily="34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Причины коллективизации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4500563"/>
            <a:ext cx="8424863" cy="20002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  С началом индустриализации был взят курс на проведение </a:t>
            </a:r>
            <a:r>
              <a:rPr lang="ru-RU" sz="2400" b="1" i="1" dirty="0">
                <a:solidFill>
                  <a:schemeClr val="tx1"/>
                </a:solidFill>
                <a:cs typeface="Arial" pitchFamily="34" charset="0"/>
              </a:rPr>
              <a:t>коллективизации</a:t>
            </a:r>
            <a:r>
              <a:rPr lang="ru-RU" sz="2400" i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сельского хозяйства, задачей которой официально провозглашалось </a:t>
            </a:r>
            <a:r>
              <a:rPr lang="ru-RU" sz="2400" b="1" i="1" dirty="0">
                <a:solidFill>
                  <a:schemeClr val="tx1"/>
                </a:solidFill>
                <a:cs typeface="Arial" pitchFamily="34" charset="0"/>
              </a:rPr>
              <a:t>«осуществление социалистических преобразований в деревне».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571750" y="1785938"/>
            <a:ext cx="1928813" cy="1357312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 </a:t>
            </a: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3857625" y="1428750"/>
            <a:ext cx="3571875" cy="2605088"/>
            <a:chOff x="3857620" y="1428736"/>
            <a:chExt cx="3571900" cy="26048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3" y="1428736"/>
              <a:ext cx="2047889" cy="2047653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538" name="TextBox 6"/>
            <p:cNvSpPr txBox="1">
              <a:spLocks noChangeArrowheads="1"/>
            </p:cNvSpPr>
            <p:nvPr/>
          </p:nvSpPr>
          <p:spPr bwMode="auto">
            <a:xfrm>
              <a:off x="3857620" y="3571876"/>
              <a:ext cx="3571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latin typeface="Constantia" pitchFamily="18" charset="0"/>
                  <a:cs typeface="Arial" charset="0"/>
                </a:rPr>
                <a:t>коллективизация</a:t>
              </a:r>
            </a:p>
          </p:txBody>
        </p:sp>
      </p:grp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-285750" y="1285875"/>
            <a:ext cx="3571875" cy="2819400"/>
            <a:chOff x="-285784" y="1285860"/>
            <a:chExt cx="3571900" cy="2819119"/>
          </a:xfrm>
        </p:grpSpPr>
        <p:pic>
          <p:nvPicPr>
            <p:cNvPr id="5" name="Рисунок 4" descr="Новое изображение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1285860"/>
              <a:ext cx="2208228" cy="2285772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536" name="TextBox 7"/>
            <p:cNvSpPr txBox="1">
              <a:spLocks noChangeArrowheads="1"/>
            </p:cNvSpPr>
            <p:nvPr/>
          </p:nvSpPr>
          <p:spPr bwMode="auto">
            <a:xfrm>
              <a:off x="-285784" y="3643314"/>
              <a:ext cx="3571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latin typeface="Constantia" pitchFamily="18" charset="0"/>
                  <a:cs typeface="Arial" charset="0"/>
                </a:rPr>
                <a:t>индустриализация</a:t>
              </a: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00688" y="164306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onstantia" pitchFamily="18" charset="0"/>
                <a:cs typeface="Arial" charset="0"/>
              </a:rPr>
              <a:t>Осуществление </a:t>
            </a:r>
          </a:p>
          <a:p>
            <a:pPr algn="ctr"/>
            <a:r>
              <a:rPr lang="ru-RU" sz="2000" b="1" i="1">
                <a:latin typeface="Constantia" pitchFamily="18" charset="0"/>
                <a:cs typeface="Arial" charset="0"/>
              </a:rPr>
              <a:t>социалистических </a:t>
            </a:r>
          </a:p>
          <a:p>
            <a:pPr algn="ctr"/>
            <a:r>
              <a:rPr lang="ru-RU" sz="2000" b="1" i="1">
                <a:latin typeface="Constantia" pitchFamily="18" charset="0"/>
                <a:cs typeface="Arial" charset="0"/>
              </a:rPr>
              <a:t>преобразований </a:t>
            </a:r>
          </a:p>
          <a:p>
            <a:pPr algn="ctr"/>
            <a:r>
              <a:rPr lang="ru-RU" sz="2000" b="1" i="1">
                <a:latin typeface="Constantia" pitchFamily="18" charset="0"/>
                <a:cs typeface="Arial" charset="0"/>
              </a:rPr>
              <a:t>в деревне</a:t>
            </a:r>
            <a:endParaRPr lang="ru-RU" sz="2000">
              <a:latin typeface="Constantia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67544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Причины коллективизации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Создание в деревне общественной (колхозной) собственности.</a:t>
            </a:r>
          </a:p>
          <a:p>
            <a:pPr eaLnBrk="1" hangingPunct="1"/>
            <a:r>
              <a:rPr lang="ru-RU" sz="3200" smtClean="0"/>
              <a:t>Получение средств для развития промышленности, для повышения обороноспособности страны.</a:t>
            </a:r>
          </a:p>
          <a:p>
            <a:pPr eaLnBrk="1" hangingPunct="1"/>
            <a:r>
              <a:rPr lang="ru-RU" sz="3200" smtClean="0"/>
              <a:t>Ликвидация последнего эксплуататорского класса – кулачества.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Цели коллективизации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4522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Колхоз</a:t>
            </a:r>
            <a:r>
              <a:rPr lang="ru-RU" sz="3600" b="1" i="1" dirty="0" smtClean="0">
                <a:cs typeface="Arial" pitchFamily="34" charset="0"/>
              </a:rPr>
              <a:t> </a:t>
            </a:r>
            <a:r>
              <a:rPr lang="ru-RU" sz="2800" dirty="0" smtClean="0">
                <a:cs typeface="Arial" pitchFamily="34" charset="0"/>
              </a:rPr>
              <a:t>-  производственное объединение крестьян для коллективного ведения сельского хозяйства на основе обобществления средств производства (земля, инвентарь, скот) в нашей стране с 1917 до начала 1990-х гг. </a:t>
            </a:r>
          </a:p>
          <a:p>
            <a:pPr eaLnBrk="1" hangingPunct="1"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Совхоз</a:t>
            </a:r>
            <a:r>
              <a:rPr lang="ru-RU" sz="3600" b="1" i="1" dirty="0" smtClean="0"/>
              <a:t> </a:t>
            </a:r>
            <a:r>
              <a:rPr lang="ru-RU" sz="2800" dirty="0" smtClean="0">
                <a:cs typeface="Arial" pitchFamily="34" charset="0"/>
              </a:rPr>
              <a:t>(советское хозяйство) — государственное сельскохозяйственное предприятие в СССР. Совхоз управлялся государством. </a:t>
            </a:r>
            <a:endParaRPr lang="en-US" sz="2800" dirty="0" smtClean="0"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ТОЗы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ru-RU" sz="2800" dirty="0" smtClean="0">
                <a:cs typeface="Arial" pitchFamily="34" charset="0"/>
              </a:rPr>
              <a:t>товарищества по совместной обработке земли (общий труд по обработке земли).</a:t>
            </a:r>
            <a:endParaRPr lang="en-US" sz="2800" dirty="0" smtClean="0">
              <a:cs typeface="Arial" pitchFamily="34" charset="0"/>
            </a:endParaRPr>
          </a:p>
          <a:p>
            <a:pPr eaLnBrk="1" hangingPunct="1">
              <a:buNone/>
              <a:defRPr/>
            </a:pPr>
            <a:endParaRPr lang="en-US" sz="2800" dirty="0" smtClean="0">
              <a:cs typeface="Arial" pitchFamily="34" charset="0"/>
            </a:endParaRPr>
          </a:p>
          <a:p>
            <a:pPr eaLnBrk="1" hangingPunct="1">
              <a:defRPr/>
            </a:pPr>
            <a:endParaRPr lang="ru-RU" sz="2800" dirty="0" smtClean="0">
              <a:cs typeface="Arial" pitchFamily="34" charset="0"/>
            </a:endParaRPr>
          </a:p>
          <a:p>
            <a:pPr eaLnBrk="1" hangingPunct="1">
              <a:defRPr/>
            </a:pPr>
            <a:endParaRPr lang="ru-RU" sz="2800" dirty="0" smtClean="0">
              <a:cs typeface="Arial" pitchFamily="34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grpSp>
        <p:nvGrpSpPr>
          <p:cNvPr id="24578" name="Группа 5"/>
          <p:cNvGrpSpPr>
            <a:grpSpLocks/>
          </p:cNvGrpSpPr>
          <p:nvPr/>
        </p:nvGrpSpPr>
        <p:grpSpPr bwMode="auto">
          <a:xfrm>
            <a:off x="2411760" y="188640"/>
            <a:ext cx="3587750" cy="965200"/>
            <a:chOff x="2428860" y="0"/>
            <a:chExt cx="3587659" cy="9655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71802" y="0"/>
              <a:ext cx="294471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словарь</a:t>
              </a:r>
            </a:p>
          </p:txBody>
        </p:sp>
        <p:pic>
          <p:nvPicPr>
            <p:cNvPr id="24580" name="Picture 6" descr="MM900283618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42852"/>
              <a:ext cx="785818" cy="82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E9E5C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1687</Words>
  <Application>Microsoft Office PowerPoint</Application>
  <PresentationFormat>Экран (4:3)</PresentationFormat>
  <Paragraphs>176</Paragraphs>
  <Slides>35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Поток</vt:lpstr>
      <vt:lpstr>Лист Microsoft Office Excel 97-2003</vt:lpstr>
      <vt:lpstr>Коллективизация сельского хозяйства</vt:lpstr>
      <vt:lpstr>Коллективизация</vt:lpstr>
      <vt:lpstr>Коллективизация</vt:lpstr>
      <vt:lpstr>Слайд 4</vt:lpstr>
      <vt:lpstr>Деревня в 20-х гг. XX века</vt:lpstr>
      <vt:lpstr>Причины коллективизации</vt:lpstr>
      <vt:lpstr>Слайд 7</vt:lpstr>
      <vt:lpstr>Цели коллективизации</vt:lpstr>
      <vt:lpstr>Слайд 9</vt:lpstr>
      <vt:lpstr>Этапы  коллективизации</vt:lpstr>
      <vt:lpstr>Слайд 11</vt:lpstr>
      <vt:lpstr>Этапы  коллективизации</vt:lpstr>
      <vt:lpstr>Этапы  коллективизации</vt:lpstr>
      <vt:lpstr>Этапы  коллективизации</vt:lpstr>
      <vt:lpstr>«Головокружение от успехов»</vt:lpstr>
      <vt:lpstr>Этапы  коллективизации</vt:lpstr>
      <vt:lpstr>Слайд 17</vt:lpstr>
      <vt:lpstr>Слайд 18</vt:lpstr>
      <vt:lpstr>Перечень признаков кулацких хозяйств (1930 г.)</vt:lpstr>
      <vt:lpstr>Раскулачивание</vt:lpstr>
      <vt:lpstr>Слайд 21</vt:lpstr>
      <vt:lpstr>Слайд 22</vt:lpstr>
      <vt:lpstr>Раскулачивание</vt:lpstr>
      <vt:lpstr>Слайд 24</vt:lpstr>
      <vt:lpstr>Слайд 25</vt:lpstr>
      <vt:lpstr>Павлик Морозов</vt:lpstr>
      <vt:lpstr>Слайд 27</vt:lpstr>
      <vt:lpstr>Слайд 28</vt:lpstr>
      <vt:lpstr>Слайд 29</vt:lpstr>
      <vt:lpstr>Этапы  коллективизации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2014-03-17T07:31:32Z</dcterms:created>
  <dcterms:modified xsi:type="dcterms:W3CDTF">2016-02-27T14:19:52Z</dcterms:modified>
</cp:coreProperties>
</file>