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8E9C-0B8B-4E00-B8A4-3A74A0C7417C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2D95-5125-4D96-BC8F-574E0AE6E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0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D3AC-1506-4F1D-A4B0-271275D334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4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</a:t>
            </a:r>
            <a:r>
              <a:rPr lang="ru-RU" baseline="0" dirty="0" smtClean="0"/>
              <a:t> из этих картин написал Виктор Михайлович Васнецов. Найдите, какая из картин лишняя.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D3AC-1506-4F1D-A4B0-271275D3340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0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AD3AC-1506-4F1D-A4B0-271275D3340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3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7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9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4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2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1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9620-5534-4DFD-8DA1-C7C58E9D46D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38998-0879-465D-9B49-506394AB2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smtClean="0">
                <a:solidFill>
                  <a:srgbClr val="C00000"/>
                </a:solidFill>
              </a:rPr>
              <a:t>Знатоки искусства.1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Урок-викторина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Выполнила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err="1" smtClean="0"/>
              <a:t>Книгина</a:t>
            </a:r>
            <a:r>
              <a:rPr lang="ru-RU" sz="2000" dirty="0" smtClean="0"/>
              <a:t> Ольга Алексеевна, учитель </a:t>
            </a:r>
            <a:r>
              <a:rPr lang="ru-RU" sz="2000" dirty="0"/>
              <a:t>ИЗО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/>
              <a:t>МОУ </a:t>
            </a:r>
            <a:r>
              <a:rPr lang="ru-RU" sz="2000" dirty="0" smtClean="0"/>
              <a:t>«</a:t>
            </a:r>
            <a:r>
              <a:rPr lang="ru-RU" sz="2000" dirty="0" err="1" smtClean="0"/>
              <a:t>Удимская</a:t>
            </a:r>
            <a:r>
              <a:rPr lang="ru-RU" sz="2000" dirty="0" smtClean="0"/>
              <a:t> № 2 СОШ»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25899"/>
            <a:ext cx="2244035" cy="307402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2143125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18" y="4656940"/>
            <a:ext cx="2447925" cy="186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91256"/>
            <a:ext cx="2073399" cy="2743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10889"/>
            <a:ext cx="15525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Художников, которые изображают животных называют анималистами. Какая из картинок не относится к анималистическому жанру ?      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2466975" cy="1847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73907"/>
            <a:ext cx="2143125" cy="21431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3894"/>
            <a:ext cx="1847850" cy="2466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15" y="4509120"/>
            <a:ext cx="2305050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51532"/>
            <a:ext cx="1714500" cy="2657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15" y="1479782"/>
            <a:ext cx="1771650" cy="25717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71800" y="2779683"/>
            <a:ext cx="1411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74465" y="3195608"/>
            <a:ext cx="148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15889" y="2058958"/>
            <a:ext cx="1499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87402" y="4857721"/>
            <a:ext cx="1560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5634008"/>
            <a:ext cx="288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5356196"/>
            <a:ext cx="425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6 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627784" y="3546724"/>
            <a:ext cx="12502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     </a:t>
            </a:r>
            <a:endParaRPr lang="ru-RU" dirty="0"/>
          </a:p>
        </p:txBody>
      </p:sp>
      <p:pic>
        <p:nvPicPr>
          <p:cNvPr id="4" name="Picture 5" descr="d96de135094ee0ecd80c6df39e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"/>
          <a:stretch/>
        </p:blipFill>
        <p:spPr>
          <a:xfrm>
            <a:off x="569257" y="335473"/>
            <a:ext cx="3883363" cy="254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 10" descr="095.jpg">
            <a:hlinkClick r:id="" action="ppaction://noaction"/>
          </p:cNvPr>
          <p:cNvPicPr>
            <a:picLocks noGrp="1" noChangeAspect="1"/>
          </p:cNvPicPr>
          <p:nvPr/>
        </p:nvPicPr>
        <p:blipFill>
          <a:blip r:embed="rId4" cstate="print"/>
          <a:srcRect t="15370" b="15370"/>
          <a:stretch>
            <a:fillRect/>
          </a:stretch>
        </p:blipFill>
        <p:spPr>
          <a:xfrm>
            <a:off x="5796136" y="404664"/>
            <a:ext cx="2571768" cy="2571768"/>
          </a:xfrm>
          <a:prstGeom prst="rect">
            <a:avLst/>
          </a:prstGeom>
        </p:spPr>
      </p:pic>
      <p:pic>
        <p:nvPicPr>
          <p:cNvPr id="6" name=" 12" descr="1284658119_image001.jpg"/>
          <p:cNvPicPr>
            <a:picLocks noGrp="1" noChangeAspect="1"/>
          </p:cNvPicPr>
          <p:nvPr/>
        </p:nvPicPr>
        <p:blipFill>
          <a:blip r:embed="rId5" cstate="print"/>
          <a:srcRect t="1647" b="1647"/>
          <a:stretch>
            <a:fillRect/>
          </a:stretch>
        </p:blipFill>
        <p:spPr>
          <a:xfrm>
            <a:off x="395536" y="3478380"/>
            <a:ext cx="2177929" cy="2928939"/>
          </a:xfrm>
          <a:prstGeom prst="rect">
            <a:avLst/>
          </a:prstGeom>
        </p:spPr>
      </p:pic>
      <p:pic>
        <p:nvPicPr>
          <p:cNvPr id="7" name=" 22" descr="Vrubel-Mihail-Aleksandrovich-TSarevna-Lebed-650x957.jpg">
            <a:hlinkClick r:id="" action="ppaction://noaction"/>
          </p:cNvPr>
          <p:cNvPicPr>
            <a:picLocks noGrp="1" noChangeAspect="1"/>
          </p:cNvPicPr>
          <p:nvPr/>
        </p:nvPicPr>
        <p:blipFill>
          <a:blip r:embed="rId6" cstate="print"/>
          <a:srcRect l="2559" r="2559"/>
          <a:stretch>
            <a:fillRect/>
          </a:stretch>
        </p:blipFill>
        <p:spPr>
          <a:xfrm>
            <a:off x="6267616" y="3335506"/>
            <a:ext cx="2071688" cy="32146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44408" y="5763667"/>
            <a:ext cx="497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3465" y="5523955"/>
            <a:ext cx="495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67904" y="2134642"/>
            <a:ext cx="52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2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21071" y="3244334"/>
            <a:ext cx="3263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Три из </a:t>
            </a:r>
            <a:r>
              <a:rPr lang="ru-RU" sz="2400" dirty="0"/>
              <a:t>этих картин написал Виктор Михайлович Васнецов. Найдите, какая из картин лишняя.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211960" y="6021288"/>
            <a:ext cx="20556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называются эти произведения искусства?</a:t>
            </a:r>
            <a:br>
              <a:rPr lang="ru-RU" sz="3200" dirty="0" smtClean="0"/>
            </a:br>
            <a:r>
              <a:rPr lang="ru-RU" sz="3200" dirty="0" smtClean="0"/>
              <a:t>Кто их делает?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Скульптуры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36912"/>
            <a:ext cx="4038600" cy="3489251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Скульпторы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0" y="1988840"/>
            <a:ext cx="2604236" cy="2012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2804698" cy="3744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62020"/>
            <a:ext cx="1903462" cy="41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7728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Кусочки бумаги, ткани, кожи или других материалов наклеивают на плоскую поверхность. Как называется такая техника работы? Выбери правильный ответ.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r>
              <a:rPr lang="ru-RU" dirty="0" smtClean="0"/>
              <a:t>Инкрустация</a:t>
            </a:r>
          </a:p>
          <a:p>
            <a:r>
              <a:rPr lang="ru-RU" dirty="0" smtClean="0"/>
              <a:t>Аппликация</a:t>
            </a:r>
          </a:p>
          <a:p>
            <a:r>
              <a:rPr lang="ru-RU" dirty="0" err="1" smtClean="0"/>
              <a:t>Квиллинг</a:t>
            </a:r>
            <a:endParaRPr lang="ru-RU" dirty="0" smtClean="0"/>
          </a:p>
          <a:p>
            <a:r>
              <a:rPr lang="ru-RU" dirty="0" smtClean="0"/>
              <a:t>Оригами.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Правильный ответ: аппликация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58279"/>
            <a:ext cx="2466975" cy="18478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1128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77" y="21328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0"/>
            <a:ext cx="4248472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/>
              <a:t>Пусть не сердятся родители,</a:t>
            </a:r>
          </a:p>
          <a:p>
            <a:pPr marL="0" indent="0">
              <a:buNone/>
            </a:pPr>
            <a:r>
              <a:rPr lang="ru-RU" sz="2000" i="1" dirty="0" smtClean="0"/>
              <a:t>Что измажутся строители,</a:t>
            </a:r>
          </a:p>
          <a:p>
            <a:pPr marL="0" indent="0">
              <a:buNone/>
            </a:pPr>
            <a:r>
              <a:rPr lang="ru-RU" sz="2000" i="1" dirty="0" smtClean="0"/>
              <a:t>Потому что тот, кто строит, Он чего-нибудь да стоит!</a:t>
            </a:r>
          </a:p>
          <a:p>
            <a:pPr marL="0" indent="0">
              <a:buNone/>
            </a:pPr>
            <a:r>
              <a:rPr lang="ru-RU" sz="2000" i="1" dirty="0" smtClean="0"/>
              <a:t>И неважно, что пока</a:t>
            </a:r>
          </a:p>
          <a:p>
            <a:pPr marL="0" indent="0">
              <a:buNone/>
            </a:pPr>
            <a:r>
              <a:rPr lang="ru-RU" sz="2000" i="1" dirty="0" smtClean="0"/>
              <a:t>Этот домик из песка!</a:t>
            </a:r>
          </a:p>
          <a:p>
            <a:pPr marL="0" indent="0">
              <a:buNone/>
            </a:pPr>
            <a:r>
              <a:rPr lang="ru-RU" sz="2600" dirty="0" smtClean="0"/>
              <a:t>Люди какой профессии придумывают проекты домов и целых микрорайонов ? Выбери правильный ответ.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88024" y="188640"/>
            <a:ext cx="4355976" cy="666936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Архитекторы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Живописцы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Скульпторы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Лесничие</a:t>
            </a: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Правильный ответ: архитекторы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3312368" cy="2198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065662" cy="27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rgbClr val="FF0000"/>
                </a:solidFill>
              </a:rPr>
              <a:t>Цветоведение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Выберите три основных цвета из перечисленных.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Черный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Синий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Красный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Зеленый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Красный</a:t>
            </a:r>
          </a:p>
          <a:p>
            <a:r>
              <a:rPr lang="ru-RU" sz="6000" b="1" dirty="0" smtClean="0">
                <a:solidFill>
                  <a:srgbClr val="0070C0"/>
                </a:solidFill>
              </a:rPr>
              <a:t>Синий</a:t>
            </a:r>
          </a:p>
          <a:p>
            <a:r>
              <a:rPr lang="ru-RU" sz="6000" b="1" dirty="0">
                <a:solidFill>
                  <a:srgbClr val="FFC000"/>
                </a:solidFill>
              </a:rPr>
              <a:t>Ж</a:t>
            </a:r>
            <a:r>
              <a:rPr lang="ru-RU" sz="6000" b="1" dirty="0" smtClean="0">
                <a:solidFill>
                  <a:srgbClr val="FFC000"/>
                </a:solidFill>
              </a:rPr>
              <a:t>елтый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Как получить оранжевый цвет?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Смешать </a:t>
            </a:r>
            <a:r>
              <a:rPr lang="ru-RU" sz="4400" b="1" dirty="0" smtClean="0">
                <a:solidFill>
                  <a:srgbClr val="FF0000"/>
                </a:solidFill>
              </a:rPr>
              <a:t>красную</a:t>
            </a:r>
            <a:r>
              <a:rPr lang="ru-RU" sz="4400" b="1" dirty="0" smtClean="0"/>
              <a:t> и </a:t>
            </a:r>
            <a:r>
              <a:rPr lang="ru-RU" sz="4400" b="1" dirty="0" smtClean="0">
                <a:solidFill>
                  <a:srgbClr val="FFC000"/>
                </a:solidFill>
              </a:rPr>
              <a:t>желтую</a:t>
            </a:r>
            <a:r>
              <a:rPr lang="ru-RU" sz="4400" b="1" dirty="0" smtClean="0"/>
              <a:t> краски.</a:t>
            </a:r>
            <a:endParaRPr lang="ru-RU" sz="4400" b="1" dirty="0"/>
          </a:p>
        </p:txBody>
      </p:sp>
      <p:sp>
        <p:nvSpPr>
          <p:cNvPr id="5" name="Овал 4"/>
          <p:cNvSpPr/>
          <p:nvPr/>
        </p:nvSpPr>
        <p:spPr>
          <a:xfrm>
            <a:off x="827584" y="1628800"/>
            <a:ext cx="3672408" cy="3456384"/>
          </a:xfrm>
          <a:prstGeom prst="ellipse">
            <a:avLst/>
          </a:prstGeom>
          <a:solidFill>
            <a:srgbClr val="FB6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5298" y="544522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445224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5462909"/>
            <a:ext cx="914400" cy="914400"/>
          </a:xfrm>
          <a:prstGeom prst="rect">
            <a:avLst/>
          </a:prstGeom>
          <a:solidFill>
            <a:srgbClr val="FB6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4489698" y="543602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6241876" y="544522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В</a:t>
            </a:r>
            <a:r>
              <a:rPr lang="ru-RU" i="1" dirty="0" smtClean="0"/>
              <a:t>ам нужно нарисовать огурец. А у вас закончилась </a:t>
            </a:r>
            <a:r>
              <a:rPr lang="ru-RU" b="1" i="1" dirty="0" smtClean="0">
                <a:solidFill>
                  <a:srgbClr val="07A51A"/>
                </a:solidFill>
              </a:rPr>
              <a:t>зеленая</a:t>
            </a:r>
            <a:r>
              <a:rPr lang="ru-RU" i="1" dirty="0" smtClean="0"/>
              <a:t> краска. Что вы будете делать? 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96950" y="2060575"/>
            <a:ext cx="8147050" cy="406558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Нужно смешать </a:t>
            </a:r>
            <a:r>
              <a:rPr lang="ru-RU" sz="4800" b="1" dirty="0" smtClean="0">
                <a:solidFill>
                  <a:srgbClr val="FFC000"/>
                </a:solidFill>
              </a:rPr>
              <a:t>желтую</a:t>
            </a:r>
            <a:r>
              <a:rPr lang="ru-RU" sz="4800" b="1" dirty="0" smtClean="0"/>
              <a:t> и </a:t>
            </a:r>
            <a:r>
              <a:rPr lang="ru-RU" sz="4800" b="1" dirty="0" smtClean="0">
                <a:solidFill>
                  <a:srgbClr val="0070C0"/>
                </a:solidFill>
              </a:rPr>
              <a:t>синюю </a:t>
            </a:r>
            <a:r>
              <a:rPr lang="ru-RU" sz="4800" b="1" dirty="0" smtClean="0"/>
              <a:t>краски.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4440" y="518403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8073" y="5184030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210272"/>
            <a:ext cx="914400" cy="914400"/>
          </a:xfrm>
          <a:prstGeom prst="rect">
            <a:avLst/>
          </a:prstGeom>
          <a:solidFill>
            <a:srgbClr val="07A5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1803723" y="518403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3832473" y="518403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16216" y="2996952"/>
            <a:ext cx="2210544" cy="1994520"/>
          </a:xfrm>
          <a:prstGeom prst="ellipse">
            <a:avLst/>
          </a:prstGeom>
          <a:solidFill>
            <a:srgbClr val="07A5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У вас в наборе нет </a:t>
            </a:r>
            <a:r>
              <a:rPr lang="ru-RU" b="1" i="1" dirty="0" smtClean="0">
                <a:solidFill>
                  <a:srgbClr val="7030A0"/>
                </a:solidFill>
              </a:rPr>
              <a:t>фиолетовой</a:t>
            </a:r>
            <a:r>
              <a:rPr lang="ru-RU" i="1" dirty="0" smtClean="0"/>
              <a:t> краски. Как вы ее получите?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Смешаю </a:t>
            </a:r>
            <a:r>
              <a:rPr lang="ru-RU" sz="4800" b="1" dirty="0" smtClean="0">
                <a:solidFill>
                  <a:srgbClr val="FF0000"/>
                </a:solidFill>
              </a:rPr>
              <a:t>красную</a:t>
            </a:r>
            <a:r>
              <a:rPr lang="ru-RU" sz="4800" b="1" dirty="0" smtClean="0"/>
              <a:t> и </a:t>
            </a:r>
            <a:r>
              <a:rPr lang="ru-RU" sz="4800" b="1" dirty="0" smtClean="0">
                <a:solidFill>
                  <a:srgbClr val="0070C0"/>
                </a:solidFill>
              </a:rPr>
              <a:t>синюю</a:t>
            </a:r>
            <a:r>
              <a:rPr lang="ru-RU" sz="4800" b="1" dirty="0" smtClean="0"/>
              <a:t> краски.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65313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9037" y="4653136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653136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2674640" y="465313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4695428" y="4648547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16216" y="2276872"/>
            <a:ext cx="2354560" cy="22322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Как сделать все краски светлее?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 любой цвет нужно добавить белую краску или воду и она станет светлее.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779612" y="3924431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46623" y="3883821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3892740"/>
            <a:ext cx="914400" cy="914400"/>
          </a:xfrm>
          <a:prstGeom prst="ellipse">
            <a:avLst/>
          </a:prstGeom>
          <a:solidFill>
            <a:srgbClr val="B2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14054" y="508518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39453" y="505676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28184" y="5085184"/>
            <a:ext cx="914400" cy="914400"/>
          </a:xfrm>
          <a:prstGeom prst="ellipse">
            <a:avLst/>
          </a:prstGeom>
          <a:solidFill>
            <a:srgbClr val="F7A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1856551" y="388382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2815288" y="508518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3910216" y="392443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5042201" y="508518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Цели: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обобщение </a:t>
            </a:r>
            <a:r>
              <a:rPr lang="ru-RU" sz="2400" dirty="0"/>
              <a:t>знаний об изобразительном искусстве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развитие любознательности и художественных способностей, памяти, внимания и мышления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диагностика уровня усвоения предыдущих тем и его корректировка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6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 как сделать все краски темнее?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 любой цвет можно добавить черной краски и он станет темнее.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1205996" y="359525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85844" y="3530314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67610" y="3530314"/>
            <a:ext cx="914400" cy="914400"/>
          </a:xfrm>
          <a:prstGeom prst="ellipse">
            <a:avLst/>
          </a:prstGeom>
          <a:solidFill>
            <a:srgbClr val="1D3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524525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85844" y="5250291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67610" y="5214123"/>
            <a:ext cx="914400" cy="914400"/>
          </a:xfrm>
          <a:prstGeom prst="ellipse">
            <a:avLst/>
          </a:prstGeom>
          <a:solidFill>
            <a:srgbClr val="611B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2387262" y="359525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2336631" y="516617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5089198" y="353031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5148064" y="516617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Выберите краски, которыми вы будете рисовать замок Снежной королевы.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Красный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Желтый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Зеленый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Синий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Голубой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Фиолетовый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Оранжевый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2132856"/>
            <a:ext cx="4978896" cy="3993307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Голубой 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Синий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Фиолетовый</a:t>
            </a:r>
          </a:p>
          <a:p>
            <a:r>
              <a:rPr lang="ru-RU" sz="4800" b="1" dirty="0" smtClean="0"/>
              <a:t>Эти цвета называют ХОЛОДНЫМИ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653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Какими красками ты будешь рисовать Солнечный город?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Красный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Оранжевый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Желтый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Зеленый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Голубой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Синий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Фиолетовый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Красный</a:t>
            </a:r>
          </a:p>
          <a:p>
            <a:r>
              <a:rPr lang="ru-RU" sz="4800" b="1" dirty="0" smtClean="0">
                <a:solidFill>
                  <a:srgbClr val="FB6511"/>
                </a:solidFill>
              </a:rPr>
              <a:t>Оранжевый</a:t>
            </a:r>
          </a:p>
          <a:p>
            <a:r>
              <a:rPr lang="ru-RU" sz="4800" b="1" dirty="0" smtClean="0">
                <a:solidFill>
                  <a:srgbClr val="FFC000"/>
                </a:solidFill>
              </a:rPr>
              <a:t>Желтый</a:t>
            </a:r>
          </a:p>
          <a:p>
            <a:r>
              <a:rPr lang="ru-RU" sz="4800" b="1" dirty="0" smtClean="0"/>
              <a:t>Эти цвета принято называть ТЕПЛЫМИ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48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Кто может перечислить все цвета радуги по порядку?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Каждый</a:t>
            </a:r>
          </a:p>
          <a:p>
            <a:r>
              <a:rPr lang="ru-RU" sz="3600" b="1" dirty="0" smtClean="0">
                <a:solidFill>
                  <a:srgbClr val="FB6511"/>
                </a:solidFill>
              </a:rPr>
              <a:t>Охотник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Желает</a:t>
            </a:r>
          </a:p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Знать </a:t>
            </a: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Сидит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фазан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</a:rPr>
              <a:t>Красный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B6511"/>
                </a:solidFill>
              </a:rPr>
              <a:t>Оранжевый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C000"/>
                </a:solidFill>
              </a:rPr>
              <a:t>Желтый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B050"/>
                </a:solidFill>
              </a:rPr>
              <a:t>Зеленый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Голубой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Синий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</a:rPr>
              <a:t>Фиолетовый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87824" y="198884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71800" y="263691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71800" y="328498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11760" y="3933056"/>
            <a:ext cx="2084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5696" y="4581128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95736" y="5301208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11760" y="5877272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1459958"/>
            <a:ext cx="9080500" cy="50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2492896"/>
            <a:ext cx="3643064" cy="4365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Разноцветные ворота</a:t>
            </a:r>
          </a:p>
          <a:p>
            <a:pPr marL="0" indent="0">
              <a:buNone/>
            </a:pPr>
            <a:r>
              <a:rPr lang="ru-RU" dirty="0" smtClean="0"/>
              <a:t>На лугу построил кто-то,</a:t>
            </a:r>
          </a:p>
          <a:p>
            <a:pPr marL="0" indent="0">
              <a:buNone/>
            </a:pPr>
            <a:r>
              <a:rPr lang="ru-RU" dirty="0" smtClean="0"/>
              <a:t>Но пройти в них нелегко,</a:t>
            </a:r>
          </a:p>
          <a:p>
            <a:pPr marL="0" indent="0">
              <a:buNone/>
            </a:pPr>
            <a:r>
              <a:rPr lang="ru-RU" dirty="0" smtClean="0"/>
              <a:t>Те ворота высоко.</a:t>
            </a:r>
          </a:p>
          <a:p>
            <a:pPr marL="0" indent="0">
              <a:buNone/>
            </a:pPr>
            <a:r>
              <a:rPr lang="ru-RU" dirty="0" smtClean="0"/>
              <a:t>Постарался мастер тот,</a:t>
            </a:r>
          </a:p>
          <a:p>
            <a:pPr marL="0" indent="0">
              <a:buNone/>
            </a:pPr>
            <a:r>
              <a:rPr lang="ru-RU" dirty="0" smtClean="0"/>
              <a:t>Взял он красок для ворот</a:t>
            </a:r>
          </a:p>
          <a:p>
            <a:pPr marL="0" indent="0">
              <a:buNone/>
            </a:pPr>
            <a:r>
              <a:rPr lang="ru-RU" dirty="0" smtClean="0"/>
              <a:t>Не одну, не две, не три –</a:t>
            </a:r>
          </a:p>
          <a:p>
            <a:pPr marL="0" indent="0">
              <a:buNone/>
            </a:pPr>
            <a:r>
              <a:rPr lang="ru-RU" dirty="0" smtClean="0"/>
              <a:t>Целых семь, ты посмотри.</a:t>
            </a:r>
          </a:p>
          <a:p>
            <a:pPr marL="0" indent="0">
              <a:buNone/>
            </a:pPr>
            <a:r>
              <a:rPr lang="ru-RU" dirty="0" smtClean="0"/>
              <a:t>Как ворота эти звать?</a:t>
            </a:r>
          </a:p>
          <a:p>
            <a:pPr marL="0" indent="0">
              <a:buNone/>
            </a:pPr>
            <a:r>
              <a:rPr lang="ru-RU" dirty="0" smtClean="0"/>
              <a:t>Можно их нарисовать?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764"/>
            <a:ext cx="8587432" cy="55204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80"/>
            <a:ext cx="802887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6" y="269168"/>
            <a:ext cx="9204933" cy="6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712968" cy="464137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работу!</a:t>
            </a:r>
          </a:p>
          <a:p>
            <a:pPr algn="ctr"/>
            <a:r>
              <a:rPr lang="ru-RU" sz="4000" b="1" dirty="0" smtClean="0"/>
              <a:t>Желаю и дальше пополнять свои знания по искусству!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652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Неменская</a:t>
            </a:r>
            <a:r>
              <a:rPr lang="ru-RU" sz="1800" dirty="0" smtClean="0"/>
              <a:t> Л. А. Изобразительное искусство. Ты изображаешь, украшаешь и строишь. 1 </a:t>
            </a:r>
            <a:r>
              <a:rPr lang="ru-RU" sz="1800" dirty="0" err="1" smtClean="0"/>
              <a:t>кл</a:t>
            </a:r>
            <a:r>
              <a:rPr lang="ru-RU" sz="1800" dirty="0" smtClean="0"/>
              <a:t>. :  учеб. для </a:t>
            </a:r>
            <a:r>
              <a:rPr lang="ru-RU" sz="1800" dirty="0" err="1" smtClean="0"/>
              <a:t>общеобразоват</a:t>
            </a:r>
            <a:r>
              <a:rPr lang="ru-RU" sz="1800" dirty="0" smtClean="0"/>
              <a:t>. учреждений / Л. А. </a:t>
            </a:r>
            <a:r>
              <a:rPr lang="ru-RU" sz="1800" dirty="0" err="1" smtClean="0"/>
              <a:t>Неменская</a:t>
            </a:r>
            <a:r>
              <a:rPr lang="ru-RU" sz="1800" dirty="0" smtClean="0"/>
              <a:t>; под ред. Б. М. </a:t>
            </a:r>
            <a:r>
              <a:rPr lang="ru-RU" sz="1800" dirty="0" err="1" smtClean="0"/>
              <a:t>Неменского</a:t>
            </a:r>
            <a:r>
              <a:rPr lang="ru-RU" sz="1800" dirty="0" smtClean="0"/>
              <a:t>.- 9-е изд. – М. : Просвещение, 2009.</a:t>
            </a:r>
          </a:p>
          <a:p>
            <a:r>
              <a:rPr lang="ru-RU" sz="1800" dirty="0" smtClean="0"/>
              <a:t>Бушкова </a:t>
            </a:r>
            <a:r>
              <a:rPr lang="ru-RU" sz="1800" dirty="0" smtClean="0"/>
              <a:t>Л. Ю. Поурочные разработки по изобразительному искусству: 1 </a:t>
            </a:r>
            <a:r>
              <a:rPr lang="ru-RU" sz="1800" dirty="0" err="1" smtClean="0"/>
              <a:t>кл</a:t>
            </a:r>
            <a:r>
              <a:rPr lang="ru-RU" sz="1800" dirty="0" smtClean="0"/>
              <a:t>. – М.: ВАКО, 2009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536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развивать мышление школьников, умение выделить главное, логически излагать свои мысли, развивать самостоятельность;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содействовать эстетическому воспитанию школьников;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обеспечить повторение предыдущих тем уроков.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4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проведению.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9294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Викторина проводится как урок обобщающего повторения в каждом из начальных классов в конце учебного года.</a:t>
            </a:r>
          </a:p>
          <a:p>
            <a:r>
              <a:rPr lang="ru-RU" sz="2000" dirty="0" smtClean="0"/>
              <a:t>Предусмотрена практическая часть во второй половине учебного часа.</a:t>
            </a:r>
          </a:p>
          <a:p>
            <a:r>
              <a:rPr lang="ru-RU" sz="2000" dirty="0" smtClean="0"/>
              <a:t>Для проведения теоретической части можно организовать личное или командное (например, разделить по колонкам или на мальчиков и девочек) первенство по набору баллов. В соответствии с набранными баллами оценить работу на уроке.</a:t>
            </a:r>
          </a:p>
          <a:p>
            <a:r>
              <a:rPr lang="ru-RU" sz="2000" b="1" dirty="0"/>
              <a:t>максимальное </a:t>
            </a:r>
            <a:r>
              <a:rPr lang="ru-RU" sz="2000" b="1" dirty="0" smtClean="0"/>
              <a:t>количество баллов:</a:t>
            </a:r>
          </a:p>
          <a:p>
            <a:r>
              <a:rPr lang="ru-RU" sz="2000" dirty="0" smtClean="0"/>
              <a:t> в1 классе - 23 (за каждую правильно отгаданную загадку начисляется балл);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50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0700" dirty="0"/>
              <a:t>1 класс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 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Черный Ивашка – </a:t>
            </a:r>
          </a:p>
          <a:p>
            <a:pPr marL="0" indent="0">
              <a:buNone/>
            </a:pPr>
            <a:r>
              <a:rPr lang="ru-RU" sz="1800" b="1" dirty="0" smtClean="0"/>
              <a:t>Деревянная рубашка,</a:t>
            </a:r>
          </a:p>
          <a:p>
            <a:pPr marL="0" indent="0">
              <a:buNone/>
            </a:pPr>
            <a:r>
              <a:rPr lang="ru-RU" sz="1800" b="1" dirty="0" smtClean="0"/>
              <a:t>Где носом проведет, </a:t>
            </a:r>
          </a:p>
          <a:p>
            <a:pPr marL="0" indent="0">
              <a:buNone/>
            </a:pPr>
            <a:r>
              <a:rPr lang="ru-RU" sz="1800" b="1" dirty="0" smtClean="0"/>
              <a:t>Там заметку кладет.</a:t>
            </a:r>
          </a:p>
          <a:p>
            <a:pPr marL="0" indent="0">
              <a:buNone/>
            </a:pPr>
            <a:r>
              <a:rPr lang="ru-RU" sz="1800" dirty="0" smtClean="0"/>
              <a:t>(Карандаш)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Разноцветные сестрицы</a:t>
            </a:r>
          </a:p>
          <a:p>
            <a:pPr marL="0" indent="0">
              <a:buNone/>
            </a:pPr>
            <a:r>
              <a:rPr lang="ru-RU" sz="1800" b="1" dirty="0" smtClean="0"/>
              <a:t>Заскучали без водицы.</a:t>
            </a:r>
          </a:p>
          <a:p>
            <a:pPr marL="0" indent="0">
              <a:buNone/>
            </a:pPr>
            <a:r>
              <a:rPr lang="ru-RU" sz="1800" b="1" dirty="0" smtClean="0"/>
              <a:t>Дядя длинный и худой</a:t>
            </a:r>
          </a:p>
          <a:p>
            <a:pPr marL="0" indent="0">
              <a:buNone/>
            </a:pPr>
            <a:r>
              <a:rPr lang="ru-RU" sz="1800" b="1" dirty="0" smtClean="0"/>
              <a:t>Носит воду бородой,</a:t>
            </a:r>
          </a:p>
          <a:p>
            <a:pPr marL="0" indent="0">
              <a:buNone/>
            </a:pPr>
            <a:r>
              <a:rPr lang="ru-RU" sz="1800" b="1" dirty="0" smtClean="0"/>
              <a:t>А сестрицы вместе с ним</a:t>
            </a:r>
          </a:p>
          <a:p>
            <a:pPr marL="0" indent="0">
              <a:buNone/>
            </a:pPr>
            <a:r>
              <a:rPr lang="ru-RU" sz="1800" b="1" dirty="0" smtClean="0"/>
              <a:t>Нарисуют дом и дым.</a:t>
            </a:r>
          </a:p>
          <a:p>
            <a:pPr marL="0" indent="0">
              <a:buNone/>
            </a:pPr>
            <a:r>
              <a:rPr lang="ru-RU" sz="1800" dirty="0" smtClean="0"/>
              <a:t>(Кисточка и краски)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Свою косичку без опаски</a:t>
            </a:r>
          </a:p>
          <a:p>
            <a:pPr marL="0" indent="0">
              <a:buNone/>
            </a:pPr>
            <a:r>
              <a:rPr lang="ru-RU" sz="1800" b="1" dirty="0" smtClean="0"/>
              <a:t>Она обмакивает в краски,</a:t>
            </a:r>
          </a:p>
          <a:p>
            <a:pPr marL="0" indent="0">
              <a:buNone/>
            </a:pPr>
            <a:r>
              <a:rPr lang="ru-RU" sz="1800" b="1" dirty="0" smtClean="0"/>
              <a:t>Потом окрашенной косичкой</a:t>
            </a:r>
          </a:p>
          <a:p>
            <a:pPr marL="0" indent="0">
              <a:buNone/>
            </a:pPr>
            <a:r>
              <a:rPr lang="ru-RU" sz="1800" b="1" dirty="0" smtClean="0"/>
              <a:t>В альбоме водит по страничке</a:t>
            </a:r>
          </a:p>
          <a:p>
            <a:pPr marL="0" indent="0">
              <a:buNone/>
            </a:pPr>
            <a:r>
              <a:rPr lang="ru-RU" sz="1800" dirty="0" smtClean="0"/>
              <a:t>(Кисточка)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Если ей работу </a:t>
            </a:r>
            <a:r>
              <a:rPr lang="ru-RU" sz="2000" b="1" dirty="0" err="1" smtClean="0"/>
              <a:t>даш</a:t>
            </a:r>
            <a:r>
              <a:rPr lang="ru-RU" sz="2000" b="1" dirty="0" smtClean="0"/>
              <a:t> –</a:t>
            </a:r>
          </a:p>
          <a:p>
            <a:pPr marL="0" indent="0">
              <a:buNone/>
            </a:pPr>
            <a:r>
              <a:rPr lang="ru-RU" sz="2000" b="1" dirty="0" smtClean="0"/>
              <a:t>Зря трудился карандаш.</a:t>
            </a:r>
          </a:p>
          <a:p>
            <a:pPr marL="0" indent="0">
              <a:buNone/>
            </a:pPr>
            <a:r>
              <a:rPr lang="ru-RU" sz="2000" dirty="0" smtClean="0"/>
              <a:t>(Резинка)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Белый камушек растаял, На доске следы оставил.</a:t>
            </a:r>
          </a:p>
          <a:p>
            <a:pPr marL="0" indent="0">
              <a:buNone/>
            </a:pPr>
            <a:r>
              <a:rPr lang="ru-RU" sz="2000" dirty="0" smtClean="0"/>
              <a:t>(Мел)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Жмутся в узеньком домишке</a:t>
            </a:r>
          </a:p>
          <a:p>
            <a:pPr marL="0" indent="0">
              <a:buNone/>
            </a:pPr>
            <a:r>
              <a:rPr lang="ru-RU" sz="2000" b="1" dirty="0" smtClean="0"/>
              <a:t>Разноцветные детишки.</a:t>
            </a:r>
          </a:p>
          <a:p>
            <a:pPr marL="0" indent="0">
              <a:buNone/>
            </a:pPr>
            <a:r>
              <a:rPr lang="ru-RU" sz="2000" b="1" dirty="0" smtClean="0"/>
              <a:t>Только выпустишь на волю –</a:t>
            </a:r>
          </a:p>
          <a:p>
            <a:pPr marL="0" indent="0">
              <a:buNone/>
            </a:pPr>
            <a:r>
              <a:rPr lang="ru-RU" sz="2000" b="1" dirty="0" smtClean="0"/>
              <a:t>Где была пустота,</a:t>
            </a:r>
          </a:p>
          <a:p>
            <a:pPr marL="0" indent="0">
              <a:buNone/>
            </a:pPr>
            <a:r>
              <a:rPr lang="ru-RU" sz="2000" b="1" dirty="0" smtClean="0"/>
              <a:t>Там, глядишь, - красота.</a:t>
            </a:r>
          </a:p>
          <a:p>
            <a:pPr marL="0" indent="0">
              <a:buNone/>
            </a:pPr>
            <a:r>
              <a:rPr lang="ru-RU" sz="2000" dirty="0" smtClean="0"/>
              <a:t>(Краски, цветные карандаши)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09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851920" cy="34423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Если видишь на картине:</a:t>
            </a:r>
            <a:br>
              <a:rPr lang="ru-RU" sz="2000" dirty="0" smtClean="0"/>
            </a:br>
            <a:r>
              <a:rPr lang="ru-RU" sz="2000" dirty="0" smtClean="0"/>
              <a:t>Нарисована река,</a:t>
            </a:r>
            <a:br>
              <a:rPr lang="ru-RU" sz="2000" dirty="0" smtClean="0"/>
            </a:br>
            <a:r>
              <a:rPr lang="ru-RU" sz="2000" dirty="0" smtClean="0"/>
              <a:t>Или ель и белый иней.</a:t>
            </a:r>
            <a:br>
              <a:rPr lang="ru-RU" sz="2000" dirty="0" smtClean="0"/>
            </a:br>
            <a:r>
              <a:rPr lang="ru-RU" sz="2000" dirty="0" smtClean="0"/>
              <a:t> Или сад и облака,</a:t>
            </a:r>
            <a:br>
              <a:rPr lang="ru-RU" sz="2000" dirty="0" smtClean="0"/>
            </a:br>
            <a:r>
              <a:rPr lang="ru-RU" sz="2000" dirty="0" smtClean="0"/>
              <a:t>Или снежная равнина,</a:t>
            </a:r>
            <a:br>
              <a:rPr lang="ru-RU" sz="2000" dirty="0" smtClean="0"/>
            </a:br>
            <a:r>
              <a:rPr lang="ru-RU" sz="2000" dirty="0" smtClean="0"/>
              <a:t>Или поле и шалаш,</a:t>
            </a:r>
            <a:br>
              <a:rPr lang="ru-RU" sz="2000" dirty="0" smtClean="0"/>
            </a:br>
            <a:r>
              <a:rPr lang="ru-RU" sz="2000" dirty="0" smtClean="0"/>
              <a:t>Обязательно картина </a:t>
            </a:r>
            <a:br>
              <a:rPr lang="ru-RU" sz="2000" dirty="0" smtClean="0"/>
            </a:br>
            <a:r>
              <a:rPr lang="ru-RU" sz="2000" dirty="0" smtClean="0"/>
              <a:t>Называется…………….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Какая картина лишняя?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 13" descr="57619771_1270936415_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7880" b="7880"/>
          <a:stretch>
            <a:fillRect/>
          </a:stretch>
        </p:blipFill>
        <p:spPr>
          <a:xfrm>
            <a:off x="103819" y="3348439"/>
            <a:ext cx="2584319" cy="2584297"/>
          </a:xfrm>
          <a:prstGeom prst="rect">
            <a:avLst/>
          </a:prstGeom>
        </p:spPr>
      </p:pic>
      <p:pic>
        <p:nvPicPr>
          <p:cNvPr id="6" name=" 14" descr="2733--mar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9025" r="9025"/>
          <a:stretch>
            <a:fillRect/>
          </a:stretch>
        </p:blipFill>
        <p:spPr>
          <a:xfrm>
            <a:off x="6322512" y="3412692"/>
            <a:ext cx="2663601" cy="2664229"/>
          </a:xfrm>
          <a:prstGeom prst="rect">
            <a:avLst/>
          </a:prstGeom>
        </p:spPr>
      </p:pic>
      <p:pic>
        <p:nvPicPr>
          <p:cNvPr id="7" name=" 15" descr="image001.jpg"/>
          <p:cNvPicPr>
            <a:picLocks noGrp="1" noChangeAspect="1"/>
          </p:cNvPicPr>
          <p:nvPr/>
        </p:nvPicPr>
        <p:blipFill>
          <a:blip r:embed="rId5" cstate="print"/>
          <a:srcRect l="17412" r="17412"/>
          <a:stretch>
            <a:fillRect/>
          </a:stretch>
        </p:blipFill>
        <p:spPr>
          <a:xfrm>
            <a:off x="23842" y="154538"/>
            <a:ext cx="2664296" cy="2664296"/>
          </a:xfrm>
          <a:prstGeom prst="rect">
            <a:avLst/>
          </a:prstGeom>
        </p:spPr>
      </p:pic>
      <p:pic>
        <p:nvPicPr>
          <p:cNvPr id="8" name=" 16" descr="levitan18.jpg"/>
          <p:cNvPicPr>
            <a:picLocks noGrp="1" noChangeAspect="1"/>
          </p:cNvPicPr>
          <p:nvPr/>
        </p:nvPicPr>
        <p:blipFill>
          <a:blip r:embed="rId6" cstate="print"/>
          <a:srcRect l="17901" r="17901"/>
          <a:stretch>
            <a:fillRect/>
          </a:stretch>
        </p:blipFill>
        <p:spPr>
          <a:xfrm>
            <a:off x="6486663" y="188640"/>
            <a:ext cx="2664296" cy="2664296"/>
          </a:xfrm>
          <a:prstGeom prst="rect">
            <a:avLst/>
          </a:prstGeom>
        </p:spPr>
      </p:pic>
      <p:pic>
        <p:nvPicPr>
          <p:cNvPr id="9" name=" 7" descr="1226081204_arbuz-bolshojj.jpg"/>
          <p:cNvPicPr>
            <a:picLocks noGrp="1" noChangeAspect="1"/>
          </p:cNvPicPr>
          <p:nvPr/>
        </p:nvPicPr>
        <p:blipFill>
          <a:blip r:embed="rId7" cstate="print"/>
          <a:srcRect t="865" b="865"/>
          <a:stretch>
            <a:fillRect/>
          </a:stretch>
        </p:blipFill>
        <p:spPr>
          <a:xfrm>
            <a:off x="3000375" y="3861048"/>
            <a:ext cx="3143250" cy="20716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3767" y="2724121"/>
            <a:ext cx="264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76413" y="2751108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08195" y="6076921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87579" y="6076921"/>
            <a:ext cx="385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4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72400" y="5980083"/>
            <a:ext cx="1329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5</a:t>
            </a:r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4067944" y="5932736"/>
            <a:ext cx="484632" cy="14258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116633"/>
            <a:ext cx="3643064" cy="4608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Если видишь на картине</a:t>
            </a:r>
          </a:p>
          <a:p>
            <a:pPr marL="0" indent="0">
              <a:buNone/>
            </a:pPr>
            <a:r>
              <a:rPr lang="ru-RU" sz="2000" dirty="0" smtClean="0"/>
              <a:t>Чудо-вазу на столе,</a:t>
            </a:r>
          </a:p>
          <a:p>
            <a:pPr marL="0" indent="0">
              <a:buNone/>
            </a:pPr>
            <a:r>
              <a:rPr lang="ru-RU" sz="2000" dirty="0" smtClean="0"/>
              <a:t>В ней стоит букет красивых</a:t>
            </a:r>
          </a:p>
          <a:p>
            <a:pPr marL="0" indent="0">
              <a:buNone/>
            </a:pPr>
            <a:r>
              <a:rPr lang="ru-RU" sz="2000" dirty="0" smtClean="0"/>
              <a:t>Белоснежных хризантем;</a:t>
            </a:r>
          </a:p>
          <a:p>
            <a:pPr marL="0" indent="0">
              <a:buNone/>
            </a:pPr>
            <a:r>
              <a:rPr lang="ru-RU" sz="2000" dirty="0" smtClean="0"/>
              <a:t>Стоит множество посуды</a:t>
            </a:r>
            <a:br>
              <a:rPr lang="ru-RU" sz="2000" dirty="0" smtClean="0"/>
            </a:br>
            <a:r>
              <a:rPr lang="ru-RU" sz="2000" dirty="0" smtClean="0"/>
              <a:t> И стеклянной и простой, </a:t>
            </a:r>
          </a:p>
          <a:p>
            <a:pPr marL="0" indent="0">
              <a:buNone/>
            </a:pPr>
            <a:r>
              <a:rPr lang="ru-RU" sz="2000" dirty="0" smtClean="0"/>
              <a:t>Может чашка или блюдце</a:t>
            </a:r>
          </a:p>
          <a:p>
            <a:pPr marL="0" indent="0">
              <a:buNone/>
            </a:pPr>
            <a:r>
              <a:rPr lang="ru-RU" sz="2000" dirty="0" smtClean="0"/>
              <a:t>С золоченою каймой.</a:t>
            </a:r>
          </a:p>
          <a:p>
            <a:pPr marL="0" indent="0">
              <a:buNone/>
            </a:pPr>
            <a:r>
              <a:rPr lang="ru-RU" sz="2000" dirty="0" smtClean="0"/>
              <a:t>А еще в картине может</a:t>
            </a:r>
          </a:p>
          <a:p>
            <a:pPr marL="0" indent="0">
              <a:buNone/>
            </a:pPr>
            <a:r>
              <a:rPr lang="ru-RU" sz="2000" dirty="0" smtClean="0"/>
              <a:t>Нарисованным быть торт.</a:t>
            </a:r>
          </a:p>
          <a:p>
            <a:pPr marL="0" indent="0">
              <a:buNone/>
            </a:pPr>
            <a:r>
              <a:rPr lang="ru-RU" sz="2000" dirty="0" smtClean="0"/>
              <a:t>И поэтому картина</a:t>
            </a:r>
          </a:p>
          <a:p>
            <a:pPr marL="0" indent="0">
              <a:buNone/>
            </a:pPr>
            <a:r>
              <a:rPr lang="ru-RU" sz="2000" dirty="0" smtClean="0"/>
              <a:t>Назовется …………….</a:t>
            </a:r>
          </a:p>
          <a:p>
            <a:pPr marL="0" indent="0">
              <a:buNone/>
            </a:pPr>
            <a:r>
              <a:rPr lang="ru-RU" sz="2000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Какая картина лишняя?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038600" cy="3028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46868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7443"/>
            <a:ext cx="2343150" cy="1952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19" y="4934694"/>
            <a:ext cx="2619375" cy="17430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1960" y="3046758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1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56376" y="5273646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3494" y="6270596"/>
            <a:ext cx="454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3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384771"/>
            <a:ext cx="1419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6228184" y="5806231"/>
            <a:ext cx="133844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16633"/>
            <a:ext cx="4038600" cy="48173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Если видишь на картине</a:t>
            </a:r>
          </a:p>
          <a:p>
            <a:pPr marL="0" indent="0">
              <a:buNone/>
            </a:pPr>
            <a:r>
              <a:rPr lang="ru-RU" sz="2000" dirty="0" smtClean="0"/>
              <a:t>Чей-то профиль иль анфас,</a:t>
            </a:r>
          </a:p>
          <a:p>
            <a:pPr marL="0" indent="0">
              <a:buNone/>
            </a:pPr>
            <a:r>
              <a:rPr lang="ru-RU" sz="2000" dirty="0" smtClean="0"/>
              <a:t>Или, может быть, задорный</a:t>
            </a:r>
          </a:p>
          <a:p>
            <a:pPr marL="0" indent="0">
              <a:buNone/>
            </a:pPr>
            <a:r>
              <a:rPr lang="ru-RU" sz="2000" dirty="0" smtClean="0"/>
              <a:t>И веселый чей-то глаз,</a:t>
            </a:r>
          </a:p>
          <a:p>
            <a:pPr marL="0" indent="0">
              <a:buNone/>
            </a:pPr>
            <a:r>
              <a:rPr lang="ru-RU" sz="2000" dirty="0" smtClean="0"/>
              <a:t>Может, грустный или смелый,</a:t>
            </a:r>
          </a:p>
          <a:p>
            <a:pPr marL="0" indent="0">
              <a:buNone/>
            </a:pPr>
            <a:r>
              <a:rPr lang="ru-RU" sz="2000" dirty="0" smtClean="0"/>
              <a:t>Может, добрый или злой.</a:t>
            </a:r>
          </a:p>
          <a:p>
            <a:pPr marL="0" indent="0">
              <a:buNone/>
            </a:pPr>
            <a:r>
              <a:rPr lang="ru-RU" sz="2000" dirty="0" smtClean="0"/>
              <a:t>В нарисованной картине</a:t>
            </a:r>
          </a:p>
          <a:p>
            <a:pPr marL="0" indent="0">
              <a:buNone/>
            </a:pPr>
            <a:r>
              <a:rPr lang="ru-RU" sz="2000" dirty="0" smtClean="0"/>
              <a:t>Это главное лицо.</a:t>
            </a:r>
          </a:p>
          <a:p>
            <a:pPr marL="0" indent="0">
              <a:buNone/>
            </a:pPr>
            <a:r>
              <a:rPr lang="ru-RU" sz="2000" dirty="0" smtClean="0"/>
              <a:t>Может, папа или мама,</a:t>
            </a:r>
          </a:p>
          <a:p>
            <a:pPr marL="0" indent="0">
              <a:buNone/>
            </a:pPr>
            <a:r>
              <a:rPr lang="ru-RU" sz="2000" dirty="0" smtClean="0"/>
              <a:t>Может, дедушка и я</a:t>
            </a:r>
          </a:p>
          <a:p>
            <a:pPr marL="0" indent="0">
              <a:buNone/>
            </a:pPr>
            <a:r>
              <a:rPr lang="ru-RU" sz="2000" dirty="0" smtClean="0"/>
              <a:t>Нарисована в картине,</a:t>
            </a:r>
          </a:p>
          <a:p>
            <a:pPr marL="0" indent="0">
              <a:buNone/>
            </a:pPr>
            <a:r>
              <a:rPr lang="ru-RU" sz="2000" dirty="0" smtClean="0"/>
              <a:t>Может, вся моя семья.</a:t>
            </a:r>
          </a:p>
          <a:p>
            <a:pPr marL="0" indent="0">
              <a:buNone/>
            </a:pPr>
            <a:r>
              <a:rPr lang="ru-RU" sz="2000" dirty="0" smtClean="0"/>
              <a:t>Догадаться тут не сложно, Неуверенности нет, Что красивая картина</a:t>
            </a:r>
          </a:p>
          <a:p>
            <a:pPr marL="0" indent="0">
              <a:buNone/>
            </a:pPr>
            <a:r>
              <a:rPr lang="ru-RU" sz="2000" dirty="0" smtClean="0"/>
              <a:t>Называется………….   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Какая картина лишняя?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60648"/>
            <a:ext cx="2183385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33501"/>
            <a:ext cx="2001912" cy="2393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7" y="260648"/>
            <a:ext cx="1524000" cy="3009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7" y="4318992"/>
            <a:ext cx="2143125" cy="2133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73567" y="3140046"/>
            <a:ext cx="34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1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28385" y="3236883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2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1" y="603564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5689571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259633" y="5359481"/>
            <a:ext cx="23899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873</Words>
  <Application>Microsoft Office PowerPoint</Application>
  <PresentationFormat>Экран (4:3)</PresentationFormat>
  <Paragraphs>229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Знатоки искусства.1</vt:lpstr>
      <vt:lpstr>    Цели:    </vt:lpstr>
      <vt:lpstr>Задачи:</vt:lpstr>
      <vt:lpstr>Рекомендации по проведению.</vt:lpstr>
      <vt:lpstr>1 класс </vt:lpstr>
      <vt:lpstr>Отгадай загадки</vt:lpstr>
      <vt:lpstr>Если видишь на картине: Нарисована река, Или ель и белый иней.  Или сад и облака, Или снежная равнина, Или поле и шалаш, Обязательно картина  Называется…………….  Какая картина лишняя?</vt:lpstr>
      <vt:lpstr>Презентация PowerPoint</vt:lpstr>
      <vt:lpstr>Презентация PowerPoint</vt:lpstr>
      <vt:lpstr>Художников, которые изображают животных называют анималистами. Какая из картинок не относится к анималистическому жанру ?       </vt:lpstr>
      <vt:lpstr>     1     </vt:lpstr>
      <vt:lpstr>Как называются эти произведения искусства? Кто их делает?</vt:lpstr>
      <vt:lpstr>Кусочки бумаги, ткани, кожи или других материалов наклеивают на плоскую поверхность. Как называется такая техника работы? Выбери правильный ответ.</vt:lpstr>
      <vt:lpstr>Презентация PowerPoint</vt:lpstr>
      <vt:lpstr>Цветоведение</vt:lpstr>
      <vt:lpstr>Как получить оранжевый цвет?</vt:lpstr>
      <vt:lpstr>Вам нужно нарисовать огурец. А у вас закончилась зеленая краска. Что вы будете делать? </vt:lpstr>
      <vt:lpstr>У вас в наборе нет фиолетовой краски. Как вы ее получите?</vt:lpstr>
      <vt:lpstr>Как сделать все краски светлее?</vt:lpstr>
      <vt:lpstr>А как сделать все краски темнее?</vt:lpstr>
      <vt:lpstr>Выберите краски, которыми вы будете рисовать замок Снежной королевы.</vt:lpstr>
      <vt:lpstr>Какими красками ты будешь рисовать Солнечный город?</vt:lpstr>
      <vt:lpstr>Кто может перечислить все цвета радуги по порядку?</vt:lpstr>
      <vt:lpstr>Презентация PowerPoint</vt:lpstr>
      <vt:lpstr>Презентация PowerPoint</vt:lpstr>
      <vt:lpstr>Список литературы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искусства</dc:title>
  <dc:creator>User</dc:creator>
  <cp:lastModifiedBy>User</cp:lastModifiedBy>
  <cp:revision>3</cp:revision>
  <dcterms:created xsi:type="dcterms:W3CDTF">2016-02-25T09:20:21Z</dcterms:created>
  <dcterms:modified xsi:type="dcterms:W3CDTF">2016-02-25T09:39:13Z</dcterms:modified>
</cp:coreProperties>
</file>