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7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2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9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8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47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0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73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3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4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78FBC-1D47-458B-B4AF-7ED0E90FE63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D08C-82A5-47EA-BFD4-B372B441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1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Знатоки искусства. 2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Урок-викторина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/>
              <a:t>Выполнила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 err="1" smtClean="0"/>
              <a:t>Книгина</a:t>
            </a:r>
            <a:r>
              <a:rPr lang="ru-RU" sz="2000" dirty="0" smtClean="0"/>
              <a:t> Ольга Алексеевна, учитель </a:t>
            </a:r>
            <a:r>
              <a:rPr lang="ru-RU" sz="2000" dirty="0"/>
              <a:t>ИЗО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/>
              <a:t>МОУ </a:t>
            </a:r>
            <a:r>
              <a:rPr lang="ru-RU" sz="2000" dirty="0" smtClean="0"/>
              <a:t>«</a:t>
            </a:r>
            <a:r>
              <a:rPr lang="ru-RU" sz="2000" dirty="0" err="1" smtClean="0"/>
              <a:t>Удимская</a:t>
            </a:r>
            <a:r>
              <a:rPr lang="ru-RU" sz="2000" dirty="0" smtClean="0"/>
              <a:t> № 2 СОШ»</a:t>
            </a:r>
            <a:endParaRPr lang="ru-RU" sz="20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25899"/>
            <a:ext cx="2244035" cy="3074020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56792"/>
            <a:ext cx="2143125" cy="2133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318" y="4656940"/>
            <a:ext cx="2447925" cy="1866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791256"/>
            <a:ext cx="2073399" cy="27432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310889"/>
            <a:ext cx="155257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Розовой краски в наборах не бывает. Как ее получить?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нужно смешать красную краску с белой.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87624" y="4631851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50223" y="4631851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740352" y="4715723"/>
            <a:ext cx="914400" cy="914400"/>
          </a:xfrm>
          <a:prstGeom prst="ellipse">
            <a:avLst/>
          </a:prstGeom>
          <a:solidFill>
            <a:srgbClr val="F7A7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2744625" y="472514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6084168" y="463185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Небо чаще всего имеет голубые оттенки. А в наборе красок есть только синие . Как из синего можно получить голубой?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добавить в синюю краску белого или воды.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060032"/>
            <a:ext cx="9144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503003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36296" y="5030038"/>
            <a:ext cx="9144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2339752" y="504894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5580112" y="504894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7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Выбери звонкие цвета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02831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1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508301"/>
            <a:ext cx="914400" cy="9144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28728" y="1502831"/>
            <a:ext cx="914400" cy="914400"/>
          </a:xfrm>
          <a:prstGeom prst="rect">
            <a:avLst/>
          </a:prstGeom>
          <a:solidFill>
            <a:srgbClr val="FB65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1508301"/>
            <a:ext cx="914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4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12360" y="1508301"/>
            <a:ext cx="914400" cy="914400"/>
          </a:xfrm>
          <a:prstGeom prst="rect">
            <a:avLst/>
          </a:prstGeom>
          <a:solidFill>
            <a:srgbClr val="611B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5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5013176"/>
            <a:ext cx="914400" cy="914400"/>
          </a:xfrm>
          <a:prstGeom prst="rect">
            <a:avLst/>
          </a:prstGeom>
          <a:solidFill>
            <a:srgbClr val="F7A7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7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501065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8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93474" y="5010650"/>
            <a:ext cx="914400" cy="914400"/>
          </a:xfrm>
          <a:prstGeom prst="rect">
            <a:avLst/>
          </a:prstGeom>
          <a:solidFill>
            <a:srgbClr val="72A7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9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57508" y="5034332"/>
            <a:ext cx="914400" cy="914400"/>
          </a:xfrm>
          <a:prstGeom prst="rect">
            <a:avLst/>
          </a:prstGeom>
          <a:solidFill>
            <a:srgbClr val="CF03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10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5013176"/>
            <a:ext cx="914400" cy="914400"/>
          </a:xfrm>
          <a:prstGeom prst="rect">
            <a:avLst/>
          </a:prstGeom>
          <a:solidFill>
            <a:srgbClr val="07A5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10420" y="39774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570860" y="400545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241664" y="39774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610420" y="248405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4453492" y="244294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6155036" y="244294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2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Выбери глухие цвета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2392" y="1434480"/>
            <a:ext cx="914400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2775961" y="1434480"/>
            <a:ext cx="914400" cy="9144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200632" y="1434480"/>
            <a:ext cx="914400" cy="914400"/>
          </a:xfrm>
          <a:prstGeom prst="ellipse">
            <a:avLst/>
          </a:prstGeom>
          <a:solidFill>
            <a:srgbClr val="5484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>
            <a:off x="7724359" y="1434480"/>
            <a:ext cx="9144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4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42392" y="5287919"/>
            <a:ext cx="914400" cy="914400"/>
          </a:xfrm>
          <a:prstGeom prst="ellipse">
            <a:avLst/>
          </a:prstGeom>
          <a:solidFill>
            <a:srgbClr val="E71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9" name="Овал 8"/>
          <p:cNvSpPr/>
          <p:nvPr/>
        </p:nvSpPr>
        <p:spPr>
          <a:xfrm>
            <a:off x="2782919" y="5255127"/>
            <a:ext cx="914400" cy="914400"/>
          </a:xfrm>
          <a:prstGeom prst="ellipse">
            <a:avLst/>
          </a:prstGeom>
          <a:solidFill>
            <a:srgbClr val="989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10" name="Овал 9"/>
          <p:cNvSpPr/>
          <p:nvPr/>
        </p:nvSpPr>
        <p:spPr>
          <a:xfrm>
            <a:off x="5200632" y="5255127"/>
            <a:ext cx="914400" cy="914400"/>
          </a:xfrm>
          <a:prstGeom prst="ellipse">
            <a:avLst/>
          </a:prstGeom>
          <a:solidFill>
            <a:srgbClr val="1005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11" name="Овал 10"/>
          <p:cNvSpPr/>
          <p:nvPr/>
        </p:nvSpPr>
        <p:spPr>
          <a:xfrm>
            <a:off x="7724359" y="5255127"/>
            <a:ext cx="914400" cy="914400"/>
          </a:xfrm>
          <a:prstGeom prst="ellipse">
            <a:avLst/>
          </a:prstGeom>
          <a:solidFill>
            <a:srgbClr val="07A5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657276" y="234888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997803" y="239264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415516" y="239483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7939243" y="239483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023498" y="42767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пастель? Выбери правильный ответ.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Цветные мелки разных оттенков цвета, которыми рисуют художники.</a:t>
            </a:r>
          </a:p>
          <a:p>
            <a:r>
              <a:rPr lang="ru-RU" dirty="0" smtClean="0"/>
              <a:t>Вид зубной пасты.</a:t>
            </a:r>
          </a:p>
          <a:p>
            <a:r>
              <a:rPr lang="ru-RU" dirty="0" smtClean="0"/>
              <a:t>Вид пластилина.</a:t>
            </a:r>
          </a:p>
          <a:p>
            <a:r>
              <a:rPr lang="ru-RU" dirty="0" smtClean="0"/>
              <a:t>Сладкое лакомство.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цветные </a:t>
            </a:r>
            <a:r>
              <a:rPr lang="ru-RU" b="1" dirty="0">
                <a:solidFill>
                  <a:srgbClr val="FF0000"/>
                </a:solidFill>
              </a:rPr>
              <a:t>мелки разных оттенков цвета, которыми рисуют художники.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715695"/>
            <a:ext cx="2466975" cy="1847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891714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4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Выбери материалы, которыми выполняют графические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10896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Уголь</a:t>
            </a:r>
            <a:endParaRPr lang="ru-RU" sz="2400" dirty="0"/>
          </a:p>
          <a:p>
            <a:r>
              <a:rPr lang="ru-RU" sz="2400" dirty="0" smtClean="0"/>
              <a:t>Тушь</a:t>
            </a:r>
          </a:p>
          <a:p>
            <a:r>
              <a:rPr lang="ru-RU" sz="2400" dirty="0" smtClean="0"/>
              <a:t>Масляные краски</a:t>
            </a:r>
          </a:p>
          <a:p>
            <a:r>
              <a:rPr lang="ru-RU" sz="2400" dirty="0" err="1" smtClean="0"/>
              <a:t>Гелевая</a:t>
            </a:r>
            <a:r>
              <a:rPr lang="ru-RU" sz="2400" dirty="0" smtClean="0"/>
              <a:t> ручка</a:t>
            </a:r>
          </a:p>
          <a:p>
            <a:r>
              <a:rPr lang="ru-RU" sz="2400" dirty="0" smtClean="0"/>
              <a:t>Карандаш</a:t>
            </a:r>
          </a:p>
          <a:p>
            <a:r>
              <a:rPr lang="ru-RU" sz="2400" dirty="0" smtClean="0"/>
              <a:t>Гуашь</a:t>
            </a:r>
          </a:p>
          <a:p>
            <a:r>
              <a:rPr lang="ru-RU" sz="2400" dirty="0" smtClean="0"/>
              <a:t>пластилин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0152" y="1484784"/>
            <a:ext cx="3096344" cy="464137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уголь, тушь, </a:t>
            </a:r>
            <a:r>
              <a:rPr lang="ru-RU" b="1" dirty="0" err="1" smtClean="0">
                <a:solidFill>
                  <a:srgbClr val="FF0000"/>
                </a:solidFill>
              </a:rPr>
              <a:t>гелевая</a:t>
            </a:r>
            <a:r>
              <a:rPr lang="ru-RU" b="1" dirty="0" smtClean="0">
                <a:solidFill>
                  <a:srgbClr val="FF0000"/>
                </a:solidFill>
              </a:rPr>
              <a:t> ручка, карандаш.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818698"/>
            <a:ext cx="2457450" cy="1866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685261"/>
            <a:ext cx="2190750" cy="2085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022" y="1484784"/>
            <a:ext cx="2111361" cy="28529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900669"/>
            <a:ext cx="2030926" cy="287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2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45" y="260648"/>
            <a:ext cx="9036496" cy="2002234"/>
          </a:xfrm>
        </p:spPr>
        <p:txBody>
          <a:bodyPr>
            <a:noAutofit/>
          </a:bodyPr>
          <a:lstStyle/>
          <a:p>
            <a:r>
              <a:rPr lang="ru-RU" sz="3200" dirty="0" smtClean="0"/>
              <a:t>Художников, рисующих животных, называют АНИМАЛИСТАМИ. Кто из перечисленных художников работал в этом жанре?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 smtClean="0"/>
          </a:p>
          <a:p>
            <a:r>
              <a:rPr lang="ru-RU" dirty="0" smtClean="0"/>
              <a:t>И. Репин</a:t>
            </a:r>
          </a:p>
          <a:p>
            <a:r>
              <a:rPr lang="ru-RU" dirty="0" smtClean="0"/>
              <a:t>В. Суриков</a:t>
            </a:r>
          </a:p>
          <a:p>
            <a:r>
              <a:rPr lang="ru-RU" dirty="0" smtClean="0"/>
              <a:t>Е. </a:t>
            </a:r>
            <a:r>
              <a:rPr lang="ru-RU" dirty="0" err="1" smtClean="0"/>
              <a:t>Чарушин</a:t>
            </a:r>
            <a:endParaRPr lang="ru-RU" dirty="0" smtClean="0"/>
          </a:p>
          <a:p>
            <a:r>
              <a:rPr lang="ru-RU" dirty="0" smtClean="0"/>
              <a:t>В. Перов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В. </a:t>
            </a:r>
            <a:r>
              <a:rPr lang="ru-RU" b="1" dirty="0" err="1" smtClean="0">
                <a:solidFill>
                  <a:srgbClr val="FF0000"/>
                </a:solidFill>
              </a:rPr>
              <a:t>Ватагин</a:t>
            </a:r>
            <a:r>
              <a:rPr lang="ru-RU" b="1" dirty="0" smtClean="0">
                <a:solidFill>
                  <a:srgbClr val="FF0000"/>
                </a:solidFill>
              </a:rPr>
              <a:t>, Е. </a:t>
            </a:r>
            <a:r>
              <a:rPr lang="ru-RU" b="1" dirty="0" err="1" smtClean="0">
                <a:solidFill>
                  <a:srgbClr val="FF0000"/>
                </a:solidFill>
              </a:rPr>
              <a:t>Чарушин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638511"/>
            <a:ext cx="2043158" cy="28718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372" y="4010054"/>
            <a:ext cx="1885950" cy="24193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013176"/>
            <a:ext cx="24003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6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45" y="260648"/>
            <a:ext cx="9036496" cy="2002234"/>
          </a:xfrm>
        </p:spPr>
        <p:txBody>
          <a:bodyPr>
            <a:noAutofit/>
          </a:bodyPr>
          <a:lstStyle/>
          <a:p>
            <a:r>
              <a:rPr lang="ru-RU" sz="3200" dirty="0" smtClean="0"/>
              <a:t>Художников, рисующих животных, называют АНИМАЛИСТАМИ. Кто из перечисленных художников работал в этом жанре?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 smtClean="0"/>
          </a:p>
          <a:p>
            <a:r>
              <a:rPr lang="ru-RU" dirty="0" smtClean="0"/>
              <a:t>И. Репин</a:t>
            </a:r>
          </a:p>
          <a:p>
            <a:r>
              <a:rPr lang="ru-RU" dirty="0" smtClean="0"/>
              <a:t>В. Суриков</a:t>
            </a:r>
          </a:p>
          <a:p>
            <a:r>
              <a:rPr lang="ru-RU" dirty="0" smtClean="0"/>
              <a:t>Е. </a:t>
            </a:r>
            <a:r>
              <a:rPr lang="ru-RU" dirty="0" err="1" smtClean="0"/>
              <a:t>Чарушин</a:t>
            </a:r>
            <a:endParaRPr lang="ru-RU" dirty="0" smtClean="0"/>
          </a:p>
          <a:p>
            <a:r>
              <a:rPr lang="ru-RU" dirty="0" smtClean="0"/>
              <a:t>В. Перов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В. </a:t>
            </a:r>
            <a:r>
              <a:rPr lang="ru-RU" b="1" dirty="0" err="1" smtClean="0">
                <a:solidFill>
                  <a:srgbClr val="FF0000"/>
                </a:solidFill>
              </a:rPr>
              <a:t>Ватагин</a:t>
            </a:r>
            <a:r>
              <a:rPr lang="ru-RU" b="1" dirty="0" smtClean="0">
                <a:solidFill>
                  <a:srgbClr val="FF0000"/>
                </a:solidFill>
              </a:rPr>
              <a:t>, Е. </a:t>
            </a:r>
            <a:r>
              <a:rPr lang="ru-RU" b="1" dirty="0" err="1" smtClean="0">
                <a:solidFill>
                  <a:srgbClr val="FF0000"/>
                </a:solidFill>
              </a:rPr>
              <a:t>Чарушин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638511"/>
            <a:ext cx="2043158" cy="28718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372" y="4010054"/>
            <a:ext cx="1885950" cy="24193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013176"/>
            <a:ext cx="24003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1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0"/>
            <a:ext cx="7618040" cy="61261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Всем с детства знакома строка из стихотворения А. С. Пушкина: «Там на неведомых дорожках следы невиданных зверей…».Никто никогда не видел эти следы, но можно предположить, что рядом со следами невиданных зверей были и следы нечистой силы. </a:t>
            </a:r>
            <a:r>
              <a:rPr lang="ru-RU" sz="2800" b="1" dirty="0" smtClean="0"/>
              <a:t>Представьте и нарисуйте, как выглядят следы: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-Бабы-яги;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- Водяного;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Кощея Бессмертного;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Лешего;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Кикиморы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712968" cy="464137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Спасибо за работу!</a:t>
            </a:r>
          </a:p>
          <a:p>
            <a:pPr algn="ctr"/>
            <a:r>
              <a:rPr lang="ru-RU" sz="4000" b="1" dirty="0" smtClean="0"/>
              <a:t>Желаю и дальше пополнять свои знания по искусству!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403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Цели: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endParaRPr lang="ru-RU" sz="2400" dirty="0" smtClean="0"/>
          </a:p>
          <a:p>
            <a:pPr marL="342900" indent="-342900">
              <a:buFont typeface="Wingdings" pitchFamily="2" charset="2"/>
              <a:buChar char="q"/>
            </a:pPr>
            <a:endParaRPr lang="ru-RU" sz="2400" dirty="0"/>
          </a:p>
          <a:p>
            <a:pPr marL="342900" indent="-342900">
              <a:buFont typeface="Wingdings" pitchFamily="2" charset="2"/>
              <a:buChar char="q"/>
            </a:pPr>
            <a:endParaRPr lang="ru-RU" sz="24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/>
              <a:t>обобщение </a:t>
            </a:r>
            <a:r>
              <a:rPr lang="ru-RU" sz="2400" dirty="0"/>
              <a:t>знаний об изобразительном искусстве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/>
              <a:t>развитие любознательности и художественных способностей, памяти, внимания и мышления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/>
              <a:t>диагностика уровня усвоения предыдущих тем и его корректировка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83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Список литературы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Коротеева</a:t>
            </a:r>
            <a:r>
              <a:rPr lang="ru-RU" sz="1800" dirty="0" smtClean="0"/>
              <a:t> </a:t>
            </a:r>
            <a:r>
              <a:rPr lang="ru-RU" sz="1800" dirty="0" smtClean="0"/>
              <a:t>Е. И. Искусство и ты: Учеб. для 2 </a:t>
            </a:r>
            <a:r>
              <a:rPr lang="ru-RU" sz="1800" dirty="0" err="1" smtClean="0"/>
              <a:t>кл</a:t>
            </a:r>
            <a:r>
              <a:rPr lang="ru-RU" sz="1800" dirty="0" smtClean="0"/>
              <a:t>. </a:t>
            </a:r>
            <a:r>
              <a:rPr lang="ru-RU" sz="1800" dirty="0" err="1" smtClean="0"/>
              <a:t>четырехлет</a:t>
            </a:r>
            <a:r>
              <a:rPr lang="ru-RU" sz="1800" dirty="0" smtClean="0"/>
              <a:t> нач. </a:t>
            </a:r>
            <a:r>
              <a:rPr lang="ru-RU" sz="1800" dirty="0" err="1" smtClean="0"/>
              <a:t>шк</a:t>
            </a:r>
            <a:r>
              <a:rPr lang="ru-RU" sz="1800" dirty="0" smtClean="0"/>
              <a:t>./ под ред. Б. М. </a:t>
            </a:r>
            <a:r>
              <a:rPr lang="ru-RU" sz="1800" dirty="0" err="1" smtClean="0"/>
              <a:t>Неменского</a:t>
            </a:r>
            <a:r>
              <a:rPr lang="ru-RU" sz="1800" dirty="0" smtClean="0"/>
              <a:t>. – 3-е изд. М.: Просвещение, 2000.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1191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dirty="0"/>
              <a:t>развивать мышление школьников, умение выделить главное, логически излагать свои мысли, развивать самостоятельность;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/>
              <a:t>содействовать эстетическому воспитанию школьников;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/>
              <a:t>обеспечить повторение предыдущих тем уроков.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7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по проведению.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492941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Викторина проводится как урок обобщающего повторения в каждом из начальных классов в конце учебного года.</a:t>
            </a:r>
          </a:p>
          <a:p>
            <a:r>
              <a:rPr lang="ru-RU" sz="2000" dirty="0" smtClean="0"/>
              <a:t>Предусмотрена практическая часть во второй половине учебного часа.</a:t>
            </a:r>
          </a:p>
          <a:p>
            <a:r>
              <a:rPr lang="ru-RU" sz="2000" dirty="0" smtClean="0"/>
              <a:t>Для проведения теоретической части можно организовать личное или командное (например, разделить по колонкам или на мальчиков и девочек) первенство по набору баллов. В соответствии с набранными баллами оценить работу на уроке.</a:t>
            </a:r>
          </a:p>
          <a:p>
            <a:r>
              <a:rPr lang="ru-RU" sz="2000" b="1" dirty="0"/>
              <a:t>максимальное </a:t>
            </a:r>
            <a:r>
              <a:rPr lang="ru-RU" sz="2000" b="1" dirty="0" smtClean="0"/>
              <a:t>количество баллов:</a:t>
            </a:r>
          </a:p>
          <a:p>
            <a:r>
              <a:rPr lang="ru-RU" sz="2000" dirty="0" smtClean="0"/>
              <a:t>во 2 классе – 12 </a:t>
            </a:r>
            <a:r>
              <a:rPr lang="ru-RU" sz="2000" dirty="0"/>
              <a:t>+</a:t>
            </a:r>
            <a:r>
              <a:rPr lang="ru-RU" sz="2000" dirty="0" smtClean="0"/>
              <a:t>23 ( </a:t>
            </a:r>
            <a:r>
              <a:rPr lang="ru-RU" sz="2000" dirty="0"/>
              <a:t>из первого класса как повторение) </a:t>
            </a:r>
            <a:r>
              <a:rPr lang="ru-RU" sz="2000" dirty="0" smtClean="0"/>
              <a:t>= 35 баллов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61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2 класс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9077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является разбавителем для акварели?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2823022" cy="424224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ВОДА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по художественным свойствам акварельные краски отличаются от гуашевых?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76872"/>
            <a:ext cx="2133600" cy="214312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2204864"/>
            <a:ext cx="4032448" cy="392129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акварельные краски прозрачные, а гуашь – плотная не прозрачная.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92896"/>
            <a:ext cx="2619375" cy="1743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941168"/>
            <a:ext cx="2562225" cy="1781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941168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0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Как получить серую краску?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ru-RU" dirty="0" smtClean="0"/>
              <a:t>Нужно смешать белую краску с черной.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45882" y="509395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23928" y="5060032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92280" y="5090864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2307107" y="506003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5534922" y="512788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5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Вам нужно нарисовать медведя. А коричневой краски в наборе нет. Что вы будете делать?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105400" y="2349500"/>
            <a:ext cx="4038600" cy="37766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ответ: смешаю черную краску с красной 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5241993"/>
            <a:ext cx="9144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41839" y="5354131"/>
            <a:ext cx="91440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96336" y="5324067"/>
            <a:ext cx="914400" cy="914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2843808" y="5292855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6588224" y="5758408"/>
            <a:ext cx="72008" cy="457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5940152" y="527728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4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588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Знатоки искусства. 2</vt:lpstr>
      <vt:lpstr>    Цели:    </vt:lpstr>
      <vt:lpstr>Задачи:</vt:lpstr>
      <vt:lpstr>Рекомендации по проведению.</vt:lpstr>
      <vt:lpstr>2 класс</vt:lpstr>
      <vt:lpstr>Что является разбавителем для акварели?</vt:lpstr>
      <vt:lpstr>Чем по художественным свойствам акварельные краски отличаются от гуашевых? </vt:lpstr>
      <vt:lpstr>Как получить серую краску?</vt:lpstr>
      <vt:lpstr>Вам нужно нарисовать медведя. А коричневой краски в наборе нет. Что вы будете делать?</vt:lpstr>
      <vt:lpstr>Розовой краски в наборах не бывает. Как ее получить?</vt:lpstr>
      <vt:lpstr>Небо чаще всего имеет голубые оттенки. А в наборе красок есть только синие . Как из синего можно получить голубой?</vt:lpstr>
      <vt:lpstr>Выбери звонкие цвета</vt:lpstr>
      <vt:lpstr>Выбери глухие цвета</vt:lpstr>
      <vt:lpstr>Что такое пастель? Выбери правильный ответ.</vt:lpstr>
      <vt:lpstr>Выбери материалы, которыми выполняют графические работы.</vt:lpstr>
      <vt:lpstr>Художников, рисующих животных, называют АНИМАЛИСТАМИ. Кто из перечисленных художников работал в этом жанре?</vt:lpstr>
      <vt:lpstr>Художников, рисующих животных, называют АНИМАЛИСТАМИ. Кто из перечисленных художников работал в этом жанре?</vt:lpstr>
      <vt:lpstr>Презентация PowerPoint</vt:lpstr>
      <vt:lpstr>Презентация PowerPoint</vt:lpstr>
      <vt:lpstr>Список литературы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искусства. 2</dc:title>
  <dc:creator>User</dc:creator>
  <cp:lastModifiedBy>User</cp:lastModifiedBy>
  <cp:revision>2</cp:revision>
  <dcterms:created xsi:type="dcterms:W3CDTF">2016-02-25T09:26:35Z</dcterms:created>
  <dcterms:modified xsi:type="dcterms:W3CDTF">2016-02-25T09:39:51Z</dcterms:modified>
</cp:coreProperties>
</file>