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D2E6"/>
    <a:srgbClr val="492FB7"/>
    <a:srgbClr val="ACF747"/>
    <a:srgbClr val="8649F5"/>
    <a:srgbClr val="C247C5"/>
    <a:srgbClr val="A3F1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15" autoAdjust="0"/>
    <p:restoredTop sz="94660"/>
  </p:normalViewPr>
  <p:slideViewPr>
    <p:cSldViewPr>
      <p:cViewPr varScale="1">
        <p:scale>
          <a:sx n="68" d="100"/>
          <a:sy n="6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0.wmf"/><Relationship Id="rId7" Type="http://schemas.openxmlformats.org/officeDocument/2006/relationships/image" Target="../media/image33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2.wmf"/><Relationship Id="rId10" Type="http://schemas.openxmlformats.org/officeDocument/2006/relationships/image" Target="../media/image36.wmf"/><Relationship Id="rId4" Type="http://schemas.openxmlformats.org/officeDocument/2006/relationships/image" Target="../media/image31.wmf"/><Relationship Id="rId9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303B3-53A4-4476-8031-72CEA1604908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CC0E4-44DE-4ABC-8AF5-67A469D79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182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CC0E4-44DE-4ABC-8AF5-67A469D79E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187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415242" cy="1470025"/>
          </a:xfrm>
          <a:scene3d>
            <a:camera prst="perspectiveHeroicExtremeLeftFacing"/>
            <a:lightRig rig="threePt" dir="t"/>
          </a:scene3d>
        </p:spPr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Окружность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085184"/>
            <a:ext cx="3614718" cy="1584176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подготовила: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Кислова Светлана Игоревна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математики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СШ№2</a:t>
            </a:r>
          </a:p>
          <a:p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Г.Лысково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ln>
            <a:solidFill>
              <a:srgbClr val="492FB7"/>
            </a:solidFill>
          </a:ln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Описанная окружность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857760"/>
            <a:ext cx="4286280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Каждая точка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серединного перпендикуляра к отрезку ,равноудалена от концов этого отрезка</a:t>
            </a:r>
          </a:p>
          <a:p>
            <a:pPr>
              <a:buNone/>
            </a:pPr>
            <a:r>
              <a:rPr lang="ru-RU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Обратно: каждая точка ,равноудаленная от концов отрезка , лежит на серединном перпендикуляре к нему</a:t>
            </a: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2720" y="1349523"/>
            <a:ext cx="1628008" cy="19517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4" idx="3"/>
            <a:endCxn id="4" idx="0"/>
          </p:cNvCxnSpPr>
          <p:nvPr/>
        </p:nvCxnSpPr>
        <p:spPr>
          <a:xfrm flipV="1">
            <a:off x="1311136" y="1349523"/>
            <a:ext cx="575588" cy="1665947"/>
          </a:xfrm>
          <a:prstGeom prst="line">
            <a:avLst/>
          </a:prstGeom>
          <a:ln w="38100">
            <a:solidFill>
              <a:srgbClr val="492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3"/>
          </p:cNvCxnSpPr>
          <p:nvPr/>
        </p:nvCxnSpPr>
        <p:spPr>
          <a:xfrm flipV="1">
            <a:off x="1311136" y="2644005"/>
            <a:ext cx="1316113" cy="371465"/>
          </a:xfrm>
          <a:prstGeom prst="line">
            <a:avLst/>
          </a:prstGeom>
          <a:ln w="38100">
            <a:solidFill>
              <a:srgbClr val="492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14491" y="1292466"/>
            <a:ext cx="726306" cy="1330797"/>
          </a:xfrm>
          <a:prstGeom prst="line">
            <a:avLst/>
          </a:prstGeom>
          <a:ln w="38100">
            <a:solidFill>
              <a:srgbClr val="492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8603" y="328723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О- пересечение серединных перпендикуляров</a:t>
            </a:r>
            <a:endParaRPr lang="ru-RU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414338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Свойство серединного перпендикуляра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857884" y="1285860"/>
            <a:ext cx="2214578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>
            <a:stCxn id="22" idx="0"/>
          </p:cNvCxnSpPr>
          <p:nvPr/>
        </p:nvCxnSpPr>
        <p:spPr>
          <a:xfrm flipH="1">
            <a:off x="5857884" y="1285860"/>
            <a:ext cx="1107289" cy="1211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22" idx="0"/>
            <a:endCxn id="22" idx="6"/>
          </p:cNvCxnSpPr>
          <p:nvPr/>
        </p:nvCxnSpPr>
        <p:spPr>
          <a:xfrm rot="16200000" flipH="1">
            <a:off x="7018751" y="1232282"/>
            <a:ext cx="1000132" cy="1107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875744" y="2477353"/>
            <a:ext cx="1312673" cy="777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22" idx="6"/>
          </p:cNvCxnSpPr>
          <p:nvPr/>
        </p:nvCxnSpPr>
        <p:spPr>
          <a:xfrm flipV="1">
            <a:off x="7206277" y="2285992"/>
            <a:ext cx="866185" cy="994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500694" y="2357430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72330" y="321468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001024" y="214311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572264" y="92867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43570" y="350043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Свойство вписанного четырехугольника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91" name="Объект 9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17793697"/>
              </p:ext>
            </p:extLst>
          </p:nvPr>
        </p:nvGraphicFramePr>
        <p:xfrm>
          <a:off x="5449696" y="4527402"/>
          <a:ext cx="3058439" cy="357190"/>
        </p:xfrm>
        <a:graphic>
          <a:graphicData uri="http://schemas.openxmlformats.org/presentationml/2006/ole">
            <p:oleObj spid="_x0000_s6158" name="Equation" r:id="rId3" imgW="1739900" imgH="203200" progId="Equation.DSMT4">
              <p:embed/>
            </p:oleObj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5643570" y="5072074"/>
            <a:ext cx="3043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 противоположных углов равна 180*</a:t>
            </a:r>
            <a:endParaRPr lang="ru-RU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77178" y="1401318"/>
            <a:ext cx="343911" cy="16054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087892" y="1877250"/>
            <a:ext cx="1467081" cy="13935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34539" y="2057924"/>
            <a:ext cx="158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318714" y="2004155"/>
            <a:ext cx="1278160" cy="8024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>
          <a:xfrm>
            <a:off x="1933972" y="2372239"/>
            <a:ext cx="111377" cy="1459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438" y="2044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Устные задачи на готовых чертежах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65659" y="1676693"/>
            <a:ext cx="2016224" cy="2520280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677814" y="3525604"/>
            <a:ext cx="45719" cy="72008"/>
          </a:xfrm>
          <a:prstGeom prst="ellipse">
            <a:avLst/>
          </a:prstGeom>
          <a:solidFill>
            <a:srgbClr val="6CD2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76977" y="2862215"/>
            <a:ext cx="870791" cy="709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602388" y="1702633"/>
            <a:ext cx="45719" cy="45719"/>
          </a:xfrm>
          <a:prstGeom prst="ellipse">
            <a:avLst/>
          </a:prstGeom>
          <a:solidFill>
            <a:srgbClr val="6CD2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78885" y="2862215"/>
            <a:ext cx="886955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464111" y="3434529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544854" y="2842833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676977" y="1691060"/>
            <a:ext cx="932675" cy="1878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19611" y="1676693"/>
            <a:ext cx="880260" cy="1767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1519064" y="1868533"/>
            <a:ext cx="210065" cy="86497"/>
          </a:xfrm>
          <a:custGeom>
            <a:avLst/>
            <a:gdLst>
              <a:gd name="connsiteX0" fmla="*/ 0 w 210065"/>
              <a:gd name="connsiteY0" fmla="*/ 0 h 86497"/>
              <a:gd name="connsiteX1" fmla="*/ 49427 w 210065"/>
              <a:gd name="connsiteY1" fmla="*/ 61784 h 86497"/>
              <a:gd name="connsiteX2" fmla="*/ 111211 w 210065"/>
              <a:gd name="connsiteY2" fmla="*/ 74141 h 86497"/>
              <a:gd name="connsiteX3" fmla="*/ 160638 w 210065"/>
              <a:gd name="connsiteY3" fmla="*/ 86497 h 86497"/>
              <a:gd name="connsiteX4" fmla="*/ 210065 w 210065"/>
              <a:gd name="connsiteY4" fmla="*/ 61784 h 8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065" h="86497">
                <a:moveTo>
                  <a:pt x="0" y="0"/>
                </a:moveTo>
                <a:cubicBezTo>
                  <a:pt x="16476" y="20595"/>
                  <a:pt x="27483" y="47154"/>
                  <a:pt x="49427" y="61784"/>
                </a:cubicBezTo>
                <a:cubicBezTo>
                  <a:pt x="66902" y="73434"/>
                  <a:pt x="90709" y="69585"/>
                  <a:pt x="111211" y="74141"/>
                </a:cubicBezTo>
                <a:cubicBezTo>
                  <a:pt x="127789" y="77825"/>
                  <a:pt x="144162" y="82378"/>
                  <a:pt x="160638" y="86497"/>
                </a:cubicBezTo>
                <a:cubicBezTo>
                  <a:pt x="203234" y="72299"/>
                  <a:pt x="188498" y="83351"/>
                  <a:pt x="210065" y="6178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554197" y="1822930"/>
            <a:ext cx="123568" cy="24763"/>
          </a:xfrm>
          <a:custGeom>
            <a:avLst/>
            <a:gdLst>
              <a:gd name="connsiteX0" fmla="*/ 0 w 123568"/>
              <a:gd name="connsiteY0" fmla="*/ 0 h 24763"/>
              <a:gd name="connsiteX1" fmla="*/ 111211 w 123568"/>
              <a:gd name="connsiteY1" fmla="*/ 12357 h 24763"/>
              <a:gd name="connsiteX2" fmla="*/ 123568 w 123568"/>
              <a:gd name="connsiteY2" fmla="*/ 0 h 2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568" h="24763">
                <a:moveTo>
                  <a:pt x="0" y="0"/>
                </a:moveTo>
                <a:cubicBezTo>
                  <a:pt x="61784" y="20595"/>
                  <a:pt x="61784" y="37071"/>
                  <a:pt x="111211" y="12357"/>
                </a:cubicBezTo>
                <a:cubicBezTo>
                  <a:pt x="116421" y="9752"/>
                  <a:pt x="119449" y="4119"/>
                  <a:pt x="123568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442876" y="2960042"/>
            <a:ext cx="333632" cy="74677"/>
          </a:xfrm>
          <a:custGeom>
            <a:avLst/>
            <a:gdLst>
              <a:gd name="connsiteX0" fmla="*/ 0 w 333632"/>
              <a:gd name="connsiteY0" fmla="*/ 0 h 74677"/>
              <a:gd name="connsiteX1" fmla="*/ 61784 w 333632"/>
              <a:gd name="connsiteY1" fmla="*/ 12356 h 74677"/>
              <a:gd name="connsiteX2" fmla="*/ 160638 w 333632"/>
              <a:gd name="connsiteY2" fmla="*/ 74140 h 74677"/>
              <a:gd name="connsiteX3" fmla="*/ 321276 w 333632"/>
              <a:gd name="connsiteY3" fmla="*/ 24713 h 74677"/>
              <a:gd name="connsiteX4" fmla="*/ 333632 w 333632"/>
              <a:gd name="connsiteY4" fmla="*/ 12356 h 7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632" h="74677">
                <a:moveTo>
                  <a:pt x="0" y="0"/>
                </a:moveTo>
                <a:cubicBezTo>
                  <a:pt x="20595" y="4119"/>
                  <a:pt x="43974" y="1225"/>
                  <a:pt x="61784" y="12356"/>
                </a:cubicBezTo>
                <a:cubicBezTo>
                  <a:pt x="194245" y="95143"/>
                  <a:pt x="-5771" y="40858"/>
                  <a:pt x="160638" y="74140"/>
                </a:cubicBezTo>
                <a:cubicBezTo>
                  <a:pt x="377603" y="56059"/>
                  <a:pt x="278606" y="110055"/>
                  <a:pt x="321276" y="24713"/>
                </a:cubicBezTo>
                <a:cubicBezTo>
                  <a:pt x="323881" y="19503"/>
                  <a:pt x="329513" y="16475"/>
                  <a:pt x="333632" y="1235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284157" y="3164048"/>
                <a:ext cx="7806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ea typeface="Cambria Math" panose="02040503050406030204" pitchFamily="18" charset="0"/>
                  </a:rPr>
                  <a:t>160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157" y="3164048"/>
                <a:ext cx="78066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031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/>
          <p:cNvSpPr/>
          <p:nvPr/>
        </p:nvSpPr>
        <p:spPr>
          <a:xfrm>
            <a:off x="6444208" y="1720514"/>
            <a:ext cx="1944216" cy="2479057"/>
          </a:xfrm>
          <a:prstGeom prst="ellipse">
            <a:avLst/>
          </a:prstGeom>
          <a:solidFill>
            <a:srgbClr val="ACF747"/>
          </a:solidFill>
          <a:ln>
            <a:solidFill>
              <a:srgbClr val="C24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964031" y="4815585"/>
                <a:ext cx="13681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Ответ:80</a:t>
                </a:r>
                <a14:m>
                  <m:oMath xmlns:m="http://schemas.openxmlformats.org/officeDocument/2006/math">
                    <m:r>
                      <a:rPr lang="ru-RU" sz="2000" b="1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ru-RU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031" y="4815585"/>
                <a:ext cx="1368152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4889" t="-9091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Овал 30"/>
          <p:cNvSpPr/>
          <p:nvPr/>
        </p:nvSpPr>
        <p:spPr>
          <a:xfrm>
            <a:off x="6940740" y="1844127"/>
            <a:ext cx="72008" cy="86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100392" y="20608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948264" y="40050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047101" y="38610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31" idx="6"/>
            <a:endCxn id="33" idx="7"/>
          </p:cNvCxnSpPr>
          <p:nvPr/>
        </p:nvCxnSpPr>
        <p:spPr>
          <a:xfrm flipH="1">
            <a:off x="7009727" y="1887376"/>
            <a:ext cx="3021" cy="212823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1" idx="6"/>
            <a:endCxn id="32" idx="6"/>
          </p:cNvCxnSpPr>
          <p:nvPr/>
        </p:nvCxnSpPr>
        <p:spPr>
          <a:xfrm>
            <a:off x="7012748" y="1887376"/>
            <a:ext cx="1133363" cy="209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2" idx="6"/>
            <a:endCxn id="34" idx="0"/>
          </p:cNvCxnSpPr>
          <p:nvPr/>
        </p:nvCxnSpPr>
        <p:spPr>
          <a:xfrm flipH="1">
            <a:off x="8069961" y="2096852"/>
            <a:ext cx="76150" cy="17641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4" idx="0"/>
            <a:endCxn id="33" idx="7"/>
          </p:cNvCxnSpPr>
          <p:nvPr/>
        </p:nvCxnSpPr>
        <p:spPr>
          <a:xfrm flipH="1">
            <a:off x="7009727" y="3861048"/>
            <a:ext cx="1060234" cy="15456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Полилиния 44"/>
          <p:cNvSpPr/>
          <p:nvPr/>
        </p:nvSpPr>
        <p:spPr>
          <a:xfrm>
            <a:off x="7957751" y="2075935"/>
            <a:ext cx="197708" cy="222422"/>
          </a:xfrm>
          <a:custGeom>
            <a:avLst/>
            <a:gdLst>
              <a:gd name="connsiteX0" fmla="*/ 0 w 197708"/>
              <a:gd name="connsiteY0" fmla="*/ 0 h 222422"/>
              <a:gd name="connsiteX1" fmla="*/ 74141 w 197708"/>
              <a:gd name="connsiteY1" fmla="*/ 148281 h 222422"/>
              <a:gd name="connsiteX2" fmla="*/ 98854 w 197708"/>
              <a:gd name="connsiteY2" fmla="*/ 185351 h 222422"/>
              <a:gd name="connsiteX3" fmla="*/ 135925 w 197708"/>
              <a:gd name="connsiteY3" fmla="*/ 197708 h 222422"/>
              <a:gd name="connsiteX4" fmla="*/ 197708 w 197708"/>
              <a:gd name="connsiteY4" fmla="*/ 222422 h 22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8" h="222422">
                <a:moveTo>
                  <a:pt x="0" y="0"/>
                </a:moveTo>
                <a:cubicBezTo>
                  <a:pt x="34107" y="102320"/>
                  <a:pt x="10263" y="52464"/>
                  <a:pt x="74141" y="148281"/>
                </a:cubicBezTo>
                <a:cubicBezTo>
                  <a:pt x="82379" y="160638"/>
                  <a:pt x="84765" y="180655"/>
                  <a:pt x="98854" y="185351"/>
                </a:cubicBezTo>
                <a:cubicBezTo>
                  <a:pt x="111211" y="189470"/>
                  <a:pt x="123401" y="194130"/>
                  <a:pt x="135925" y="197708"/>
                </a:cubicBezTo>
                <a:cubicBezTo>
                  <a:pt x="193756" y="214231"/>
                  <a:pt x="172399" y="197111"/>
                  <a:pt x="197708" y="22242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7834184" y="2063578"/>
            <a:ext cx="308919" cy="348210"/>
          </a:xfrm>
          <a:custGeom>
            <a:avLst/>
            <a:gdLst>
              <a:gd name="connsiteX0" fmla="*/ 0 w 308919"/>
              <a:gd name="connsiteY0" fmla="*/ 0 h 348210"/>
              <a:gd name="connsiteX1" fmla="*/ 24713 w 308919"/>
              <a:gd name="connsiteY1" fmla="*/ 61784 h 348210"/>
              <a:gd name="connsiteX2" fmla="*/ 49427 w 308919"/>
              <a:gd name="connsiteY2" fmla="*/ 98854 h 348210"/>
              <a:gd name="connsiteX3" fmla="*/ 86497 w 308919"/>
              <a:gd name="connsiteY3" fmla="*/ 172995 h 348210"/>
              <a:gd name="connsiteX4" fmla="*/ 135924 w 308919"/>
              <a:gd name="connsiteY4" fmla="*/ 247136 h 348210"/>
              <a:gd name="connsiteX5" fmla="*/ 210065 w 308919"/>
              <a:gd name="connsiteY5" fmla="*/ 321276 h 348210"/>
              <a:gd name="connsiteX6" fmla="*/ 247135 w 308919"/>
              <a:gd name="connsiteY6" fmla="*/ 345990 h 348210"/>
              <a:gd name="connsiteX7" fmla="*/ 308919 w 308919"/>
              <a:gd name="connsiteY7" fmla="*/ 345990 h 34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919" h="348210">
                <a:moveTo>
                  <a:pt x="0" y="0"/>
                </a:moveTo>
                <a:cubicBezTo>
                  <a:pt x="8238" y="20595"/>
                  <a:pt x="14793" y="41945"/>
                  <a:pt x="24713" y="61784"/>
                </a:cubicBezTo>
                <a:cubicBezTo>
                  <a:pt x="31355" y="75067"/>
                  <a:pt x="42785" y="85571"/>
                  <a:pt x="49427" y="98854"/>
                </a:cubicBezTo>
                <a:cubicBezTo>
                  <a:pt x="100591" y="201180"/>
                  <a:pt x="15668" y="66750"/>
                  <a:pt x="86497" y="172995"/>
                </a:cubicBezTo>
                <a:cubicBezTo>
                  <a:pt x="106638" y="253557"/>
                  <a:pt x="81067" y="198374"/>
                  <a:pt x="135924" y="247136"/>
                </a:cubicBezTo>
                <a:cubicBezTo>
                  <a:pt x="162046" y="270356"/>
                  <a:pt x="180985" y="301889"/>
                  <a:pt x="210065" y="321276"/>
                </a:cubicBezTo>
                <a:cubicBezTo>
                  <a:pt x="222422" y="329514"/>
                  <a:pt x="232727" y="342388"/>
                  <a:pt x="247135" y="345990"/>
                </a:cubicBezTo>
                <a:cubicBezTo>
                  <a:pt x="267115" y="350985"/>
                  <a:pt x="288324" y="345990"/>
                  <a:pt x="308919" y="3459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7030995" y="3645243"/>
            <a:ext cx="200611" cy="321276"/>
          </a:xfrm>
          <a:custGeom>
            <a:avLst/>
            <a:gdLst>
              <a:gd name="connsiteX0" fmla="*/ 0 w 200611"/>
              <a:gd name="connsiteY0" fmla="*/ 0 h 321276"/>
              <a:gd name="connsiteX1" fmla="*/ 61783 w 200611"/>
              <a:gd name="connsiteY1" fmla="*/ 12357 h 321276"/>
              <a:gd name="connsiteX2" fmla="*/ 86497 w 200611"/>
              <a:gd name="connsiteY2" fmla="*/ 49427 h 321276"/>
              <a:gd name="connsiteX3" fmla="*/ 160637 w 200611"/>
              <a:gd name="connsiteY3" fmla="*/ 98854 h 321276"/>
              <a:gd name="connsiteX4" fmla="*/ 172994 w 200611"/>
              <a:gd name="connsiteY4" fmla="*/ 135925 h 321276"/>
              <a:gd name="connsiteX5" fmla="*/ 197708 w 200611"/>
              <a:gd name="connsiteY5" fmla="*/ 172995 h 321276"/>
              <a:gd name="connsiteX6" fmla="*/ 197708 w 200611"/>
              <a:gd name="connsiteY6" fmla="*/ 321276 h 3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611" h="321276">
                <a:moveTo>
                  <a:pt x="0" y="0"/>
                </a:moveTo>
                <a:cubicBezTo>
                  <a:pt x="20594" y="4119"/>
                  <a:pt x="43548" y="1937"/>
                  <a:pt x="61783" y="12357"/>
                </a:cubicBezTo>
                <a:cubicBezTo>
                  <a:pt x="74677" y="19725"/>
                  <a:pt x="76990" y="38018"/>
                  <a:pt x="86497" y="49427"/>
                </a:cubicBezTo>
                <a:cubicBezTo>
                  <a:pt x="122098" y="92149"/>
                  <a:pt x="114948" y="83625"/>
                  <a:pt x="160637" y="98854"/>
                </a:cubicBezTo>
                <a:cubicBezTo>
                  <a:pt x="164756" y="111211"/>
                  <a:pt x="167169" y="124275"/>
                  <a:pt x="172994" y="135925"/>
                </a:cubicBezTo>
                <a:cubicBezTo>
                  <a:pt x="179636" y="149208"/>
                  <a:pt x="195745" y="158274"/>
                  <a:pt x="197708" y="172995"/>
                </a:cubicBezTo>
                <a:cubicBezTo>
                  <a:pt x="204241" y="221988"/>
                  <a:pt x="197708" y="271849"/>
                  <a:pt x="197708" y="32127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7155389" y="3480248"/>
                <a:ext cx="231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135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389" y="3480248"/>
                <a:ext cx="231506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176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7687014" y="2152458"/>
            <a:ext cx="29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7009727" y="4830974"/>
                <a:ext cx="1389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>
                    <a:solidFill>
                      <a:srgbClr val="00B050"/>
                    </a:solidFill>
                  </a:rPr>
                  <a:t>Ответ:45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ru-RU" b="1" i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727" y="4830974"/>
                <a:ext cx="138997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947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1567713" y="1196752"/>
            <a:ext cx="10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" y="3597612"/>
            <a:ext cx="370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74618" y="3412297"/>
            <a:ext cx="2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6654870" y="1565932"/>
            <a:ext cx="58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08036" y="1701345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6796295" y="4041068"/>
            <a:ext cx="246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8019949" y="3830943"/>
            <a:ext cx="8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175862" y="2741917"/>
            <a:ext cx="936104" cy="1142785"/>
          </a:xfrm>
          <a:prstGeom prst="ellipse">
            <a:avLst/>
          </a:prstGeom>
          <a:solidFill>
            <a:srgbClr val="8649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3757795" y="2237683"/>
            <a:ext cx="886119" cy="16690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757795" y="3872875"/>
            <a:ext cx="1767182" cy="33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43914" y="2237683"/>
            <a:ext cx="881063" cy="16233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194463" y="2926058"/>
            <a:ext cx="107918" cy="1461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016430" y="2951492"/>
            <a:ext cx="107918" cy="1353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654664" y="3806165"/>
            <a:ext cx="68259" cy="15548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611451" y="3274269"/>
            <a:ext cx="86426" cy="963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448896" y="3664914"/>
            <a:ext cx="337923" cy="376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500749" y="1918717"/>
            <a:ext cx="26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496722" y="3652557"/>
            <a:ext cx="19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852930" y="2741916"/>
            <a:ext cx="45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012381" y="2658167"/>
            <a:ext cx="22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53852" y="3917820"/>
            <a:ext cx="15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164315" y="2500370"/>
            <a:ext cx="42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5194195" y="3049365"/>
            <a:ext cx="37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222648" y="3842874"/>
            <a:ext cx="18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3995072" y="1691247"/>
                <a:ext cx="10724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Р</m:t>
                      </m:r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АВС=?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072" y="1691247"/>
                <a:ext cx="107240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4545" r="-5114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4216310" y="4451574"/>
            <a:ext cx="1142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8649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Ответ:28</a:t>
            </a:r>
            <a:endParaRPr lang="ru-RU" b="1" dirty="0">
              <a:solidFill>
                <a:srgbClr val="8649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9811" y="1860426"/>
            <a:ext cx="444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742464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403648" y="1700808"/>
            <a:ext cx="2376264" cy="29523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91680" y="1700808"/>
            <a:ext cx="19442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007071" y="1700808"/>
            <a:ext cx="684609" cy="28443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07071" y="4545125"/>
            <a:ext cx="2988865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635896" y="1689903"/>
            <a:ext cx="360040" cy="30603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7031" y="420208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63888" y="1361962"/>
            <a:ext cx="180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385646" y="1371016"/>
            <a:ext cx="41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95936" y="4545125"/>
            <a:ext cx="396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81576" y="2651536"/>
            <a:ext cx="40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789046" y="2932848"/>
            <a:ext cx="37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178267" y="112253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P=?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25754" y="5301208"/>
            <a:ext cx="1870181" cy="288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Ответ:30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580645" y="1859324"/>
            <a:ext cx="2376264" cy="27214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endCxn id="29" idx="2"/>
          </p:cNvCxnSpPr>
          <p:nvPr/>
        </p:nvCxnSpPr>
        <p:spPr>
          <a:xfrm flipH="1">
            <a:off x="5580645" y="1859324"/>
            <a:ext cx="1376222" cy="1360749"/>
          </a:xfrm>
          <a:prstGeom prst="line">
            <a:avLst/>
          </a:prstGeom>
          <a:ln>
            <a:solidFill>
              <a:srgbClr val="ACF747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9" idx="2"/>
            <a:endCxn id="29" idx="6"/>
          </p:cNvCxnSpPr>
          <p:nvPr/>
        </p:nvCxnSpPr>
        <p:spPr>
          <a:xfrm>
            <a:off x="5580645" y="3220073"/>
            <a:ext cx="2376264" cy="0"/>
          </a:xfrm>
          <a:prstGeom prst="line">
            <a:avLst/>
          </a:prstGeom>
          <a:ln>
            <a:solidFill>
              <a:srgbClr val="ACF747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29" idx="6"/>
          </p:cNvCxnSpPr>
          <p:nvPr/>
        </p:nvCxnSpPr>
        <p:spPr>
          <a:xfrm>
            <a:off x="6956867" y="1859324"/>
            <a:ext cx="1000042" cy="1360749"/>
          </a:xfrm>
          <a:prstGeom prst="line">
            <a:avLst/>
          </a:prstGeom>
          <a:ln>
            <a:solidFill>
              <a:srgbClr val="ACF747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5810" y="2992306"/>
            <a:ext cx="61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М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96206" y="1533094"/>
            <a:ext cx="43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К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959179" y="3035407"/>
            <a:ext cx="23642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</a:t>
            </a:r>
            <a:endParaRPr lang="ru-RU" b="1" i="1" dirty="0"/>
          </a:p>
        </p:txBody>
      </p:sp>
      <p:sp>
        <p:nvSpPr>
          <p:cNvPr id="42" name="Овал 41"/>
          <p:cNvSpPr/>
          <p:nvPr/>
        </p:nvSpPr>
        <p:spPr>
          <a:xfrm>
            <a:off x="6796207" y="3176972"/>
            <a:ext cx="8033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672649" y="2784728"/>
            <a:ext cx="28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</a:t>
            </a:r>
            <a:endParaRPr lang="ru-RU" b="1" i="1" dirty="0"/>
          </a:p>
        </p:txBody>
      </p:sp>
      <p:sp>
        <p:nvSpPr>
          <p:cNvPr id="44" name="Полилиния 43"/>
          <p:cNvSpPr/>
          <p:nvPr/>
        </p:nvSpPr>
        <p:spPr>
          <a:xfrm>
            <a:off x="7743825" y="2957513"/>
            <a:ext cx="57150" cy="214312"/>
          </a:xfrm>
          <a:custGeom>
            <a:avLst/>
            <a:gdLst>
              <a:gd name="connsiteX0" fmla="*/ 14288 w 57150"/>
              <a:gd name="connsiteY0" fmla="*/ 0 h 214312"/>
              <a:gd name="connsiteX1" fmla="*/ 0 w 57150"/>
              <a:gd name="connsiteY1" fmla="*/ 71437 h 214312"/>
              <a:gd name="connsiteX2" fmla="*/ 28575 w 57150"/>
              <a:gd name="connsiteY2" fmla="*/ 185737 h 214312"/>
              <a:gd name="connsiteX3" fmla="*/ 57150 w 57150"/>
              <a:gd name="connsiteY3" fmla="*/ 214312 h 21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" h="214312">
                <a:moveTo>
                  <a:pt x="14288" y="0"/>
                </a:moveTo>
                <a:cubicBezTo>
                  <a:pt x="9525" y="23812"/>
                  <a:pt x="0" y="47153"/>
                  <a:pt x="0" y="71437"/>
                </a:cubicBezTo>
                <a:cubicBezTo>
                  <a:pt x="0" y="81677"/>
                  <a:pt x="17301" y="166948"/>
                  <a:pt x="28575" y="185737"/>
                </a:cubicBezTo>
                <a:cubicBezTo>
                  <a:pt x="35505" y="197288"/>
                  <a:pt x="47625" y="204787"/>
                  <a:pt x="57150" y="214312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7609160" y="2871788"/>
            <a:ext cx="77515" cy="342900"/>
          </a:xfrm>
          <a:custGeom>
            <a:avLst/>
            <a:gdLst>
              <a:gd name="connsiteX0" fmla="*/ 77515 w 77515"/>
              <a:gd name="connsiteY0" fmla="*/ 0 h 342900"/>
              <a:gd name="connsiteX1" fmla="*/ 6078 w 77515"/>
              <a:gd name="connsiteY1" fmla="*/ 28575 h 342900"/>
              <a:gd name="connsiteX2" fmla="*/ 20365 w 77515"/>
              <a:gd name="connsiteY2" fmla="*/ 300037 h 342900"/>
              <a:gd name="connsiteX3" fmla="*/ 34653 w 77515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15" h="342900">
                <a:moveTo>
                  <a:pt x="77515" y="0"/>
                </a:moveTo>
                <a:cubicBezTo>
                  <a:pt x="53703" y="9525"/>
                  <a:pt x="10877" y="3381"/>
                  <a:pt x="6078" y="28575"/>
                </a:cubicBezTo>
                <a:cubicBezTo>
                  <a:pt x="-10877" y="117587"/>
                  <a:pt x="12161" y="209797"/>
                  <a:pt x="20365" y="300037"/>
                </a:cubicBezTo>
                <a:cubicBezTo>
                  <a:pt x="21729" y="315036"/>
                  <a:pt x="34653" y="342900"/>
                  <a:pt x="34653" y="342900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5886450" y="2943225"/>
            <a:ext cx="101683" cy="257175"/>
          </a:xfrm>
          <a:custGeom>
            <a:avLst/>
            <a:gdLst>
              <a:gd name="connsiteX0" fmla="*/ 0 w 101683"/>
              <a:gd name="connsiteY0" fmla="*/ 0 h 257175"/>
              <a:gd name="connsiteX1" fmla="*/ 71438 w 101683"/>
              <a:gd name="connsiteY1" fmla="*/ 57150 h 257175"/>
              <a:gd name="connsiteX2" fmla="*/ 100013 w 101683"/>
              <a:gd name="connsiteY2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83" h="257175">
                <a:moveTo>
                  <a:pt x="0" y="0"/>
                </a:moveTo>
                <a:cubicBezTo>
                  <a:pt x="23813" y="19050"/>
                  <a:pt x="53950" y="32168"/>
                  <a:pt x="71438" y="57150"/>
                </a:cubicBezTo>
                <a:cubicBezTo>
                  <a:pt x="112061" y="115183"/>
                  <a:pt x="100013" y="193502"/>
                  <a:pt x="100013" y="257175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5955061" y="2795956"/>
            <a:ext cx="52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70°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7344953" y="2782588"/>
            <a:ext cx="23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268756" y="4945235"/>
            <a:ext cx="226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492FB7"/>
                </a:solidFill>
              </a:rPr>
              <a:t>Ответ:20°</a:t>
            </a:r>
            <a:endParaRPr lang="ru-RU" b="1" i="1" dirty="0">
              <a:solidFill>
                <a:srgbClr val="492FB7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68592" y="277284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</a:t>
            </a:r>
          </a:p>
        </p:txBody>
      </p:sp>
      <p:sp>
        <p:nvSpPr>
          <p:cNvPr id="52" name="Овал 51"/>
          <p:cNvSpPr/>
          <p:nvPr/>
        </p:nvSpPr>
        <p:spPr>
          <a:xfrm>
            <a:off x="2576604" y="3064669"/>
            <a:ext cx="45719" cy="775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09810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Должны уметь:</a:t>
            </a:r>
            <a:endParaRPr lang="ru-RU" sz="6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000" i="1" dirty="0" smtClean="0">
                <a:solidFill>
                  <a:srgbClr val="492F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Применять при решении задач определения ,свойства фигур , различные теоремы.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i="1" dirty="0" smtClean="0">
                <a:solidFill>
                  <a:srgbClr val="492F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Уметь строить логическую цепочку рассуждений.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i="1" dirty="0" smtClean="0">
                <a:solidFill>
                  <a:srgbClr val="492F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Применять теорию в новой ситуации.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436714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5074962"/>
              </p:ext>
            </p:extLst>
          </p:nvPr>
        </p:nvGraphicFramePr>
        <p:xfrm>
          <a:off x="142844" y="1428736"/>
          <a:ext cx="8858314" cy="192159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57256"/>
                <a:gridCol w="857256"/>
                <a:gridCol w="928694"/>
                <a:gridCol w="857256"/>
                <a:gridCol w="857256"/>
                <a:gridCol w="857256"/>
                <a:gridCol w="785818"/>
                <a:gridCol w="785818"/>
                <a:gridCol w="785818"/>
                <a:gridCol w="1285886"/>
              </a:tblGrid>
              <a:tr h="447814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9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120°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120°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240°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230°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140°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140°</a:t>
                      </a:r>
                      <a:endParaRPr lang="ru-RU" b="1" dirty="0"/>
                    </a:p>
                  </a:txBody>
                  <a:tcPr/>
                </a:tc>
              </a:tr>
              <a:tr h="5378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KTP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KPT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679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ru-RU" b="1" dirty="0" smtClean="0"/>
                        <a:t>,</a:t>
                      </a:r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r>
                        <a:rPr lang="ru-RU" dirty="0" smtClean="0"/>
                        <a:t>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14282" y="1571612"/>
          <a:ext cx="785818" cy="714379"/>
        </p:xfrm>
        <a:graphic>
          <a:graphicData uri="http://schemas.openxmlformats.org/presentationml/2006/ole">
            <p:oleObj spid="_x0000_s25603" name="Equation" r:id="rId3" imgW="520560" imgH="40608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071538" y="1571612"/>
          <a:ext cx="738442" cy="285751"/>
        </p:xfrm>
        <a:graphic>
          <a:graphicData uri="http://schemas.openxmlformats.org/presentationml/2006/ole">
            <p:oleObj spid="_x0000_s25604" name="Equation" r:id="rId4" imgW="507960" imgH="17748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928794" y="1571612"/>
          <a:ext cx="785818" cy="285752"/>
        </p:xfrm>
        <a:graphic>
          <a:graphicData uri="http://schemas.openxmlformats.org/presentationml/2006/ole">
            <p:oleObj spid="_x0000_s25605" name="Equation" r:id="rId5" imgW="495000" imgH="164880" progId="Equation.DSMT4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786050" y="1571612"/>
          <a:ext cx="857256" cy="285752"/>
        </p:xfrm>
        <a:graphic>
          <a:graphicData uri="http://schemas.openxmlformats.org/presentationml/2006/ole">
            <p:oleObj spid="_x0000_s25606" name="Equation" r:id="rId6" imgW="507960" imgH="177480" progId="Equation.DSMT4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p:oleObj spid="_x0000_s25607" name="Equation" r:id="rId7" imgW="435285" imgH="677109" progId="Equation.DSMT4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643306" y="1571612"/>
          <a:ext cx="785818" cy="285751"/>
        </p:xfrm>
        <a:graphic>
          <a:graphicData uri="http://schemas.openxmlformats.org/presentationml/2006/ole">
            <p:oleObj spid="_x0000_s25608" name="Equation" r:id="rId8" imgW="457200" imgH="177480" progId="Equation.DSMT4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572000" y="1571612"/>
          <a:ext cx="669930" cy="300029"/>
        </p:xfrm>
        <a:graphic>
          <a:graphicData uri="http://schemas.openxmlformats.org/presentationml/2006/ole">
            <p:oleObj spid="_x0000_s25609" name="Equation" r:id="rId9" imgW="469800" imgH="177480" progId="Equation.DSMT4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429256" y="1571612"/>
          <a:ext cx="682630" cy="300029"/>
        </p:xfrm>
        <a:graphic>
          <a:graphicData uri="http://schemas.openxmlformats.org/presentationml/2006/ole">
            <p:oleObj spid="_x0000_s25610" name="Equation" r:id="rId10" imgW="495000" imgH="177480" progId="Equation.DSMT4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143636" y="1571612"/>
          <a:ext cx="735018" cy="300030"/>
        </p:xfrm>
        <a:graphic>
          <a:graphicData uri="http://schemas.openxmlformats.org/presentationml/2006/ole">
            <p:oleObj spid="_x0000_s25611" name="Equation" r:id="rId11" imgW="457200" imgH="177480" progId="Equation.DSMT4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6929454" y="1571612"/>
          <a:ext cx="735018" cy="300029"/>
        </p:xfrm>
        <a:graphic>
          <a:graphicData uri="http://schemas.openxmlformats.org/presentationml/2006/ole">
            <p:oleObj spid="_x0000_s25612" name="Equation" r:id="rId12" imgW="457200" imgH="177480" progId="Equation.DSMT4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7786710" y="1571612"/>
          <a:ext cx="1156626" cy="285752"/>
        </p:xfrm>
        <a:graphic>
          <a:graphicData uri="http://schemas.openxmlformats.org/presentationml/2006/ole">
            <p:oleObj spid="_x0000_s25613" name="Equation" r:id="rId13" imgW="939600" imgH="177480" progId="Equation.DSMT4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 rot="5400000">
            <a:off x="3786182" y="2428868"/>
            <a:ext cx="142876" cy="14287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3786182" y="257015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6250793" y="2464587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286512" y="257174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0364" y="28572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FF00"/>
                </a:solidFill>
              </a:rPr>
              <a:t>Ответы: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310122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16632"/>
            <a:ext cx="354908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CD2E6"/>
                </a:solidFill>
              </a:rPr>
              <a:t>2 группа</a:t>
            </a:r>
            <a:endParaRPr lang="ru-RU" dirty="0">
              <a:solidFill>
                <a:srgbClr val="6CD2E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76355519"/>
              </p:ext>
            </p:extLst>
          </p:nvPr>
        </p:nvGraphicFramePr>
        <p:xfrm>
          <a:off x="4932040" y="684676"/>
          <a:ext cx="3312369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799110"/>
                <a:gridCol w="919605"/>
                <a:gridCol w="765562"/>
              </a:tblGrid>
              <a:tr h="787697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2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3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4</a:t>
                      </a:r>
                      <a:endParaRPr lang="ru-RU" sz="7200" dirty="0"/>
                    </a:p>
                  </a:txBody>
                  <a:tcPr/>
                </a:tc>
              </a:tr>
              <a:tr h="868487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А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В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А</a:t>
                      </a:r>
                      <a:endParaRPr lang="ru-RU" sz="8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72" y="-14647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6CD2E6"/>
                </a:solidFill>
              </a:rPr>
              <a:t>1 группа</a:t>
            </a:r>
            <a:endParaRPr lang="ru-RU" sz="4400" dirty="0">
              <a:solidFill>
                <a:srgbClr val="6CD2E6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5946845"/>
              </p:ext>
            </p:extLst>
          </p:nvPr>
        </p:nvGraphicFramePr>
        <p:xfrm>
          <a:off x="971600" y="754794"/>
          <a:ext cx="3339228" cy="23861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834807"/>
                <a:gridCol w="834807"/>
                <a:gridCol w="834807"/>
                <a:gridCol w="834807"/>
              </a:tblGrid>
              <a:tr h="126126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4</a:t>
                      </a:r>
                      <a:endParaRPr lang="ru-RU" sz="4400" dirty="0"/>
                    </a:p>
                  </a:txBody>
                  <a:tcPr/>
                </a:tc>
              </a:tr>
              <a:tr h="112491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А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Б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Г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91880" y="321297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6CD2E6"/>
                </a:solidFill>
              </a:rPr>
              <a:t>3 группа</a:t>
            </a:r>
            <a:endParaRPr lang="ru-RU" sz="4400" dirty="0">
              <a:solidFill>
                <a:srgbClr val="6CD2E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7650097"/>
              </p:ext>
            </p:extLst>
          </p:nvPr>
        </p:nvGraphicFramePr>
        <p:xfrm>
          <a:off x="2339752" y="4149080"/>
          <a:ext cx="4575384" cy="217162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143846"/>
                <a:gridCol w="1143846"/>
                <a:gridCol w="1143846"/>
                <a:gridCol w="1143846"/>
              </a:tblGrid>
              <a:tr h="98290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dirty="0"/>
                    </a:p>
                  </a:txBody>
                  <a:tcPr/>
                </a:tc>
              </a:tr>
              <a:tr h="982908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А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</a:t>
                      </a:r>
                      <a:r>
                        <a:rPr lang="ru-RU" sz="4400" dirty="0" smtClean="0"/>
                        <a:t>АБВ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Б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43693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Цели и задачи:</a:t>
            </a:r>
            <a:endParaRPr lang="ru-RU" sz="6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Систематизировать теоретический материал по теме «Окружность».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Совершенствовать навыки по решению задач.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Подготовить учащихся к контрольной работе.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Подготовить учащихся к успешному решению модуля «Геометрия» при сдаче ОГЭ.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Прямая соединительная линия 93"/>
          <p:cNvCxnSpPr>
            <a:stCxn id="84" idx="0"/>
          </p:cNvCxnSpPr>
          <p:nvPr/>
        </p:nvCxnSpPr>
        <p:spPr>
          <a:xfrm rot="16200000" flipH="1">
            <a:off x="5822165" y="1678769"/>
            <a:ext cx="3286148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5872146" cy="1000132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NSimSun" pitchFamily="49" charset="-122"/>
              </a:rPr>
              <a:t>свойства касательной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NSimSun" pitchFamily="49" charset="-12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43446"/>
            <a:ext cx="8229600" cy="148271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0034" y="1643050"/>
            <a:ext cx="2786082" cy="2714644"/>
          </a:xfrm>
          <a:prstGeom prst="ellipse">
            <a:avLst/>
          </a:prstGeom>
          <a:solidFill>
            <a:srgbClr val="ACF747"/>
          </a:solidFill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750199" y="1393017"/>
            <a:ext cx="2786082" cy="18573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000232" y="2857496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184058" y="2030728"/>
            <a:ext cx="703918" cy="107157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000364" y="214311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750331" y="2393149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928926" y="2428868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1928794" y="285749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00034" y="4500570"/>
            <a:ext cx="3643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С-касательная</a:t>
            </a:r>
          </a:p>
          <a:p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А-точка касания</a:t>
            </a:r>
          </a:p>
          <a:p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      ОА</a:t>
            </a: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000100" y="5715016"/>
            <a:ext cx="285752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1035819" y="5607859"/>
            <a:ext cx="215108" cy="79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5429256" y="3000372"/>
            <a:ext cx="2571768" cy="2428892"/>
          </a:xfrm>
          <a:prstGeom prst="ellipse">
            <a:avLst/>
          </a:prstGeom>
          <a:solidFill>
            <a:srgbClr val="C247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 flipV="1">
            <a:off x="6643702" y="407194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7" name="Прямая соединительная линия 36"/>
          <p:cNvCxnSpPr>
            <a:stCxn id="35" idx="5"/>
          </p:cNvCxnSpPr>
          <p:nvPr/>
        </p:nvCxnSpPr>
        <p:spPr>
          <a:xfrm rot="5400000" flipH="1" flipV="1">
            <a:off x="7158563" y="3321843"/>
            <a:ext cx="378114" cy="11639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5643570" y="3500438"/>
            <a:ext cx="1093676" cy="6563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5893603" y="3536157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5715008" y="3357562"/>
            <a:ext cx="266317" cy="1443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V="1">
            <a:off x="7429520" y="3714752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7500958" y="3500438"/>
            <a:ext cx="357190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Объект 69"/>
          <p:cNvGraphicFramePr>
            <a:graphicFrameLocks noChangeAspect="1"/>
          </p:cNvGraphicFramePr>
          <p:nvPr/>
        </p:nvGraphicFramePr>
        <p:xfrm>
          <a:off x="3759200" y="1905000"/>
          <a:ext cx="914400" cy="198438"/>
        </p:xfrm>
        <a:graphic>
          <a:graphicData uri="http://schemas.openxmlformats.org/presentationml/2006/ole">
            <p:oleObj spid="_x0000_s1052" name="Equation" r:id="rId3" imgW="435285" imgH="677109" progId="Equation.DSMT4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1571604" y="250030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О</a:t>
            </a:r>
            <a:endParaRPr lang="ru-RU" sz="3200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3071802" y="1785926"/>
            <a:ext cx="327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А</a:t>
            </a:r>
            <a:endParaRPr lang="ru-RU" sz="32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2428860" y="10001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С</a:t>
            </a:r>
            <a:endParaRPr lang="ru-RU" sz="2400" b="1" i="1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3607599" y="1321591"/>
            <a:ext cx="5000636" cy="23574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V="1">
            <a:off x="5000640" y="1857376"/>
            <a:ext cx="5143512" cy="1428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857752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8143900" y="4214818"/>
            <a:ext cx="14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ru-RU" sz="2800" dirty="0"/>
          </a:p>
        </p:txBody>
      </p:sp>
      <p:sp>
        <p:nvSpPr>
          <p:cNvPr id="84" name="Овал 83"/>
          <p:cNvSpPr/>
          <p:nvPr/>
        </p:nvSpPr>
        <p:spPr>
          <a:xfrm>
            <a:off x="6929454" y="50004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6" name="Прямая соединительная линия 85"/>
          <p:cNvCxnSpPr>
            <a:stCxn id="84" idx="4"/>
          </p:cNvCxnSpPr>
          <p:nvPr/>
        </p:nvCxnSpPr>
        <p:spPr>
          <a:xfrm rot="5400000">
            <a:off x="5118247" y="2239811"/>
            <a:ext cx="3479538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84" idx="4"/>
          </p:cNvCxnSpPr>
          <p:nvPr/>
        </p:nvCxnSpPr>
        <p:spPr>
          <a:xfrm rot="5400000">
            <a:off x="4786314" y="1428736"/>
            <a:ext cx="3000396" cy="14287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олилиния 118"/>
          <p:cNvSpPr/>
          <p:nvPr/>
        </p:nvSpPr>
        <p:spPr>
          <a:xfrm>
            <a:off x="6963508" y="1308295"/>
            <a:ext cx="239150" cy="76761"/>
          </a:xfrm>
          <a:custGeom>
            <a:avLst/>
            <a:gdLst>
              <a:gd name="connsiteX0" fmla="*/ 0 w 239150"/>
              <a:gd name="connsiteY0" fmla="*/ 56271 h 76761"/>
              <a:gd name="connsiteX1" fmla="*/ 42203 w 239150"/>
              <a:gd name="connsiteY1" fmla="*/ 70339 h 76761"/>
              <a:gd name="connsiteX2" fmla="*/ 225083 w 239150"/>
              <a:gd name="connsiteY2" fmla="*/ 28136 h 76761"/>
              <a:gd name="connsiteX3" fmla="*/ 239150 w 239150"/>
              <a:gd name="connsiteY3" fmla="*/ 0 h 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150" h="76761">
                <a:moveTo>
                  <a:pt x="0" y="56271"/>
                </a:moveTo>
                <a:cubicBezTo>
                  <a:pt x="14068" y="60960"/>
                  <a:pt x="27374" y="70339"/>
                  <a:pt x="42203" y="70339"/>
                </a:cubicBezTo>
                <a:cubicBezTo>
                  <a:pt x="108305" y="70339"/>
                  <a:pt x="176459" y="76761"/>
                  <a:pt x="225083" y="28136"/>
                </a:cubicBezTo>
                <a:cubicBezTo>
                  <a:pt x="232497" y="20722"/>
                  <a:pt x="234461" y="9379"/>
                  <a:pt x="23915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олилиния 119"/>
          <p:cNvSpPr/>
          <p:nvPr/>
        </p:nvSpPr>
        <p:spPr>
          <a:xfrm>
            <a:off x="6634791" y="1406769"/>
            <a:ext cx="272446" cy="111820"/>
          </a:xfrm>
          <a:custGeom>
            <a:avLst/>
            <a:gdLst>
              <a:gd name="connsiteX0" fmla="*/ 5160 w 272446"/>
              <a:gd name="connsiteY0" fmla="*/ 0 h 111820"/>
              <a:gd name="connsiteX1" fmla="*/ 75498 w 272446"/>
              <a:gd name="connsiteY1" fmla="*/ 56271 h 111820"/>
              <a:gd name="connsiteX2" fmla="*/ 103634 w 272446"/>
              <a:gd name="connsiteY2" fmla="*/ 84406 h 111820"/>
              <a:gd name="connsiteX3" fmla="*/ 272446 w 272446"/>
              <a:gd name="connsiteY3" fmla="*/ 98474 h 11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446" h="111820">
                <a:moveTo>
                  <a:pt x="5160" y="0"/>
                </a:moveTo>
                <a:cubicBezTo>
                  <a:pt x="61195" y="84053"/>
                  <a:pt x="0" y="10972"/>
                  <a:pt x="75498" y="56271"/>
                </a:cubicBezTo>
                <a:cubicBezTo>
                  <a:pt x="86871" y="63095"/>
                  <a:pt x="92261" y="77582"/>
                  <a:pt x="103634" y="84406"/>
                </a:cubicBezTo>
                <a:cubicBezTo>
                  <a:pt x="149325" y="111820"/>
                  <a:pt x="235030" y="98474"/>
                  <a:pt x="272446" y="98474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7072330" y="3571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endParaRPr lang="ru-RU" sz="28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5286380" y="314324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92958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6500826" y="414338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graphicFrame>
        <p:nvGraphicFramePr>
          <p:cNvPr id="127" name="Объект 126"/>
          <p:cNvGraphicFramePr>
            <a:graphicFrameLocks noChangeAspect="1"/>
          </p:cNvGraphicFramePr>
          <p:nvPr/>
        </p:nvGraphicFramePr>
        <p:xfrm>
          <a:off x="4572000" y="5500702"/>
          <a:ext cx="3043253" cy="1066708"/>
        </p:xfrm>
        <a:graphic>
          <a:graphicData uri="http://schemas.openxmlformats.org/presentationml/2006/ole">
            <p:oleObj spid="_x0000_s1053" name="Equation" r:id="rId4" imgW="1231366" imgH="431613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FFFFFF">
                <a:alpha val="52000"/>
              </a:srgb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EucrosiaUPC" pitchFamily="18" charset="-34"/>
              </a:rPr>
              <a:t>Теорема о касательной и секущей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EucrosiaUPC" pitchFamily="18" charset="-34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2910" y="1857364"/>
            <a:ext cx="1785918" cy="1714512"/>
          </a:xfrm>
          <a:prstGeom prst="ellipse">
            <a:avLst/>
          </a:prstGeom>
          <a:solidFill>
            <a:srgbClr val="492FB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500166" y="2643182"/>
            <a:ext cx="142875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14348" y="1357298"/>
            <a:ext cx="2786082" cy="1357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57158" y="2714620"/>
            <a:ext cx="3143272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928794" y="1928802"/>
            <a:ext cx="45719" cy="4571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357422" y="2928934"/>
            <a:ext cx="45719" cy="714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785786" y="3214686"/>
            <a:ext cx="71438" cy="714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85918" y="142873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</a:t>
            </a:r>
            <a:endParaRPr lang="ru-RU" sz="28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00430" y="250030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</a:t>
            </a:r>
            <a:endParaRPr lang="ru-RU" sz="28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14546" y="292893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А</a:t>
            </a:r>
            <a:endParaRPr lang="ru-RU" sz="28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0034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В</a:t>
            </a:r>
            <a:endParaRPr lang="ru-RU" sz="2800" b="1" i="1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9803527"/>
              </p:ext>
            </p:extLst>
          </p:nvPr>
        </p:nvGraphicFramePr>
        <p:xfrm>
          <a:off x="195351" y="3851075"/>
          <a:ext cx="4038390" cy="769217"/>
        </p:xfrm>
        <a:graphic>
          <a:graphicData uri="http://schemas.openxmlformats.org/presentationml/2006/ole">
            <p:oleObj spid="_x0000_s2074" name="Equation" r:id="rId3" imgW="1066337" imgH="203112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85720" y="478632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Квадрат длины касательной равен произведению секущей на ее внешнюю часть.</a:t>
            </a:r>
            <a:endParaRPr lang="ru-RU" sz="2400" b="1" i="1" dirty="0"/>
          </a:p>
        </p:txBody>
      </p:sp>
      <p:sp>
        <p:nvSpPr>
          <p:cNvPr id="23" name="Овал 22"/>
          <p:cNvSpPr/>
          <p:nvPr/>
        </p:nvSpPr>
        <p:spPr>
          <a:xfrm>
            <a:off x="5857884" y="1785926"/>
            <a:ext cx="1928826" cy="1785950"/>
          </a:xfrm>
          <a:prstGeom prst="ellipse">
            <a:avLst/>
          </a:prstGeom>
          <a:solidFill>
            <a:srgbClr val="C247C5"/>
          </a:solidFill>
          <a:ln>
            <a:solidFill>
              <a:srgbClr val="492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6715140" y="2571744"/>
            <a:ext cx="142876" cy="142876"/>
          </a:xfrm>
          <a:prstGeom prst="ellipse">
            <a:avLst/>
          </a:prstGeom>
          <a:solidFill>
            <a:srgbClr val="492FB7"/>
          </a:solidFill>
          <a:ln>
            <a:solidFill>
              <a:srgbClr val="492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5143504" y="1285860"/>
            <a:ext cx="2714644" cy="1500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143504" y="2786058"/>
            <a:ext cx="2812872" cy="1428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6929454" y="1714488"/>
            <a:ext cx="142876" cy="142876"/>
          </a:xfrm>
          <a:prstGeom prst="ellipse">
            <a:avLst/>
          </a:prstGeom>
          <a:solidFill>
            <a:srgbClr val="492FB7"/>
          </a:solidFill>
          <a:ln>
            <a:solidFill>
              <a:srgbClr val="492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5857884" y="2285992"/>
            <a:ext cx="142876" cy="142876"/>
          </a:xfrm>
          <a:prstGeom prst="ellipse">
            <a:avLst/>
          </a:prstGeom>
          <a:solidFill>
            <a:srgbClr val="492FB7"/>
          </a:solidFill>
          <a:ln>
            <a:solidFill>
              <a:srgbClr val="492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5808136" y="2764528"/>
            <a:ext cx="142876" cy="142876"/>
          </a:xfrm>
          <a:prstGeom prst="ellipse">
            <a:avLst/>
          </a:prstGeom>
          <a:solidFill>
            <a:srgbClr val="492FB7"/>
          </a:solidFill>
          <a:ln>
            <a:solidFill>
              <a:srgbClr val="492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7679443" y="2849187"/>
            <a:ext cx="142876" cy="142876"/>
          </a:xfrm>
          <a:prstGeom prst="ellipse">
            <a:avLst/>
          </a:prstGeom>
          <a:solidFill>
            <a:srgbClr val="492FB7"/>
          </a:solidFill>
          <a:ln>
            <a:solidFill>
              <a:srgbClr val="492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715140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D</a:t>
            </a:r>
            <a:endParaRPr lang="ru-RU" sz="28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572132" y="192880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72164" y="278663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endParaRPr lang="ru-RU" sz="28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7582262" y="28927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6715140" y="221455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O</a:t>
            </a:r>
            <a:endParaRPr lang="ru-RU" sz="2800" b="1" i="1" dirty="0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5143504" y="4000504"/>
          <a:ext cx="3337176" cy="428628"/>
        </p:xfrm>
        <a:graphic>
          <a:graphicData uri="http://schemas.openxmlformats.org/presentationml/2006/ole">
            <p:oleObj spid="_x0000_s2075" name="Equation" r:id="rId4" imgW="1383699" imgH="177723" progId="Equation.DSMT4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357818" y="4714884"/>
            <a:ext cx="35004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Произведение одной секущей на ее внешнюю часть равно произведению другой секущей на ее внешнюю часть</a:t>
            </a:r>
            <a:endParaRPr lang="ru-RU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88062" y="2523118"/>
            <a:ext cx="211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М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267343" y="2245187"/>
            <a:ext cx="227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/>
              <a:t>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0298" y="41490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Центральные и вписанные углы</a:t>
            </a:r>
            <a:endParaRPr lang="ru-RU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000108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 smtClean="0"/>
              <a:t>Центральный</a:t>
            </a:r>
            <a:endParaRPr lang="ru-RU" sz="3200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100010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 smtClean="0"/>
              <a:t>Вписанный</a:t>
            </a:r>
            <a:endParaRPr lang="ru-RU" sz="3200" i="1" u="sng" dirty="0"/>
          </a:p>
        </p:txBody>
      </p:sp>
      <p:sp>
        <p:nvSpPr>
          <p:cNvPr id="6" name="Овал 5"/>
          <p:cNvSpPr/>
          <p:nvPr/>
        </p:nvSpPr>
        <p:spPr>
          <a:xfrm>
            <a:off x="642910" y="1857364"/>
            <a:ext cx="2143140" cy="207170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857884" y="1857364"/>
            <a:ext cx="2286016" cy="214314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43042" y="278605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929454" y="285749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9" idx="7"/>
          </p:cNvCxnSpPr>
          <p:nvPr/>
        </p:nvCxnSpPr>
        <p:spPr>
          <a:xfrm rot="16200000" flipH="1" flipV="1">
            <a:off x="821505" y="2832239"/>
            <a:ext cx="918232" cy="846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9" idx="5"/>
          </p:cNvCxnSpPr>
          <p:nvPr/>
        </p:nvCxnSpPr>
        <p:spPr>
          <a:xfrm rot="16200000" flipH="1">
            <a:off x="1704018" y="2847034"/>
            <a:ext cx="867718" cy="867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928662" y="357187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428860" y="357187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929454" y="185736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17" idx="7"/>
          </p:cNvCxnSpPr>
          <p:nvPr/>
        </p:nvCxnSpPr>
        <p:spPr>
          <a:xfrm rot="16200000" flipH="1" flipV="1">
            <a:off x="5536413" y="2403611"/>
            <a:ext cx="1989802" cy="91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7" idx="7"/>
          </p:cNvCxnSpPr>
          <p:nvPr/>
        </p:nvCxnSpPr>
        <p:spPr>
          <a:xfrm rot="16200000" flipH="1">
            <a:off x="6465106" y="2393150"/>
            <a:ext cx="1989804" cy="939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143636" y="364331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7786710" y="364331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357422" y="3571876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8649F5"/>
                </a:solidFill>
              </a:rPr>
              <a:t>В</a:t>
            </a:r>
            <a:endParaRPr lang="ru-RU" sz="3600" i="1" dirty="0">
              <a:solidFill>
                <a:srgbClr val="8649F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350043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8649F5"/>
                </a:solidFill>
              </a:rPr>
              <a:t>А</a:t>
            </a:r>
            <a:endParaRPr lang="ru-RU" sz="3200" i="1" dirty="0">
              <a:solidFill>
                <a:srgbClr val="8649F5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28728" y="235743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8649F5"/>
                </a:solidFill>
              </a:rPr>
              <a:t>О</a:t>
            </a:r>
            <a:endParaRPr lang="ru-RU" sz="3200" i="1" dirty="0">
              <a:solidFill>
                <a:srgbClr val="8649F5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7422" y="164305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8649F5"/>
                </a:solidFill>
              </a:rPr>
              <a:t>D</a:t>
            </a:r>
            <a:endParaRPr lang="ru-RU" sz="3200" i="1" dirty="0">
              <a:solidFill>
                <a:srgbClr val="8649F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3570" y="335756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8649F5"/>
                </a:solidFill>
              </a:rPr>
              <a:t>A</a:t>
            </a:r>
            <a:endParaRPr lang="ru-RU" sz="3200" i="1" dirty="0">
              <a:solidFill>
                <a:srgbClr val="8649F5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9586" y="3357562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8649F5"/>
                </a:solidFill>
              </a:rPr>
              <a:t>C</a:t>
            </a:r>
            <a:endParaRPr lang="ru-RU" sz="3200" i="1" dirty="0">
              <a:solidFill>
                <a:srgbClr val="8649F5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15140" y="135729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8649F5"/>
                </a:solidFill>
              </a:rPr>
              <a:t>B</a:t>
            </a:r>
            <a:endParaRPr lang="ru-RU" sz="3200" i="1" dirty="0">
              <a:solidFill>
                <a:srgbClr val="8649F5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15140" y="285749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8649F5"/>
                </a:solidFill>
              </a:rPr>
              <a:t>O</a:t>
            </a:r>
            <a:endParaRPr lang="ru-RU" sz="3200" i="1" dirty="0">
              <a:solidFill>
                <a:srgbClr val="8649F5"/>
              </a:solidFill>
            </a:endParaRPr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214282" y="4500570"/>
          <a:ext cx="3643338" cy="1214446"/>
        </p:xfrm>
        <a:graphic>
          <a:graphicData uri="http://schemas.openxmlformats.org/presentationml/2006/ole">
            <p:oleObj spid="_x0000_s3098" name="Equation" r:id="rId3" imgW="1358310" imgH="406224" progId="Equation.DSMT4">
              <p:embed/>
            </p:oleObj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5357818" y="4357694"/>
          <a:ext cx="3438540" cy="1947310"/>
        </p:xfrm>
        <a:graphic>
          <a:graphicData uri="http://schemas.openxmlformats.org/presentationml/2006/ole">
            <p:oleObj spid="_x0000_s3099" name="Equation" r:id="rId4" imgW="1295400" imgH="800100" progId="Equation.DSMT4">
              <p:embed/>
            </p:oleObj>
          </a:graphicData>
        </a:graphic>
      </p:graphicFrame>
      <p:sp>
        <p:nvSpPr>
          <p:cNvPr id="45" name="Полилиния 44"/>
          <p:cNvSpPr/>
          <p:nvPr/>
        </p:nvSpPr>
        <p:spPr>
          <a:xfrm>
            <a:off x="970671" y="3615397"/>
            <a:ext cx="1503131" cy="309489"/>
          </a:xfrm>
          <a:custGeom>
            <a:avLst/>
            <a:gdLst>
              <a:gd name="connsiteX0" fmla="*/ 0 w 1503131"/>
              <a:gd name="connsiteY0" fmla="*/ 0 h 309489"/>
              <a:gd name="connsiteX1" fmla="*/ 42203 w 1503131"/>
              <a:gd name="connsiteY1" fmla="*/ 14068 h 309489"/>
              <a:gd name="connsiteX2" fmla="*/ 98474 w 1503131"/>
              <a:gd name="connsiteY2" fmla="*/ 84406 h 309489"/>
              <a:gd name="connsiteX3" fmla="*/ 140677 w 1503131"/>
              <a:gd name="connsiteY3" fmla="*/ 98474 h 309489"/>
              <a:gd name="connsiteX4" fmla="*/ 211015 w 1503131"/>
              <a:gd name="connsiteY4" fmla="*/ 154745 h 309489"/>
              <a:gd name="connsiteX5" fmla="*/ 253218 w 1503131"/>
              <a:gd name="connsiteY5" fmla="*/ 182880 h 309489"/>
              <a:gd name="connsiteX6" fmla="*/ 337624 w 1503131"/>
              <a:gd name="connsiteY6" fmla="*/ 211015 h 309489"/>
              <a:gd name="connsiteX7" fmla="*/ 450166 w 1503131"/>
              <a:gd name="connsiteY7" fmla="*/ 267286 h 309489"/>
              <a:gd name="connsiteX8" fmla="*/ 492369 w 1503131"/>
              <a:gd name="connsiteY8" fmla="*/ 295421 h 309489"/>
              <a:gd name="connsiteX9" fmla="*/ 731520 w 1503131"/>
              <a:gd name="connsiteY9" fmla="*/ 309489 h 309489"/>
              <a:gd name="connsiteX10" fmla="*/ 1041009 w 1503131"/>
              <a:gd name="connsiteY10" fmla="*/ 295421 h 309489"/>
              <a:gd name="connsiteX11" fmla="*/ 1125415 w 1503131"/>
              <a:gd name="connsiteY11" fmla="*/ 253218 h 309489"/>
              <a:gd name="connsiteX12" fmla="*/ 1167618 w 1503131"/>
              <a:gd name="connsiteY12" fmla="*/ 239151 h 309489"/>
              <a:gd name="connsiteX13" fmla="*/ 1280160 w 1503131"/>
              <a:gd name="connsiteY13" fmla="*/ 182880 h 309489"/>
              <a:gd name="connsiteX14" fmla="*/ 1406769 w 1503131"/>
              <a:gd name="connsiteY14" fmla="*/ 84406 h 309489"/>
              <a:gd name="connsiteX15" fmla="*/ 1448972 w 1503131"/>
              <a:gd name="connsiteY15" fmla="*/ 70338 h 309489"/>
              <a:gd name="connsiteX16" fmla="*/ 1491175 w 1503131"/>
              <a:gd name="connsiteY16" fmla="*/ 42203 h 309489"/>
              <a:gd name="connsiteX17" fmla="*/ 1392701 w 1503131"/>
              <a:gd name="connsiteY17" fmla="*/ 70338 h 309489"/>
              <a:gd name="connsiteX18" fmla="*/ 1322363 w 1503131"/>
              <a:gd name="connsiteY18" fmla="*/ 112541 h 309489"/>
              <a:gd name="connsiteX19" fmla="*/ 1294227 w 1503131"/>
              <a:gd name="connsiteY19" fmla="*/ 140677 h 309489"/>
              <a:gd name="connsiteX20" fmla="*/ 1252024 w 1503131"/>
              <a:gd name="connsiteY20" fmla="*/ 168812 h 309489"/>
              <a:gd name="connsiteX21" fmla="*/ 1223889 w 1503131"/>
              <a:gd name="connsiteY21" fmla="*/ 196948 h 309489"/>
              <a:gd name="connsiteX22" fmla="*/ 1111347 w 1503131"/>
              <a:gd name="connsiteY22" fmla="*/ 225083 h 309489"/>
              <a:gd name="connsiteX23" fmla="*/ 1026941 w 1503131"/>
              <a:gd name="connsiteY23" fmla="*/ 253218 h 309489"/>
              <a:gd name="connsiteX24" fmla="*/ 942535 w 1503131"/>
              <a:gd name="connsiteY24" fmla="*/ 281354 h 309489"/>
              <a:gd name="connsiteX25" fmla="*/ 844061 w 1503131"/>
              <a:gd name="connsiteY25" fmla="*/ 295421 h 309489"/>
              <a:gd name="connsiteX26" fmla="*/ 520504 w 1503131"/>
              <a:gd name="connsiteY26" fmla="*/ 281354 h 309489"/>
              <a:gd name="connsiteX27" fmla="*/ 464234 w 1503131"/>
              <a:gd name="connsiteY27" fmla="*/ 267286 h 309489"/>
              <a:gd name="connsiteX28" fmla="*/ 379827 w 1503131"/>
              <a:gd name="connsiteY28" fmla="*/ 239151 h 309489"/>
              <a:gd name="connsiteX29" fmla="*/ 351692 w 1503131"/>
              <a:gd name="connsiteY29" fmla="*/ 239151 h 30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503131" h="309489">
                <a:moveTo>
                  <a:pt x="0" y="0"/>
                </a:moveTo>
                <a:cubicBezTo>
                  <a:pt x="14068" y="4689"/>
                  <a:pt x="30624" y="4805"/>
                  <a:pt x="42203" y="14068"/>
                </a:cubicBezTo>
                <a:cubicBezTo>
                  <a:pt x="99712" y="60076"/>
                  <a:pt x="41111" y="49988"/>
                  <a:pt x="98474" y="84406"/>
                </a:cubicBezTo>
                <a:cubicBezTo>
                  <a:pt x="111190" y="92035"/>
                  <a:pt x="127414" y="91842"/>
                  <a:pt x="140677" y="98474"/>
                </a:cubicBezTo>
                <a:cubicBezTo>
                  <a:pt x="198414" y="127343"/>
                  <a:pt x="167396" y="119850"/>
                  <a:pt x="211015" y="154745"/>
                </a:cubicBezTo>
                <a:cubicBezTo>
                  <a:pt x="224217" y="165307"/>
                  <a:pt x="237768" y="176013"/>
                  <a:pt x="253218" y="182880"/>
                </a:cubicBezTo>
                <a:cubicBezTo>
                  <a:pt x="280319" y="194925"/>
                  <a:pt x="337624" y="211015"/>
                  <a:pt x="337624" y="211015"/>
                </a:cubicBezTo>
                <a:cubicBezTo>
                  <a:pt x="430105" y="303496"/>
                  <a:pt x="256192" y="137971"/>
                  <a:pt x="450166" y="267286"/>
                </a:cubicBezTo>
                <a:cubicBezTo>
                  <a:pt x="464234" y="276664"/>
                  <a:pt x="475649" y="292913"/>
                  <a:pt x="492369" y="295421"/>
                </a:cubicBezTo>
                <a:cubicBezTo>
                  <a:pt x="571340" y="307267"/>
                  <a:pt x="651803" y="304800"/>
                  <a:pt x="731520" y="309489"/>
                </a:cubicBezTo>
                <a:cubicBezTo>
                  <a:pt x="834683" y="304800"/>
                  <a:pt x="938068" y="303656"/>
                  <a:pt x="1041009" y="295421"/>
                </a:cubicBezTo>
                <a:cubicBezTo>
                  <a:pt x="1083107" y="292053"/>
                  <a:pt x="1089282" y="271285"/>
                  <a:pt x="1125415" y="253218"/>
                </a:cubicBezTo>
                <a:cubicBezTo>
                  <a:pt x="1138678" y="246586"/>
                  <a:pt x="1153550" y="243840"/>
                  <a:pt x="1167618" y="239151"/>
                </a:cubicBezTo>
                <a:cubicBezTo>
                  <a:pt x="1216725" y="190044"/>
                  <a:pt x="1183171" y="215209"/>
                  <a:pt x="1280160" y="182880"/>
                </a:cubicBezTo>
                <a:cubicBezTo>
                  <a:pt x="1392528" y="145425"/>
                  <a:pt x="1333944" y="132957"/>
                  <a:pt x="1406769" y="84406"/>
                </a:cubicBezTo>
                <a:cubicBezTo>
                  <a:pt x="1419107" y="76181"/>
                  <a:pt x="1435709" y="76970"/>
                  <a:pt x="1448972" y="70338"/>
                </a:cubicBezTo>
                <a:cubicBezTo>
                  <a:pt x="1464094" y="62777"/>
                  <a:pt x="1503131" y="54158"/>
                  <a:pt x="1491175" y="42203"/>
                </a:cubicBezTo>
                <a:cubicBezTo>
                  <a:pt x="1486760" y="37788"/>
                  <a:pt x="1402442" y="67091"/>
                  <a:pt x="1392701" y="70338"/>
                </a:cubicBezTo>
                <a:cubicBezTo>
                  <a:pt x="1321415" y="141627"/>
                  <a:pt x="1413670" y="57757"/>
                  <a:pt x="1322363" y="112541"/>
                </a:cubicBezTo>
                <a:cubicBezTo>
                  <a:pt x="1310990" y="119365"/>
                  <a:pt x="1304584" y="132391"/>
                  <a:pt x="1294227" y="140677"/>
                </a:cubicBezTo>
                <a:cubicBezTo>
                  <a:pt x="1281025" y="151239"/>
                  <a:pt x="1265226" y="158250"/>
                  <a:pt x="1252024" y="168812"/>
                </a:cubicBezTo>
                <a:cubicBezTo>
                  <a:pt x="1241667" y="177098"/>
                  <a:pt x="1235262" y="190124"/>
                  <a:pt x="1223889" y="196948"/>
                </a:cubicBezTo>
                <a:cubicBezTo>
                  <a:pt x="1200179" y="211174"/>
                  <a:pt x="1129830" y="220042"/>
                  <a:pt x="1111347" y="225083"/>
                </a:cubicBezTo>
                <a:cubicBezTo>
                  <a:pt x="1082735" y="232886"/>
                  <a:pt x="1055076" y="243840"/>
                  <a:pt x="1026941" y="253218"/>
                </a:cubicBezTo>
                <a:lnTo>
                  <a:pt x="942535" y="281354"/>
                </a:lnTo>
                <a:cubicBezTo>
                  <a:pt x="911079" y="291840"/>
                  <a:pt x="876886" y="290732"/>
                  <a:pt x="844061" y="295421"/>
                </a:cubicBezTo>
                <a:cubicBezTo>
                  <a:pt x="736209" y="290732"/>
                  <a:pt x="628163" y="289329"/>
                  <a:pt x="520504" y="281354"/>
                </a:cubicBezTo>
                <a:cubicBezTo>
                  <a:pt x="501223" y="279926"/>
                  <a:pt x="482753" y="272842"/>
                  <a:pt x="464234" y="267286"/>
                </a:cubicBezTo>
                <a:cubicBezTo>
                  <a:pt x="435827" y="258764"/>
                  <a:pt x="409485" y="239151"/>
                  <a:pt x="379827" y="239151"/>
                </a:cubicBezTo>
                <a:lnTo>
                  <a:pt x="351692" y="239151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217159" y="3657600"/>
            <a:ext cx="1632758" cy="351692"/>
          </a:xfrm>
          <a:custGeom>
            <a:avLst/>
            <a:gdLst>
              <a:gd name="connsiteX0" fmla="*/ 761 w 1632758"/>
              <a:gd name="connsiteY0" fmla="*/ 0 h 351692"/>
              <a:gd name="connsiteX1" fmla="*/ 42964 w 1632758"/>
              <a:gd name="connsiteY1" fmla="*/ 14068 h 351692"/>
              <a:gd name="connsiteX2" fmla="*/ 71099 w 1632758"/>
              <a:gd name="connsiteY2" fmla="*/ 56271 h 351692"/>
              <a:gd name="connsiteX3" fmla="*/ 127370 w 1632758"/>
              <a:gd name="connsiteY3" fmla="*/ 112542 h 351692"/>
              <a:gd name="connsiteX4" fmla="*/ 155506 w 1632758"/>
              <a:gd name="connsiteY4" fmla="*/ 140677 h 351692"/>
              <a:gd name="connsiteX5" fmla="*/ 197709 w 1632758"/>
              <a:gd name="connsiteY5" fmla="*/ 168812 h 351692"/>
              <a:gd name="connsiteX6" fmla="*/ 113303 w 1632758"/>
              <a:gd name="connsiteY6" fmla="*/ 140677 h 351692"/>
              <a:gd name="connsiteX7" fmla="*/ 85167 w 1632758"/>
              <a:gd name="connsiteY7" fmla="*/ 112542 h 351692"/>
              <a:gd name="connsiteX8" fmla="*/ 71099 w 1632758"/>
              <a:gd name="connsiteY8" fmla="*/ 70338 h 351692"/>
              <a:gd name="connsiteX9" fmla="*/ 28896 w 1632758"/>
              <a:gd name="connsiteY9" fmla="*/ 56271 h 351692"/>
              <a:gd name="connsiteX10" fmla="*/ 14829 w 1632758"/>
              <a:gd name="connsiteY10" fmla="*/ 14068 h 351692"/>
              <a:gd name="connsiteX11" fmla="*/ 57032 w 1632758"/>
              <a:gd name="connsiteY11" fmla="*/ 56271 h 351692"/>
              <a:gd name="connsiteX12" fmla="*/ 99235 w 1632758"/>
              <a:gd name="connsiteY12" fmla="*/ 84406 h 351692"/>
              <a:gd name="connsiteX13" fmla="*/ 127370 w 1632758"/>
              <a:gd name="connsiteY13" fmla="*/ 112542 h 351692"/>
              <a:gd name="connsiteX14" fmla="*/ 169573 w 1632758"/>
              <a:gd name="connsiteY14" fmla="*/ 126609 h 351692"/>
              <a:gd name="connsiteX15" fmla="*/ 239912 w 1632758"/>
              <a:gd name="connsiteY15" fmla="*/ 168812 h 351692"/>
              <a:gd name="connsiteX16" fmla="*/ 324318 w 1632758"/>
              <a:gd name="connsiteY16" fmla="*/ 211015 h 351692"/>
              <a:gd name="connsiteX17" fmla="*/ 436859 w 1632758"/>
              <a:gd name="connsiteY17" fmla="*/ 267286 h 351692"/>
              <a:gd name="connsiteX18" fmla="*/ 605672 w 1632758"/>
              <a:gd name="connsiteY18" fmla="*/ 323557 h 351692"/>
              <a:gd name="connsiteX19" fmla="*/ 690078 w 1632758"/>
              <a:gd name="connsiteY19" fmla="*/ 337625 h 351692"/>
              <a:gd name="connsiteX20" fmla="*/ 732281 w 1632758"/>
              <a:gd name="connsiteY20" fmla="*/ 351692 h 351692"/>
              <a:gd name="connsiteX21" fmla="*/ 957364 w 1632758"/>
              <a:gd name="connsiteY21" fmla="*/ 323557 h 351692"/>
              <a:gd name="connsiteX22" fmla="*/ 1083973 w 1632758"/>
              <a:gd name="connsiteY22" fmla="*/ 281354 h 351692"/>
              <a:gd name="connsiteX23" fmla="*/ 1126176 w 1632758"/>
              <a:gd name="connsiteY23" fmla="*/ 267286 h 351692"/>
              <a:gd name="connsiteX24" fmla="*/ 1238718 w 1632758"/>
              <a:gd name="connsiteY24" fmla="*/ 253218 h 351692"/>
              <a:gd name="connsiteX25" fmla="*/ 1323124 w 1632758"/>
              <a:gd name="connsiteY25" fmla="*/ 225083 h 351692"/>
              <a:gd name="connsiteX26" fmla="*/ 1365327 w 1632758"/>
              <a:gd name="connsiteY26" fmla="*/ 211015 h 351692"/>
              <a:gd name="connsiteX27" fmla="*/ 1435666 w 1632758"/>
              <a:gd name="connsiteY27" fmla="*/ 168812 h 351692"/>
              <a:gd name="connsiteX28" fmla="*/ 1520072 w 1632758"/>
              <a:gd name="connsiteY28" fmla="*/ 126609 h 351692"/>
              <a:gd name="connsiteX29" fmla="*/ 1548207 w 1632758"/>
              <a:gd name="connsiteY29" fmla="*/ 84406 h 351692"/>
              <a:gd name="connsiteX30" fmla="*/ 1562275 w 1632758"/>
              <a:gd name="connsiteY30" fmla="*/ 42203 h 351692"/>
              <a:gd name="connsiteX31" fmla="*/ 1604478 w 1632758"/>
              <a:gd name="connsiteY31" fmla="*/ 14068 h 351692"/>
              <a:gd name="connsiteX32" fmla="*/ 1534139 w 1632758"/>
              <a:gd name="connsiteY32" fmla="*/ 70338 h 351692"/>
              <a:gd name="connsiteX33" fmla="*/ 1463801 w 1632758"/>
              <a:gd name="connsiteY33" fmla="*/ 126609 h 351692"/>
              <a:gd name="connsiteX34" fmla="*/ 1421598 w 1632758"/>
              <a:gd name="connsiteY34" fmla="*/ 140677 h 351692"/>
              <a:gd name="connsiteX35" fmla="*/ 1379395 w 1632758"/>
              <a:gd name="connsiteY35" fmla="*/ 168812 h 351692"/>
              <a:gd name="connsiteX36" fmla="*/ 1351259 w 1632758"/>
              <a:gd name="connsiteY36" fmla="*/ 196948 h 351692"/>
              <a:gd name="connsiteX37" fmla="*/ 1266853 w 1632758"/>
              <a:gd name="connsiteY37" fmla="*/ 225083 h 351692"/>
              <a:gd name="connsiteX38" fmla="*/ 1224650 w 1632758"/>
              <a:gd name="connsiteY38" fmla="*/ 253218 h 351692"/>
              <a:gd name="connsiteX39" fmla="*/ 1098041 w 1632758"/>
              <a:gd name="connsiteY39" fmla="*/ 295422 h 351692"/>
              <a:gd name="connsiteX40" fmla="*/ 901093 w 1632758"/>
              <a:gd name="connsiteY40" fmla="*/ 309489 h 351692"/>
              <a:gd name="connsiteX41" fmla="*/ 605672 w 1632758"/>
              <a:gd name="connsiteY41" fmla="*/ 295422 h 351692"/>
              <a:gd name="connsiteX42" fmla="*/ 563469 w 1632758"/>
              <a:gd name="connsiteY42" fmla="*/ 309489 h 351692"/>
              <a:gd name="connsiteX43" fmla="*/ 535333 w 1632758"/>
              <a:gd name="connsiteY43" fmla="*/ 281354 h 351692"/>
              <a:gd name="connsiteX44" fmla="*/ 450927 w 1632758"/>
              <a:gd name="connsiteY44" fmla="*/ 253218 h 351692"/>
              <a:gd name="connsiteX45" fmla="*/ 282115 w 1632758"/>
              <a:gd name="connsiteY45" fmla="*/ 196948 h 351692"/>
              <a:gd name="connsiteX46" fmla="*/ 239912 w 1632758"/>
              <a:gd name="connsiteY46" fmla="*/ 182880 h 351692"/>
              <a:gd name="connsiteX47" fmla="*/ 197709 w 1632758"/>
              <a:gd name="connsiteY47" fmla="*/ 168812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32758" h="351692">
                <a:moveTo>
                  <a:pt x="761" y="0"/>
                </a:moveTo>
                <a:cubicBezTo>
                  <a:pt x="14829" y="4689"/>
                  <a:pt x="31385" y="4805"/>
                  <a:pt x="42964" y="14068"/>
                </a:cubicBezTo>
                <a:cubicBezTo>
                  <a:pt x="56166" y="24630"/>
                  <a:pt x="60096" y="43434"/>
                  <a:pt x="71099" y="56271"/>
                </a:cubicBezTo>
                <a:cubicBezTo>
                  <a:pt x="88362" y="76411"/>
                  <a:pt x="108613" y="93785"/>
                  <a:pt x="127370" y="112542"/>
                </a:cubicBezTo>
                <a:lnTo>
                  <a:pt x="155506" y="140677"/>
                </a:lnTo>
                <a:cubicBezTo>
                  <a:pt x="167461" y="152632"/>
                  <a:pt x="214616" y="168812"/>
                  <a:pt x="197709" y="168812"/>
                </a:cubicBezTo>
                <a:cubicBezTo>
                  <a:pt x="168052" y="168812"/>
                  <a:pt x="113303" y="140677"/>
                  <a:pt x="113303" y="140677"/>
                </a:cubicBezTo>
                <a:cubicBezTo>
                  <a:pt x="103924" y="131299"/>
                  <a:pt x="91991" y="123915"/>
                  <a:pt x="85167" y="112542"/>
                </a:cubicBezTo>
                <a:cubicBezTo>
                  <a:pt x="77537" y="99826"/>
                  <a:pt x="81585" y="80824"/>
                  <a:pt x="71099" y="70338"/>
                </a:cubicBezTo>
                <a:cubicBezTo>
                  <a:pt x="60614" y="59853"/>
                  <a:pt x="42964" y="60960"/>
                  <a:pt x="28896" y="56271"/>
                </a:cubicBezTo>
                <a:cubicBezTo>
                  <a:pt x="24207" y="42203"/>
                  <a:pt x="0" y="14068"/>
                  <a:pt x="14829" y="14068"/>
                </a:cubicBezTo>
                <a:cubicBezTo>
                  <a:pt x="34724" y="14068"/>
                  <a:pt x="41748" y="43535"/>
                  <a:pt x="57032" y="56271"/>
                </a:cubicBezTo>
                <a:cubicBezTo>
                  <a:pt x="70020" y="67095"/>
                  <a:pt x="86033" y="73844"/>
                  <a:pt x="99235" y="84406"/>
                </a:cubicBezTo>
                <a:cubicBezTo>
                  <a:pt x="109592" y="92692"/>
                  <a:pt x="115997" y="105718"/>
                  <a:pt x="127370" y="112542"/>
                </a:cubicBezTo>
                <a:cubicBezTo>
                  <a:pt x="140085" y="120171"/>
                  <a:pt x="155505" y="121920"/>
                  <a:pt x="169573" y="126609"/>
                </a:cubicBezTo>
                <a:cubicBezTo>
                  <a:pt x="240866" y="197902"/>
                  <a:pt x="148599" y="114024"/>
                  <a:pt x="239912" y="168812"/>
                </a:cubicBezTo>
                <a:cubicBezTo>
                  <a:pt x="329498" y="222564"/>
                  <a:pt x="185529" y="176320"/>
                  <a:pt x="324318" y="211015"/>
                </a:cubicBezTo>
                <a:cubicBezTo>
                  <a:pt x="373424" y="260122"/>
                  <a:pt x="339870" y="234957"/>
                  <a:pt x="436859" y="267286"/>
                </a:cubicBezTo>
                <a:lnTo>
                  <a:pt x="605672" y="323557"/>
                </a:lnTo>
                <a:cubicBezTo>
                  <a:pt x="632732" y="332577"/>
                  <a:pt x="662234" y="331437"/>
                  <a:pt x="690078" y="337625"/>
                </a:cubicBezTo>
                <a:cubicBezTo>
                  <a:pt x="704553" y="340842"/>
                  <a:pt x="718213" y="347003"/>
                  <a:pt x="732281" y="351692"/>
                </a:cubicBezTo>
                <a:cubicBezTo>
                  <a:pt x="805895" y="345000"/>
                  <a:pt x="884683" y="343379"/>
                  <a:pt x="957364" y="323557"/>
                </a:cubicBezTo>
                <a:cubicBezTo>
                  <a:pt x="957383" y="323552"/>
                  <a:pt x="1062862" y="288391"/>
                  <a:pt x="1083973" y="281354"/>
                </a:cubicBezTo>
                <a:cubicBezTo>
                  <a:pt x="1098041" y="276665"/>
                  <a:pt x="1111462" y="269125"/>
                  <a:pt x="1126176" y="267286"/>
                </a:cubicBezTo>
                <a:lnTo>
                  <a:pt x="1238718" y="253218"/>
                </a:lnTo>
                <a:lnTo>
                  <a:pt x="1323124" y="225083"/>
                </a:lnTo>
                <a:lnTo>
                  <a:pt x="1365327" y="211015"/>
                </a:lnTo>
                <a:cubicBezTo>
                  <a:pt x="1420283" y="156061"/>
                  <a:pt x="1362618" y="205336"/>
                  <a:pt x="1435666" y="168812"/>
                </a:cubicBezTo>
                <a:cubicBezTo>
                  <a:pt x="1544748" y="114271"/>
                  <a:pt x="1413993" y="161969"/>
                  <a:pt x="1520072" y="126609"/>
                </a:cubicBezTo>
                <a:cubicBezTo>
                  <a:pt x="1529450" y="112541"/>
                  <a:pt x="1540646" y="99528"/>
                  <a:pt x="1548207" y="84406"/>
                </a:cubicBezTo>
                <a:cubicBezTo>
                  <a:pt x="1554839" y="71143"/>
                  <a:pt x="1553012" y="53782"/>
                  <a:pt x="1562275" y="42203"/>
                </a:cubicBezTo>
                <a:cubicBezTo>
                  <a:pt x="1572837" y="29001"/>
                  <a:pt x="1590410" y="23446"/>
                  <a:pt x="1604478" y="14068"/>
                </a:cubicBezTo>
                <a:cubicBezTo>
                  <a:pt x="1548441" y="98125"/>
                  <a:pt x="1609641" y="25037"/>
                  <a:pt x="1534139" y="70338"/>
                </a:cubicBezTo>
                <a:cubicBezTo>
                  <a:pt x="1403271" y="148858"/>
                  <a:pt x="1632758" y="42131"/>
                  <a:pt x="1463801" y="126609"/>
                </a:cubicBezTo>
                <a:cubicBezTo>
                  <a:pt x="1450538" y="133241"/>
                  <a:pt x="1434861" y="134045"/>
                  <a:pt x="1421598" y="140677"/>
                </a:cubicBezTo>
                <a:cubicBezTo>
                  <a:pt x="1406476" y="148238"/>
                  <a:pt x="1392597" y="158250"/>
                  <a:pt x="1379395" y="168812"/>
                </a:cubicBezTo>
                <a:cubicBezTo>
                  <a:pt x="1369038" y="177098"/>
                  <a:pt x="1363122" y="191016"/>
                  <a:pt x="1351259" y="196948"/>
                </a:cubicBezTo>
                <a:cubicBezTo>
                  <a:pt x="1324733" y="210211"/>
                  <a:pt x="1291529" y="208632"/>
                  <a:pt x="1266853" y="225083"/>
                </a:cubicBezTo>
                <a:cubicBezTo>
                  <a:pt x="1252785" y="234461"/>
                  <a:pt x="1240100" y="246351"/>
                  <a:pt x="1224650" y="253218"/>
                </a:cubicBezTo>
                <a:lnTo>
                  <a:pt x="1098041" y="295422"/>
                </a:lnTo>
                <a:cubicBezTo>
                  <a:pt x="1035602" y="316235"/>
                  <a:pt x="966742" y="304800"/>
                  <a:pt x="901093" y="309489"/>
                </a:cubicBezTo>
                <a:cubicBezTo>
                  <a:pt x="802619" y="304800"/>
                  <a:pt x="704257" y="295422"/>
                  <a:pt x="605672" y="295422"/>
                </a:cubicBezTo>
                <a:cubicBezTo>
                  <a:pt x="590843" y="295422"/>
                  <a:pt x="578010" y="312397"/>
                  <a:pt x="563469" y="309489"/>
                </a:cubicBezTo>
                <a:cubicBezTo>
                  <a:pt x="550463" y="306888"/>
                  <a:pt x="547196" y="287285"/>
                  <a:pt x="535333" y="281354"/>
                </a:cubicBezTo>
                <a:cubicBezTo>
                  <a:pt x="508807" y="268091"/>
                  <a:pt x="479062" y="262596"/>
                  <a:pt x="450927" y="253218"/>
                </a:cubicBezTo>
                <a:lnTo>
                  <a:pt x="282115" y="196948"/>
                </a:lnTo>
                <a:lnTo>
                  <a:pt x="239912" y="182880"/>
                </a:lnTo>
                <a:lnTo>
                  <a:pt x="197709" y="16881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429132"/>
            <a:ext cx="8572560" cy="21685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Вписанный угол либо равен половине соответствующего ему центрального угла ,либо (2) дополняет половину этого угла до 180 градусов.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42976" y="1214422"/>
            <a:ext cx="2500330" cy="2357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286380" y="1214422"/>
            <a:ext cx="2357454" cy="2286016"/>
          </a:xfrm>
          <a:prstGeom prst="ellipse">
            <a:avLst/>
          </a:prstGeom>
          <a:solidFill>
            <a:srgbClr val="6CD2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357422" y="2285992"/>
            <a:ext cx="71438" cy="71438"/>
          </a:xfrm>
          <a:prstGeom prst="ellips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6" idx="7"/>
          </p:cNvCxnSpPr>
          <p:nvPr/>
        </p:nvCxnSpPr>
        <p:spPr>
          <a:xfrm rot="16200000" flipH="1" flipV="1">
            <a:off x="1035819" y="1832107"/>
            <a:ext cx="918232" cy="18469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28860" y="2357430"/>
            <a:ext cx="1857388" cy="785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2138289" y="2447778"/>
            <a:ext cx="492369" cy="70339"/>
          </a:xfrm>
          <a:custGeom>
            <a:avLst/>
            <a:gdLst>
              <a:gd name="connsiteX0" fmla="*/ 0 w 492369"/>
              <a:gd name="connsiteY0" fmla="*/ 0 h 70339"/>
              <a:gd name="connsiteX1" fmla="*/ 126609 w 492369"/>
              <a:gd name="connsiteY1" fmla="*/ 42204 h 70339"/>
              <a:gd name="connsiteX2" fmla="*/ 168813 w 492369"/>
              <a:gd name="connsiteY2" fmla="*/ 56271 h 70339"/>
              <a:gd name="connsiteX3" fmla="*/ 211016 w 492369"/>
              <a:gd name="connsiteY3" fmla="*/ 70339 h 70339"/>
              <a:gd name="connsiteX4" fmla="*/ 450166 w 492369"/>
              <a:gd name="connsiteY4" fmla="*/ 56271 h 70339"/>
              <a:gd name="connsiteX5" fmla="*/ 478302 w 492369"/>
              <a:gd name="connsiteY5" fmla="*/ 28136 h 70339"/>
              <a:gd name="connsiteX6" fmla="*/ 492369 w 492369"/>
              <a:gd name="connsiteY6" fmla="*/ 28136 h 7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369" h="70339">
                <a:moveTo>
                  <a:pt x="0" y="0"/>
                </a:moveTo>
                <a:lnTo>
                  <a:pt x="126609" y="42204"/>
                </a:lnTo>
                <a:lnTo>
                  <a:pt x="168813" y="56271"/>
                </a:lnTo>
                <a:lnTo>
                  <a:pt x="211016" y="70339"/>
                </a:lnTo>
                <a:cubicBezTo>
                  <a:pt x="290733" y="65650"/>
                  <a:pt x="371289" y="68725"/>
                  <a:pt x="450166" y="56271"/>
                </a:cubicBezTo>
                <a:cubicBezTo>
                  <a:pt x="463267" y="54202"/>
                  <a:pt x="467266" y="35493"/>
                  <a:pt x="478302" y="28136"/>
                </a:cubicBezTo>
                <a:cubicBezTo>
                  <a:pt x="482203" y="25535"/>
                  <a:pt x="487680" y="28136"/>
                  <a:pt x="492369" y="2813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428860" y="121442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16" idx="1"/>
          </p:cNvCxnSpPr>
          <p:nvPr/>
        </p:nvCxnSpPr>
        <p:spPr>
          <a:xfrm rot="16200000" flipH="1" flipV="1">
            <a:off x="721043" y="1500173"/>
            <a:ext cx="1993569" cy="14354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1"/>
          </p:cNvCxnSpPr>
          <p:nvPr/>
        </p:nvCxnSpPr>
        <p:spPr>
          <a:xfrm rot="16200000" flipH="1">
            <a:off x="2114083" y="1542588"/>
            <a:ext cx="2065007" cy="14220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2271954" y="1463040"/>
            <a:ext cx="330569" cy="71999"/>
          </a:xfrm>
          <a:custGeom>
            <a:avLst/>
            <a:gdLst>
              <a:gd name="connsiteX0" fmla="*/ 7012 w 330569"/>
              <a:gd name="connsiteY0" fmla="*/ 0 h 71999"/>
              <a:gd name="connsiteX1" fmla="*/ 49215 w 330569"/>
              <a:gd name="connsiteY1" fmla="*/ 14068 h 71999"/>
              <a:gd name="connsiteX2" fmla="*/ 119554 w 330569"/>
              <a:gd name="connsiteY2" fmla="*/ 56271 h 71999"/>
              <a:gd name="connsiteX3" fmla="*/ 330569 w 330569"/>
              <a:gd name="connsiteY3" fmla="*/ 42203 h 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569" h="71999">
                <a:moveTo>
                  <a:pt x="7012" y="0"/>
                </a:moveTo>
                <a:cubicBezTo>
                  <a:pt x="21080" y="4689"/>
                  <a:pt x="36499" y="6439"/>
                  <a:pt x="49215" y="14068"/>
                </a:cubicBezTo>
                <a:cubicBezTo>
                  <a:pt x="145768" y="71999"/>
                  <a:pt x="0" y="16419"/>
                  <a:pt x="119554" y="56271"/>
                </a:cubicBezTo>
                <a:lnTo>
                  <a:pt x="330569" y="4220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олилиния 21"/>
          <p:cNvSpPr/>
          <p:nvPr/>
        </p:nvSpPr>
        <p:spPr>
          <a:xfrm>
            <a:off x="2349305" y="1364566"/>
            <a:ext cx="196947" cy="56271"/>
          </a:xfrm>
          <a:custGeom>
            <a:avLst/>
            <a:gdLst>
              <a:gd name="connsiteX0" fmla="*/ 0 w 196947"/>
              <a:gd name="connsiteY0" fmla="*/ 0 h 56271"/>
              <a:gd name="connsiteX1" fmla="*/ 70338 w 196947"/>
              <a:gd name="connsiteY1" fmla="*/ 56271 h 56271"/>
              <a:gd name="connsiteX2" fmla="*/ 196947 w 196947"/>
              <a:gd name="connsiteY2" fmla="*/ 42203 h 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947" h="56271">
                <a:moveTo>
                  <a:pt x="0" y="0"/>
                </a:moveTo>
                <a:cubicBezTo>
                  <a:pt x="21603" y="32405"/>
                  <a:pt x="25038" y="56271"/>
                  <a:pt x="70338" y="56271"/>
                </a:cubicBezTo>
                <a:cubicBezTo>
                  <a:pt x="112801" y="56271"/>
                  <a:pt x="196947" y="42203"/>
                  <a:pt x="196947" y="4220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66921" y="268516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24" name="Овал 23"/>
          <p:cNvSpPr/>
          <p:nvPr/>
        </p:nvSpPr>
        <p:spPr>
          <a:xfrm flipH="1">
            <a:off x="6475107" y="2214554"/>
            <a:ext cx="97157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6500826" y="2071678"/>
            <a:ext cx="192882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4929190" y="857232"/>
            <a:ext cx="1571636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5" idx="1"/>
          </p:cNvCxnSpPr>
          <p:nvPr/>
        </p:nvCxnSpPr>
        <p:spPr>
          <a:xfrm rot="5400000" flipH="1" flipV="1">
            <a:off x="6363181" y="697177"/>
            <a:ext cx="120465" cy="1583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7072330" y="1571612"/>
            <a:ext cx="714380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7061982" y="1463040"/>
            <a:ext cx="253218" cy="170295"/>
          </a:xfrm>
          <a:custGeom>
            <a:avLst/>
            <a:gdLst>
              <a:gd name="connsiteX0" fmla="*/ 0 w 253218"/>
              <a:gd name="connsiteY0" fmla="*/ 0 h 170295"/>
              <a:gd name="connsiteX1" fmla="*/ 14067 w 253218"/>
              <a:gd name="connsiteY1" fmla="*/ 42203 h 170295"/>
              <a:gd name="connsiteX2" fmla="*/ 112541 w 253218"/>
              <a:gd name="connsiteY2" fmla="*/ 126609 h 170295"/>
              <a:gd name="connsiteX3" fmla="*/ 196947 w 253218"/>
              <a:gd name="connsiteY3" fmla="*/ 154745 h 170295"/>
              <a:gd name="connsiteX4" fmla="*/ 253218 w 253218"/>
              <a:gd name="connsiteY4" fmla="*/ 168812 h 17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18" h="170295">
                <a:moveTo>
                  <a:pt x="0" y="0"/>
                </a:moveTo>
                <a:cubicBezTo>
                  <a:pt x="4689" y="14068"/>
                  <a:pt x="5448" y="30136"/>
                  <a:pt x="14067" y="42203"/>
                </a:cubicBezTo>
                <a:cubicBezTo>
                  <a:pt x="30282" y="64905"/>
                  <a:pt x="81417" y="112776"/>
                  <a:pt x="112541" y="126609"/>
                </a:cubicBezTo>
                <a:cubicBezTo>
                  <a:pt x="139642" y="138654"/>
                  <a:pt x="168812" y="145367"/>
                  <a:pt x="196947" y="154745"/>
                </a:cubicBezTo>
                <a:cubicBezTo>
                  <a:pt x="243597" y="170295"/>
                  <a:pt x="224322" y="168812"/>
                  <a:pt x="253218" y="16881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 33"/>
          <p:cNvSpPr/>
          <p:nvPr/>
        </p:nvSpPr>
        <p:spPr>
          <a:xfrm>
            <a:off x="6935372" y="1463040"/>
            <a:ext cx="436099" cy="243600"/>
          </a:xfrm>
          <a:custGeom>
            <a:avLst/>
            <a:gdLst>
              <a:gd name="connsiteX0" fmla="*/ 0 w 436099"/>
              <a:gd name="connsiteY0" fmla="*/ 0 h 243600"/>
              <a:gd name="connsiteX1" fmla="*/ 42203 w 436099"/>
              <a:gd name="connsiteY1" fmla="*/ 84406 h 243600"/>
              <a:gd name="connsiteX2" fmla="*/ 84406 w 436099"/>
              <a:gd name="connsiteY2" fmla="*/ 112542 h 243600"/>
              <a:gd name="connsiteX3" fmla="*/ 112542 w 436099"/>
              <a:gd name="connsiteY3" fmla="*/ 140677 h 243600"/>
              <a:gd name="connsiteX4" fmla="*/ 154745 w 436099"/>
              <a:gd name="connsiteY4" fmla="*/ 154745 h 243600"/>
              <a:gd name="connsiteX5" fmla="*/ 196948 w 436099"/>
              <a:gd name="connsiteY5" fmla="*/ 182880 h 243600"/>
              <a:gd name="connsiteX6" fmla="*/ 351693 w 436099"/>
              <a:gd name="connsiteY6" fmla="*/ 225083 h 243600"/>
              <a:gd name="connsiteX7" fmla="*/ 436099 w 436099"/>
              <a:gd name="connsiteY7" fmla="*/ 239151 h 2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099" h="243600">
                <a:moveTo>
                  <a:pt x="0" y="0"/>
                </a:moveTo>
                <a:cubicBezTo>
                  <a:pt x="11442" y="34324"/>
                  <a:pt x="14933" y="57136"/>
                  <a:pt x="42203" y="84406"/>
                </a:cubicBezTo>
                <a:cubicBezTo>
                  <a:pt x="54158" y="96361"/>
                  <a:pt x="71204" y="101980"/>
                  <a:pt x="84406" y="112542"/>
                </a:cubicBezTo>
                <a:cubicBezTo>
                  <a:pt x="94763" y="120827"/>
                  <a:pt x="101169" y="133853"/>
                  <a:pt x="112542" y="140677"/>
                </a:cubicBezTo>
                <a:cubicBezTo>
                  <a:pt x="125258" y="148306"/>
                  <a:pt x="141482" y="148113"/>
                  <a:pt x="154745" y="154745"/>
                </a:cubicBezTo>
                <a:cubicBezTo>
                  <a:pt x="169867" y="162306"/>
                  <a:pt x="181498" y="176013"/>
                  <a:pt x="196948" y="182880"/>
                </a:cubicBezTo>
                <a:cubicBezTo>
                  <a:pt x="274553" y="217371"/>
                  <a:pt x="276044" y="206170"/>
                  <a:pt x="351693" y="225083"/>
                </a:cubicBezTo>
                <a:cubicBezTo>
                  <a:pt x="425758" y="243600"/>
                  <a:pt x="361501" y="239151"/>
                  <a:pt x="436099" y="23915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 34"/>
          <p:cNvSpPr/>
          <p:nvPr/>
        </p:nvSpPr>
        <p:spPr>
          <a:xfrm>
            <a:off x="6330462" y="2082018"/>
            <a:ext cx="423513" cy="168813"/>
          </a:xfrm>
          <a:custGeom>
            <a:avLst/>
            <a:gdLst>
              <a:gd name="connsiteX0" fmla="*/ 0 w 423513"/>
              <a:gd name="connsiteY0" fmla="*/ 42204 h 168813"/>
              <a:gd name="connsiteX1" fmla="*/ 84406 w 423513"/>
              <a:gd name="connsiteY1" fmla="*/ 14068 h 168813"/>
              <a:gd name="connsiteX2" fmla="*/ 126609 w 423513"/>
              <a:gd name="connsiteY2" fmla="*/ 0 h 168813"/>
              <a:gd name="connsiteX3" fmla="*/ 323556 w 423513"/>
              <a:gd name="connsiteY3" fmla="*/ 14068 h 168813"/>
              <a:gd name="connsiteX4" fmla="*/ 351692 w 423513"/>
              <a:gd name="connsiteY4" fmla="*/ 42204 h 168813"/>
              <a:gd name="connsiteX5" fmla="*/ 407963 w 423513"/>
              <a:gd name="connsiteY5" fmla="*/ 112542 h 168813"/>
              <a:gd name="connsiteX6" fmla="*/ 422030 w 423513"/>
              <a:gd name="connsiteY6" fmla="*/ 168813 h 16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513" h="168813">
                <a:moveTo>
                  <a:pt x="0" y="42204"/>
                </a:moveTo>
                <a:lnTo>
                  <a:pt x="84406" y="14068"/>
                </a:lnTo>
                <a:lnTo>
                  <a:pt x="126609" y="0"/>
                </a:lnTo>
                <a:cubicBezTo>
                  <a:pt x="192258" y="4689"/>
                  <a:pt x="258867" y="1939"/>
                  <a:pt x="323556" y="14068"/>
                </a:cubicBezTo>
                <a:cubicBezTo>
                  <a:pt x="336592" y="16512"/>
                  <a:pt x="343406" y="31847"/>
                  <a:pt x="351692" y="42204"/>
                </a:cubicBezTo>
                <a:cubicBezTo>
                  <a:pt x="422672" y="130930"/>
                  <a:pt x="340032" y="44613"/>
                  <a:pt x="407963" y="112542"/>
                </a:cubicBezTo>
                <a:cubicBezTo>
                  <a:pt x="423513" y="159194"/>
                  <a:pt x="422030" y="139916"/>
                  <a:pt x="422030" y="16881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190600" y="154097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2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19093" y="1488969"/>
                <a:ext cx="230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093" y="1488969"/>
                <a:ext cx="230832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6842" r="-39474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38855" y="1964120"/>
                <a:ext cx="275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855" y="1964120"/>
                <a:ext cx="275717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5556" r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166004" y="1603860"/>
                <a:ext cx="230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004" y="1603860"/>
                <a:ext cx="230832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0541" r="-40541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344472" y="1861740"/>
                <a:ext cx="2292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472" y="1861740"/>
                <a:ext cx="22923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6216" r="-18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619672" y="404664"/>
                <a:ext cx="1368152" cy="564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>
                            <a:solidFill>
                              <a:srgbClr val="8649F5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ru-RU" b="0" i="1" smtClean="0">
                          <a:ln>
                            <a:solidFill>
                              <a:srgbClr val="8649F5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n>
                                <a:solidFill>
                                  <a:srgbClr val="8649F5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n>
                                <a:solidFill>
                                  <a:srgbClr val="8649F5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ru-RU" b="0" i="1" smtClean="0">
                              <a:ln>
                                <a:solidFill>
                                  <a:srgbClr val="8649F5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04664"/>
                <a:ext cx="1368152" cy="5648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731278" y="404664"/>
                <a:ext cx="1487658" cy="564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n>
                            <a:solidFill>
                              <a:srgbClr val="8649F5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ru-RU" b="0" i="1" smtClean="0">
                          <a:ln>
                            <a:solidFill>
                              <a:srgbClr val="8649F5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=180−</m:t>
                      </m:r>
                      <m:f>
                        <m:fPr>
                          <m:ctrlPr>
                            <a:rPr lang="ru-RU" b="0" i="1" smtClean="0">
                              <a:ln>
                                <a:solidFill>
                                  <a:srgbClr val="8649F5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n>
                                <a:solidFill>
                                  <a:srgbClr val="8649F5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ru-RU" b="0" i="1" smtClean="0">
                              <a:ln>
                                <a:solidFill>
                                  <a:srgbClr val="8649F5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278" y="404664"/>
                <a:ext cx="1487658" cy="56483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857256"/>
          </a:xfrm>
        </p:spPr>
        <p:txBody>
          <a:bodyPr/>
          <a:lstStyle/>
          <a:p>
            <a:r>
              <a:rPr lang="ru-RU" dirty="0" smtClean="0"/>
              <a:t>Свойства вписанных углов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09873" y="1393017"/>
            <a:ext cx="2928958" cy="2786082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126446" y="1321579"/>
            <a:ext cx="2928958" cy="278608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5720" y="4786322"/>
          <a:ext cx="4214841" cy="760428"/>
        </p:xfrm>
        <a:graphic>
          <a:graphicData uri="http://schemas.openxmlformats.org/presentationml/2006/ole">
            <p:oleObj spid="_x0000_s4122" name="Equation" r:id="rId4" imgW="1384300" imgH="20320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43504" y="4857760"/>
          <a:ext cx="3786215" cy="642942"/>
        </p:xfrm>
        <a:graphic>
          <a:graphicData uri="http://schemas.openxmlformats.org/presentationml/2006/ole">
            <p:oleObj spid="_x0000_s4123" name="Equation" r:id="rId5" imgW="1028254" imgH="177723" progId="Equation.DSMT4">
              <p:embed/>
            </p:oleObj>
          </a:graphicData>
        </a:graphic>
      </p:graphicFrame>
      <p:sp>
        <p:nvSpPr>
          <p:cNvPr id="8" name="Овал 7"/>
          <p:cNvSpPr/>
          <p:nvPr/>
        </p:nvSpPr>
        <p:spPr>
          <a:xfrm>
            <a:off x="2221503" y="275524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643702" y="271462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85786" y="2786058"/>
            <a:ext cx="29289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6"/>
            <a:endCxn id="4" idx="1"/>
          </p:cNvCxnSpPr>
          <p:nvPr/>
        </p:nvCxnSpPr>
        <p:spPr>
          <a:xfrm flipH="1" flipV="1">
            <a:off x="1238809" y="1801029"/>
            <a:ext cx="2500022" cy="9850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2"/>
            <a:endCxn id="4" idx="1"/>
          </p:cNvCxnSpPr>
          <p:nvPr/>
        </p:nvCxnSpPr>
        <p:spPr>
          <a:xfrm flipV="1">
            <a:off x="809873" y="1801029"/>
            <a:ext cx="428936" cy="9850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42976" y="2071678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1285852" y="2000240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09873" y="2750339"/>
            <a:ext cx="29289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2"/>
            <a:endCxn id="4" idx="7"/>
          </p:cNvCxnSpPr>
          <p:nvPr/>
        </p:nvCxnSpPr>
        <p:spPr>
          <a:xfrm flipV="1">
            <a:off x="809873" y="1801029"/>
            <a:ext cx="2500022" cy="9850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4" idx="7"/>
            <a:endCxn id="4" idx="6"/>
          </p:cNvCxnSpPr>
          <p:nvPr/>
        </p:nvCxnSpPr>
        <p:spPr>
          <a:xfrm>
            <a:off x="3309895" y="1801029"/>
            <a:ext cx="428936" cy="9850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3000364" y="2000240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143240" y="2071678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48895" y="2678901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О</a:t>
            </a:r>
            <a:endParaRPr lang="ru-RU" sz="32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28596" y="2571744"/>
            <a:ext cx="71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А</a:t>
            </a:r>
            <a:endParaRPr lang="ru-RU" sz="32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857224" y="135729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В</a:t>
            </a:r>
            <a:endParaRPr lang="ru-RU" sz="32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3286116" y="15001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D</a:t>
            </a:r>
            <a:endParaRPr lang="ru-RU" sz="32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3714744" y="2571744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C</a:t>
            </a:r>
            <a:endParaRPr lang="ru-RU" sz="3200" i="1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5357818" y="1785926"/>
            <a:ext cx="2285400" cy="2143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5" idx="7"/>
            <a:endCxn id="5" idx="4"/>
          </p:cNvCxnSpPr>
          <p:nvPr/>
        </p:nvCxnSpPr>
        <p:spPr>
          <a:xfrm flipH="1">
            <a:off x="6590925" y="1729591"/>
            <a:ext cx="1035543" cy="2378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>
            <a:off x="5251455" y="2749545"/>
            <a:ext cx="27860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5" idx="0"/>
          </p:cNvCxnSpPr>
          <p:nvPr/>
        </p:nvCxnSpPr>
        <p:spPr>
          <a:xfrm rot="16200000" flipH="1" flipV="1">
            <a:off x="4679958" y="2053819"/>
            <a:ext cx="2643208" cy="1178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7643834" y="171448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6572264" y="407194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6572264" y="128586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5500694" y="371475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357950" y="857232"/>
            <a:ext cx="4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B</a:t>
            </a:r>
            <a:endParaRPr lang="ru-RU" sz="32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7715272" y="1357298"/>
            <a:ext cx="21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K</a:t>
            </a:r>
            <a:endParaRPr lang="ru-RU" sz="32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5000628" y="342900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</a:t>
            </a:r>
            <a:endParaRPr lang="ru-RU" sz="32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6572264" y="407194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C</a:t>
            </a:r>
            <a:endParaRPr lang="ru-RU" sz="3200" i="1" dirty="0"/>
          </a:p>
        </p:txBody>
      </p:sp>
      <p:sp>
        <p:nvSpPr>
          <p:cNvPr id="26" name="Полилиния 25"/>
          <p:cNvSpPr/>
          <p:nvPr/>
        </p:nvSpPr>
        <p:spPr>
          <a:xfrm>
            <a:off x="5568287" y="3712192"/>
            <a:ext cx="1058049" cy="395470"/>
          </a:xfrm>
          <a:custGeom>
            <a:avLst/>
            <a:gdLst>
              <a:gd name="connsiteX0" fmla="*/ 0 w 1037229"/>
              <a:gd name="connsiteY0" fmla="*/ 0 h 423397"/>
              <a:gd name="connsiteX1" fmla="*/ 150125 w 1037229"/>
              <a:gd name="connsiteY1" fmla="*/ 95534 h 423397"/>
              <a:gd name="connsiteX2" fmla="*/ 191068 w 1037229"/>
              <a:gd name="connsiteY2" fmla="*/ 136478 h 423397"/>
              <a:gd name="connsiteX3" fmla="*/ 286603 w 1037229"/>
              <a:gd name="connsiteY3" fmla="*/ 191069 h 423397"/>
              <a:gd name="connsiteX4" fmla="*/ 327546 w 1037229"/>
              <a:gd name="connsiteY4" fmla="*/ 218364 h 423397"/>
              <a:gd name="connsiteX5" fmla="*/ 368489 w 1037229"/>
              <a:gd name="connsiteY5" fmla="*/ 232012 h 423397"/>
              <a:gd name="connsiteX6" fmla="*/ 409432 w 1037229"/>
              <a:gd name="connsiteY6" fmla="*/ 259308 h 423397"/>
              <a:gd name="connsiteX7" fmla="*/ 504967 w 1037229"/>
              <a:gd name="connsiteY7" fmla="*/ 286603 h 423397"/>
              <a:gd name="connsiteX8" fmla="*/ 586853 w 1037229"/>
              <a:gd name="connsiteY8" fmla="*/ 341194 h 423397"/>
              <a:gd name="connsiteX9" fmla="*/ 709683 w 1037229"/>
              <a:gd name="connsiteY9" fmla="*/ 382137 h 423397"/>
              <a:gd name="connsiteX10" fmla="*/ 791570 w 1037229"/>
              <a:gd name="connsiteY10" fmla="*/ 409433 h 423397"/>
              <a:gd name="connsiteX11" fmla="*/ 1037229 w 1037229"/>
              <a:gd name="connsiteY11" fmla="*/ 423081 h 42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7229" h="423397">
                <a:moveTo>
                  <a:pt x="0" y="0"/>
                </a:moveTo>
                <a:cubicBezTo>
                  <a:pt x="26316" y="15790"/>
                  <a:pt x="132801" y="78210"/>
                  <a:pt x="150125" y="95534"/>
                </a:cubicBezTo>
                <a:cubicBezTo>
                  <a:pt x="163773" y="109182"/>
                  <a:pt x="176241" y="124122"/>
                  <a:pt x="191068" y="136478"/>
                </a:cubicBezTo>
                <a:cubicBezTo>
                  <a:pt x="227335" y="166700"/>
                  <a:pt x="244139" y="166804"/>
                  <a:pt x="286603" y="191069"/>
                </a:cubicBezTo>
                <a:cubicBezTo>
                  <a:pt x="300844" y="199207"/>
                  <a:pt x="312875" y="211029"/>
                  <a:pt x="327546" y="218364"/>
                </a:cubicBezTo>
                <a:cubicBezTo>
                  <a:pt x="340413" y="224798"/>
                  <a:pt x="355622" y="225578"/>
                  <a:pt x="368489" y="232012"/>
                </a:cubicBezTo>
                <a:cubicBezTo>
                  <a:pt x="383160" y="239348"/>
                  <a:pt x="394761" y="251973"/>
                  <a:pt x="409432" y="259308"/>
                </a:cubicBezTo>
                <a:cubicBezTo>
                  <a:pt x="429006" y="269095"/>
                  <a:pt x="487484" y="282232"/>
                  <a:pt x="504967" y="286603"/>
                </a:cubicBezTo>
                <a:cubicBezTo>
                  <a:pt x="532262" y="304800"/>
                  <a:pt x="555732" y="330820"/>
                  <a:pt x="586853" y="341194"/>
                </a:cubicBezTo>
                <a:lnTo>
                  <a:pt x="709683" y="382137"/>
                </a:lnTo>
                <a:cubicBezTo>
                  <a:pt x="709685" y="382138"/>
                  <a:pt x="791568" y="409433"/>
                  <a:pt x="791570" y="409433"/>
                </a:cubicBezTo>
                <a:cubicBezTo>
                  <a:pt x="964260" y="426702"/>
                  <a:pt x="882328" y="423081"/>
                  <a:pt x="1037229" y="42308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Свойство пересекающихся хорд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00364" y="1428736"/>
            <a:ext cx="3429024" cy="3143272"/>
          </a:xfrm>
          <a:prstGeom prst="ellipse">
            <a:avLst/>
          </a:prstGeom>
          <a:solidFill>
            <a:srgbClr val="A3F13B"/>
          </a:solidFill>
          <a:ln>
            <a:solidFill>
              <a:srgbClr val="6CD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4" idx="5"/>
          </p:cNvCxnSpPr>
          <p:nvPr/>
        </p:nvCxnSpPr>
        <p:spPr>
          <a:xfrm rot="16200000" flipH="1">
            <a:off x="3693820" y="1878287"/>
            <a:ext cx="2611513" cy="1855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3"/>
          </p:cNvCxnSpPr>
          <p:nvPr/>
        </p:nvCxnSpPr>
        <p:spPr>
          <a:xfrm rot="5400000" flipH="1" flipV="1">
            <a:off x="3160137" y="1914007"/>
            <a:ext cx="2540075" cy="1855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071934" y="150017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357818" y="150017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714876" y="242886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929322" y="4071942"/>
            <a:ext cx="45719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500430" y="407194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3786182" y="114298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spc="600" dirty="0" smtClean="0">
                <a:solidFill>
                  <a:srgbClr val="492FB7"/>
                </a:solidFill>
              </a:rPr>
              <a:t>С</a:t>
            </a:r>
            <a:endParaRPr lang="ru-RU" sz="2400" i="1" u="sng" spc="600" dirty="0">
              <a:solidFill>
                <a:srgbClr val="492FB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7818" y="114298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spc="600" dirty="0" smtClean="0">
                <a:solidFill>
                  <a:srgbClr val="492F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2400" i="1" u="sng" spc="600" dirty="0">
              <a:solidFill>
                <a:srgbClr val="492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221455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spc="600" dirty="0" smtClean="0">
                <a:solidFill>
                  <a:srgbClr val="492F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400" i="1" u="sng" spc="600" dirty="0">
              <a:solidFill>
                <a:srgbClr val="492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4678" y="392906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spc="600" dirty="0" smtClean="0">
                <a:solidFill>
                  <a:srgbClr val="492F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i="1" u="sng" spc="600" dirty="0">
              <a:solidFill>
                <a:srgbClr val="492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7884" y="4071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spc="600" dirty="0" smtClean="0">
                <a:solidFill>
                  <a:srgbClr val="492F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i="1" u="sng" spc="600" dirty="0">
              <a:solidFill>
                <a:srgbClr val="492FB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714348" y="5500702"/>
          <a:ext cx="7807154" cy="1000132"/>
        </p:xfrm>
        <a:graphic>
          <a:graphicData uri="http://schemas.openxmlformats.org/presentationml/2006/ole">
            <p:oleObj spid="_x0000_s5134" name="Equation" r:id="rId4" imgW="1294838" imgH="177723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6429420" cy="928694"/>
          </a:xfrm>
        </p:spPr>
        <p:txBody>
          <a:bodyPr>
            <a:normAutofit fontScale="90000"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Вписанная окружность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7956" y="4429132"/>
            <a:ext cx="3500462" cy="2284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i="1" u="sng" dirty="0" smtClean="0">
                <a:solidFill>
                  <a:srgbClr val="8649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Каждая точка биссектрисы неразвернутого угла равноудалена от его сторон</a:t>
            </a:r>
          </a:p>
          <a:p>
            <a:pPr>
              <a:buNone/>
            </a:pPr>
            <a:endParaRPr lang="ru-RU" sz="1600" i="1" u="sng" dirty="0" smtClean="0">
              <a:solidFill>
                <a:srgbClr val="8649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600" i="1" u="sng" dirty="0" smtClean="0">
                <a:solidFill>
                  <a:srgbClr val="8649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Обратно : каждая точка, лежащая внутри угла и равноудаленная от сторон угла, лежит на его биссектрисе</a:t>
            </a:r>
            <a:endParaRPr lang="ru-RU" sz="1600" i="1" u="sng" dirty="0">
              <a:solidFill>
                <a:srgbClr val="8649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85786" y="1428736"/>
            <a:ext cx="1785950" cy="1714512"/>
          </a:xfrm>
          <a:prstGeom prst="ellipse">
            <a:avLst/>
          </a:prstGeom>
          <a:solidFill>
            <a:srgbClr val="492FB7"/>
          </a:solidFill>
          <a:ln>
            <a:solidFill>
              <a:srgbClr val="492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532279" y="2174011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57224" y="428604"/>
            <a:ext cx="2714644" cy="2357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14348" y="2783646"/>
            <a:ext cx="2857520" cy="5739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678693" y="1821645"/>
            <a:ext cx="2928958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57224" y="428604"/>
            <a:ext cx="1071570" cy="2714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14350" y="1461773"/>
            <a:ext cx="1390659" cy="1895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486560" y="173495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57158" y="350043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О- пересечение биссектрис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0034" y="3921550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Свойство биссектрисы</a:t>
            </a:r>
            <a:endParaRPr lang="ru-RU" sz="2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718867">
            <a:off x="6140490" y="1703815"/>
            <a:ext cx="2081056" cy="208744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143636" y="1714488"/>
            <a:ext cx="2071702" cy="207170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5429256" y="292893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9388" y="100010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501090" y="214311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58082" y="407194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86446" y="4357694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rgbClr val="FF0000"/>
                </a:solidFill>
              </a:rPr>
              <a:t>Свойство описанного четырехугольника</a:t>
            </a:r>
            <a:endParaRPr lang="ru-RU" sz="2000" b="1" i="1" u="sng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86446" y="5143512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>
                <a:solidFill>
                  <a:srgbClr val="8649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AB+CD=BC+AD</a:t>
            </a:r>
            <a:endParaRPr lang="ru-RU" sz="2400" i="1" u="sng" dirty="0" smtClean="0">
              <a:solidFill>
                <a:srgbClr val="8649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u="sng" dirty="0" smtClean="0">
                <a:solidFill>
                  <a:srgbClr val="8649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Суммы противоположных сторон равны.</a:t>
            </a:r>
            <a:endParaRPr lang="ru-RU" sz="2400" i="1" u="sng" dirty="0">
              <a:solidFill>
                <a:srgbClr val="8649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764524" y="1997829"/>
            <a:ext cx="2786082" cy="7858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418</Words>
  <Application>Microsoft Office PowerPoint</Application>
  <PresentationFormat>Экран (4:3)</PresentationFormat>
  <Paragraphs>209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Equation</vt:lpstr>
      <vt:lpstr>Окружность</vt:lpstr>
      <vt:lpstr>Цели и задачи:</vt:lpstr>
      <vt:lpstr>свойства касательной</vt:lpstr>
      <vt:lpstr>Теорема о касательной и секущей</vt:lpstr>
      <vt:lpstr>Центральные и вписанные углы</vt:lpstr>
      <vt:lpstr>Слайд 6</vt:lpstr>
      <vt:lpstr>Свойства вписанных углов</vt:lpstr>
      <vt:lpstr>Свойство пересекающихся хорд</vt:lpstr>
      <vt:lpstr>Вписанная окружность</vt:lpstr>
      <vt:lpstr>Описанная окружность</vt:lpstr>
      <vt:lpstr>Устные задачи на готовых чертежах</vt:lpstr>
      <vt:lpstr>Слайд 12</vt:lpstr>
      <vt:lpstr>Должны уметь:</vt:lpstr>
      <vt:lpstr>Слайд 14</vt:lpstr>
      <vt:lpstr>2 группа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Павлина</dc:creator>
  <cp:lastModifiedBy>Павлина</cp:lastModifiedBy>
  <cp:revision>38</cp:revision>
  <dcterms:created xsi:type="dcterms:W3CDTF">2015-04-24T18:01:32Z</dcterms:created>
  <dcterms:modified xsi:type="dcterms:W3CDTF">2015-05-12T21:22:35Z</dcterms:modified>
</cp:coreProperties>
</file>