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5633C47-D54F-4A0E-B873-12C86C9B6D4C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61012C-99FA-407F-BA33-13B70F7A7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04664"/>
            <a:ext cx="5688632" cy="274169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Семинар - практикум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 Использование здоровьесберегающих технологий в работе с детьми дошкольного возраста 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3501008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smtClean="0">
                <a:solidFill>
                  <a:srgbClr val="FF0000"/>
                </a:solidFill>
              </a:rPr>
              <a:t>«Логопедическая ритмика в детском саду»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C:\Users\детский сад 108\AppData\Local\Microsoft\Windows\Temporary Internet Files\Content.Word\итог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0"/>
            <a:ext cx="2411760" cy="2060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низ 3"/>
          <p:cNvSpPr/>
          <p:nvPr/>
        </p:nvSpPr>
        <p:spPr>
          <a:xfrm>
            <a:off x="755576" y="476672"/>
            <a:ext cx="7643812" cy="857250"/>
          </a:xfrm>
          <a:prstGeom prst="ribbon">
            <a:avLst>
              <a:gd name="adj1" fmla="val 16667"/>
              <a:gd name="adj2" fmla="val 68850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ЛОГОРИТМИКА. Исторический аспект.</a:t>
            </a:r>
          </a:p>
        </p:txBody>
      </p:sp>
      <p:pic>
        <p:nvPicPr>
          <p:cNvPr id="5" name="Picture 9" descr="B_Fly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106893">
            <a:off x="151684" y="-21167"/>
            <a:ext cx="731838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B_Fly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2380">
            <a:off x="8310973" y="-70827"/>
            <a:ext cx="731837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3528" y="1628800"/>
            <a:ext cx="846043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Georgia" pitchFamily="18" charset="0"/>
              </a:rPr>
              <a:t>Логоритмика – один из разделов логопедии и дефектологии, изучающий закономерности развития, воспитания, нарушений психомоторных функций в синдроме речевой патологии.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95536" y="2941489"/>
            <a:ext cx="835292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7030A0"/>
                </a:solidFill>
                <a:latin typeface="Georgia" pitchFamily="18" charset="0"/>
              </a:rPr>
              <a:t>Европа, начало 20 века – появление системы «ритмического воспитания», основоположник    Эмиль Жак </a:t>
            </a:r>
            <a:r>
              <a:rPr lang="ru-RU" sz="2000" b="1" dirty="0" err="1">
                <a:solidFill>
                  <a:srgbClr val="7030A0"/>
                </a:solidFill>
                <a:latin typeface="Georgia" pitchFamily="18" charset="0"/>
              </a:rPr>
              <a:t>Далькроз</a:t>
            </a:r>
            <a:r>
              <a:rPr lang="ru-RU" sz="2000" b="1" dirty="0">
                <a:solidFill>
                  <a:srgbClr val="7030A0"/>
                </a:solidFill>
                <a:latin typeface="Georgia" pitchFamily="18" charset="0"/>
              </a:rPr>
              <a:t> – швейцарский педагог и музыкант.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3941614"/>
            <a:ext cx="8352928" cy="101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Россия, 30-е годы 20 века – В.А. Гиляровский, Н.А. Власова предложили использовать логопедическую ритмику для коррекции речевых нарушений.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5013176"/>
            <a:ext cx="8352928" cy="1631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Сегодня логопедическая ритмика является обязательным компонентом в системе коррекционно-воспитательной  работы с детьми в логопедической группе. </a:t>
            </a:r>
          </a:p>
          <a:p>
            <a:pPr algn="just">
              <a:defRPr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Этому вопросу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посвещены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работы Волковой Г.А.,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Картушиной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М.Ю, 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Анищенковой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 А.С. и других.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67600" cy="864096"/>
          </a:xfrm>
          <a:prstGeom prst="ribbon">
            <a:avLst>
              <a:gd name="adj1" fmla="val 16667"/>
              <a:gd name="adj2" fmla="val 68850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ЛОГОРИТМИКА. Теоретический аспект.</a:t>
            </a:r>
          </a:p>
        </p:txBody>
      </p:sp>
      <p:pic>
        <p:nvPicPr>
          <p:cNvPr id="5" name="Picture 9" descr="B_Fly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2380">
            <a:off x="8310973" y="100572"/>
            <a:ext cx="731837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B_Fly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106893">
            <a:off x="151684" y="150232"/>
            <a:ext cx="731838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323528" y="1285875"/>
            <a:ext cx="83529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70C0"/>
                </a:solidFill>
                <a:latin typeface="Georgia" pitchFamily="18" charset="0"/>
              </a:rPr>
              <a:t>«Первое понимание логопедической ритмики основано на сочетании слова, музыки и движения. Взаимоотношения указанных компонентов могут быть разнообразными, с преобладанием одного из них или связи между ними».</a:t>
            </a:r>
          </a:p>
          <a:p>
            <a:pPr algn="r"/>
            <a:r>
              <a:rPr lang="ru-RU" sz="2000" b="1" dirty="0">
                <a:solidFill>
                  <a:srgbClr val="0070C0"/>
                </a:solidFill>
                <a:latin typeface="Georgia" pitchFamily="18" charset="0"/>
              </a:rPr>
              <a:t>                                                                                                              Г.А.Волкова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3068960"/>
            <a:ext cx="4384534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Три  кита  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  <a:p>
            <a:pPr algn="ctr">
              <a:defRPr/>
            </a:pP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логоритмики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5805264"/>
            <a:ext cx="1298753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речь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084168" y="5805264"/>
            <a:ext cx="2045753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музыка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99792" y="5733256"/>
            <a:ext cx="2642070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движение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Прямая со стрелкой 16"/>
          <p:cNvCxnSpPr>
            <a:stCxn id="8" idx="2"/>
          </p:cNvCxnSpPr>
          <p:nvPr/>
        </p:nvCxnSpPr>
        <p:spPr>
          <a:xfrm flipH="1">
            <a:off x="1331640" y="4269289"/>
            <a:ext cx="2624315" cy="1607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8" idx="2"/>
          </p:cNvCxnSpPr>
          <p:nvPr/>
        </p:nvCxnSpPr>
        <p:spPr>
          <a:xfrm>
            <a:off x="3955955" y="4269289"/>
            <a:ext cx="39981" cy="1607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8" idx="2"/>
          </p:cNvCxnSpPr>
          <p:nvPr/>
        </p:nvCxnSpPr>
        <p:spPr>
          <a:xfrm>
            <a:off x="3955955" y="4269289"/>
            <a:ext cx="3136325" cy="1679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Работа\2014-2015 уч. год\Специалисты\учитель -дефектолог\IMG_30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906637">
            <a:off x="308313" y="1176273"/>
            <a:ext cx="4032449" cy="30243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D:\Работа\2014-2015 уч. год\Специалисты\учитель -дефектолог\IMG_30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889591">
            <a:off x="4554833" y="2903138"/>
            <a:ext cx="4032448" cy="30243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4618856" cy="398904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Сохранение и укрепление физического и психического здоровья, обеспечение эмоционального благополучия.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Развитие музыкальных способностей.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Улучшение речи детей.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ibbon">
            <a:avLst>
              <a:gd name="adj1" fmla="val 16667"/>
              <a:gd name="adj2" fmla="val 68850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Цель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логоритмических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 разминок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2050" name="Picture 2" descr="D:\Работа\2014-2015 уч. год\Специалисты\учитель -дефектолог\IMG_30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650102">
            <a:off x="5184099" y="2390330"/>
            <a:ext cx="3614176" cy="27106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9" descr="B_Fly1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106893">
            <a:off x="151684" y="-21167"/>
            <a:ext cx="731838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B_Fly1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62380">
            <a:off x="8310973" y="-70827"/>
            <a:ext cx="731837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ibbon">
            <a:avLst>
              <a:gd name="adj1" fmla="val 16667"/>
              <a:gd name="adj2" fmla="val 68850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Задачи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логоритмических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 разминок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5" name="Выноска 1 4"/>
          <p:cNvSpPr/>
          <p:nvPr/>
        </p:nvSpPr>
        <p:spPr>
          <a:xfrm>
            <a:off x="6444208" y="1772816"/>
            <a:ext cx="2232248" cy="1440160"/>
          </a:xfrm>
          <a:prstGeom prst="borderCallout1">
            <a:avLst>
              <a:gd name="adj1" fmla="val 50137"/>
              <a:gd name="adj2" fmla="val -5659"/>
              <a:gd name="adj3" fmla="val -24350"/>
              <a:gd name="adj4" fmla="val -6035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Воспитательные</a:t>
            </a:r>
            <a:endParaRPr lang="ru-RU" b="1" dirty="0"/>
          </a:p>
        </p:txBody>
      </p:sp>
      <p:sp>
        <p:nvSpPr>
          <p:cNvPr id="6" name="Выноска 1 5"/>
          <p:cNvSpPr/>
          <p:nvPr/>
        </p:nvSpPr>
        <p:spPr>
          <a:xfrm>
            <a:off x="5940152" y="3789040"/>
            <a:ext cx="2232248" cy="1584176"/>
          </a:xfrm>
          <a:prstGeom prst="borderCallout1">
            <a:avLst>
              <a:gd name="adj1" fmla="val 50234"/>
              <a:gd name="adj2" fmla="val -5673"/>
              <a:gd name="adj3" fmla="val -149118"/>
              <a:gd name="adj4" fmla="val -56421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Развивающие</a:t>
            </a:r>
            <a:endParaRPr lang="ru-RU" b="1" dirty="0"/>
          </a:p>
        </p:txBody>
      </p:sp>
      <p:sp>
        <p:nvSpPr>
          <p:cNvPr id="7" name="Выноска 1 6"/>
          <p:cNvSpPr/>
          <p:nvPr/>
        </p:nvSpPr>
        <p:spPr>
          <a:xfrm>
            <a:off x="179512" y="1988840"/>
            <a:ext cx="2448272" cy="1440160"/>
          </a:xfrm>
          <a:prstGeom prst="borderCallout1">
            <a:avLst>
              <a:gd name="adj1" fmla="val 43488"/>
              <a:gd name="adj2" fmla="val 103228"/>
              <a:gd name="adj3" fmla="val -37574"/>
              <a:gd name="adj4" fmla="val 121734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Коррекционные</a:t>
            </a:r>
            <a:endParaRPr lang="ru-RU" b="1" dirty="0"/>
          </a:p>
        </p:txBody>
      </p:sp>
      <p:sp>
        <p:nvSpPr>
          <p:cNvPr id="8" name="Выноска 1 7"/>
          <p:cNvSpPr/>
          <p:nvPr/>
        </p:nvSpPr>
        <p:spPr>
          <a:xfrm>
            <a:off x="323528" y="4365104"/>
            <a:ext cx="2520280" cy="1440160"/>
          </a:xfrm>
          <a:prstGeom prst="borderCallout1">
            <a:avLst>
              <a:gd name="adj1" fmla="val 49793"/>
              <a:gd name="adj2" fmla="val 101062"/>
              <a:gd name="adj3" fmla="val -200600"/>
              <a:gd name="adj4" fmla="val 14072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О</a:t>
            </a:r>
            <a:r>
              <a:rPr lang="ru-RU" b="1" dirty="0" smtClean="0"/>
              <a:t>здоровительные</a:t>
            </a:r>
            <a:endParaRPr lang="ru-RU" b="1" dirty="0"/>
          </a:p>
        </p:txBody>
      </p:sp>
      <p:sp>
        <p:nvSpPr>
          <p:cNvPr id="9" name="Выноска 1 8"/>
          <p:cNvSpPr/>
          <p:nvPr/>
        </p:nvSpPr>
        <p:spPr>
          <a:xfrm>
            <a:off x="3059832" y="5229200"/>
            <a:ext cx="2664296" cy="1440160"/>
          </a:xfrm>
          <a:prstGeom prst="borderCallout1">
            <a:avLst>
              <a:gd name="adj1" fmla="val -6421"/>
              <a:gd name="adj2" fmla="val 47842"/>
              <a:gd name="adj3" fmla="val -261790"/>
              <a:gd name="adj4" fmla="val 44641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Образовательные</a:t>
            </a:r>
            <a:endParaRPr lang="ru-RU" b="1" dirty="0"/>
          </a:p>
        </p:txBody>
      </p:sp>
      <p:pic>
        <p:nvPicPr>
          <p:cNvPr id="10" name="Picture 9" descr="B_Fly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106893">
            <a:off x="151684" y="-21167"/>
            <a:ext cx="731838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B_Fly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2380">
            <a:off x="8310973" y="-70827"/>
            <a:ext cx="731837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332656"/>
            <a:ext cx="7467600" cy="1143000"/>
          </a:xfrm>
          <a:prstGeom prst="ribbon">
            <a:avLst>
              <a:gd name="adj1" fmla="val 16667"/>
              <a:gd name="adj2" fmla="val 68850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Этапы 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логоритмической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 разминки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988840"/>
            <a:ext cx="1776448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вводная</a:t>
            </a:r>
            <a:endParaRPr lang="ru-RU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2780928"/>
            <a:ext cx="200567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Georgia" pitchFamily="18" charset="0"/>
              </a:rPr>
              <a:t>основная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92080" y="3933056"/>
            <a:ext cx="3437159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заключительная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8" name="Загнутый угол 7"/>
          <p:cNvSpPr/>
          <p:nvPr/>
        </p:nvSpPr>
        <p:spPr>
          <a:xfrm>
            <a:off x="251520" y="2708920"/>
            <a:ext cx="2304256" cy="1008112"/>
          </a:xfrm>
          <a:prstGeom prst="foldedCorner">
            <a:avLst/>
          </a:prstGeom>
          <a:solidFill>
            <a:srgbClr val="FFC000"/>
          </a:solidFill>
          <a:ln cmpd="sng"/>
          <a:effectLst>
            <a:innerShdw blurRad="406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solidFill>
                  <a:srgbClr val="7030A0"/>
                </a:solidFill>
                <a:latin typeface="Georgia" pitchFamily="18" charset="0"/>
              </a:rPr>
              <a:t>Песенка - приветствие</a:t>
            </a:r>
            <a:endParaRPr lang="ru-RU" sz="2000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9" name="Загнутый угол 8"/>
          <p:cNvSpPr/>
          <p:nvPr/>
        </p:nvSpPr>
        <p:spPr>
          <a:xfrm>
            <a:off x="2627784" y="3501008"/>
            <a:ext cx="2664296" cy="1296144"/>
          </a:xfrm>
          <a:prstGeom prst="foldedCorner">
            <a:avLst/>
          </a:prstGeom>
          <a:solidFill>
            <a:srgbClr val="92D050"/>
          </a:solidFill>
          <a:ln cmpd="sng"/>
          <a:effectLst>
            <a:innerShdw blurRad="406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srgbClr val="7030A0"/>
                </a:solidFill>
                <a:latin typeface="Georgia" pitchFamily="18" charset="0"/>
              </a:rPr>
              <a:t>Игры и упражнения на развитие внимание, памяти, мышления, координации движений, речи с движением.</a:t>
            </a:r>
            <a:endParaRPr lang="ru-RU" sz="1600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5940152" y="4509120"/>
            <a:ext cx="2376264" cy="1152128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 cmpd="sng"/>
          <a:effectLst>
            <a:innerShdw blurRad="4064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7030A0"/>
                </a:solidFill>
                <a:latin typeface="Georgia" pitchFamily="18" charset="0"/>
              </a:rPr>
              <a:t>Возвращает детей к уравновешенному, спокойному состоянию</a:t>
            </a:r>
            <a:endParaRPr lang="ru-RU" dirty="0">
              <a:solidFill>
                <a:srgbClr val="7030A0"/>
              </a:solidFill>
              <a:latin typeface="Georgia" pitchFamily="18" charset="0"/>
            </a:endParaRPr>
          </a:p>
        </p:txBody>
      </p:sp>
      <p:pic>
        <p:nvPicPr>
          <p:cNvPr id="11" name="Picture 9" descr="B_Fly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106893">
            <a:off x="151685" y="338872"/>
            <a:ext cx="731838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B_Fly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2380">
            <a:off x="7985557" y="100573"/>
            <a:ext cx="731837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Работа\2014-2015 уч. год\Специалисты\учитель -дефектолог\IMG_30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906637">
            <a:off x="236247" y="742568"/>
            <a:ext cx="2777757" cy="20833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D:\Работа\2014-2015 уч. год\Специалисты\учитель -дефектолог\IMG_30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889591">
            <a:off x="2507842" y="3427714"/>
            <a:ext cx="3319275" cy="24894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2" descr="D:\Работа\2014-2015 уч. год\Специалисты\учитель -дефектолог\IMG_307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650102">
            <a:off x="5746785" y="923469"/>
            <a:ext cx="2960191" cy="22201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sz="quarter" idx="1"/>
          </p:nvPr>
        </p:nvSpPr>
        <p:spPr>
          <a:xfrm>
            <a:off x="395536" y="2492896"/>
            <a:ext cx="8363272" cy="1180728"/>
          </a:xfrm>
          <a:prstGeom prst="ribbon">
            <a:avLst>
              <a:gd name="adj1" fmla="val 16667"/>
              <a:gd name="adj2" fmla="val 68850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/>
          <a:p>
            <a:pPr algn="ctr">
              <a:buNone/>
              <a:defRPr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Спасибо за внимание!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228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Семинар - практикум « Использование здоровьесберегающих технологий в работе с детьми дошкольного возраста » </vt:lpstr>
      <vt:lpstr>Слайд 2</vt:lpstr>
      <vt:lpstr>ЛОГОРИТМИКА. Теоретический аспект.</vt:lpstr>
      <vt:lpstr>Слайд 4</vt:lpstr>
      <vt:lpstr>Цель логоритмических разминок</vt:lpstr>
      <vt:lpstr>Задачи логоритмических разминок</vt:lpstr>
      <vt:lpstr>Этапы  логоритмической разминки</vt:lpstr>
      <vt:lpstr>Слайд 8</vt:lpstr>
      <vt:lpstr>Слайд 9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- практикум « Использование здоровьесберегающих технологий в работе с детьми дошкольного возраста »</dc:title>
  <dc:creator>детский сад 108</dc:creator>
  <cp:lastModifiedBy>ПК</cp:lastModifiedBy>
  <cp:revision>9</cp:revision>
  <dcterms:created xsi:type="dcterms:W3CDTF">2015-12-16T06:59:53Z</dcterms:created>
  <dcterms:modified xsi:type="dcterms:W3CDTF">2015-12-17T02:08:55Z</dcterms:modified>
</cp:coreProperties>
</file>