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A65D604-4923-4C9A-B575-6F8DFAF55568}" type="datetimeFigureOut">
              <a:rPr lang="ru-RU" smtClean="0"/>
              <a:t>07.01.2012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536CAA9-D505-44E2-9C03-9909E50D89B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65D604-4923-4C9A-B575-6F8DFAF55568}" type="datetimeFigureOut">
              <a:rPr lang="ru-RU" smtClean="0"/>
              <a:t>07.01.2012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65D604-4923-4C9A-B575-6F8DFAF55568}" type="datetimeFigureOut">
              <a:rPr lang="ru-RU" smtClean="0"/>
              <a:t>07.01.2012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65D604-4923-4C9A-B575-6F8DFAF55568}" type="datetimeFigureOut">
              <a:rPr lang="ru-RU" smtClean="0"/>
              <a:t>07.01.2012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A65D604-4923-4C9A-B575-6F8DFAF55568}" type="datetimeFigureOut">
              <a:rPr lang="ru-RU" smtClean="0"/>
              <a:t>07.01.2012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536CAA9-D505-44E2-9C03-9909E50D89B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65D604-4923-4C9A-B575-6F8DFAF55568}" type="datetimeFigureOut">
              <a:rPr lang="ru-RU" smtClean="0"/>
              <a:t>07.01.2012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A65D604-4923-4C9A-B575-6F8DFAF55568}" type="datetimeFigureOut">
              <a:rPr lang="ru-RU" smtClean="0"/>
              <a:t>07.01.2012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A65D604-4923-4C9A-B575-6F8DFAF55568}" type="datetimeFigureOut">
              <a:rPr lang="ru-RU" smtClean="0"/>
              <a:t>07.01.2012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65D604-4923-4C9A-B575-6F8DFAF55568}" type="datetimeFigureOut">
              <a:rPr lang="ru-RU" smtClean="0"/>
              <a:t>07.01.2012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65D604-4923-4C9A-B575-6F8DFAF55568}" type="datetimeFigureOut">
              <a:rPr lang="ru-RU" smtClean="0"/>
              <a:t>07.01.2012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65D604-4923-4C9A-B575-6F8DFAF55568}" type="datetimeFigureOut">
              <a:rPr lang="ru-RU" smtClean="0"/>
              <a:t>07.01.2012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36CAA9-D505-44E2-9C03-9909E50D89B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65D604-4923-4C9A-B575-6F8DFAF55568}" type="datetimeFigureOut">
              <a:rPr lang="ru-RU" smtClean="0"/>
              <a:t>07.01.2012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36CAA9-D505-44E2-9C03-9909E50D89B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A4%D0%BE%D1%82%D0%BE%D0%B0%D0%BF%D0%BF%D0%B0%D1%80%D0%B0%D1%82" TargetMode="External"/><Relationship Id="rId3" Type="http://schemas.openxmlformats.org/officeDocument/2006/relationships/hyperlink" Target="http://ru.wikipedia.org/wiki/%D0%94%D1%80%D0%B5%D0%B2%D0%BD%D0%B5%D0%B3%D1%80%D0%B5%D1%87%D0%B5%D1%81%D0%BA%D0%B8%D0%B9_%D1%8F%D0%B7%D1%8B%D0%BA" TargetMode="External"/><Relationship Id="rId7" Type="http://schemas.openxmlformats.org/officeDocument/2006/relationships/hyperlink" Target="http://ru.wikipedia.org/wiki/%D0%9C%D0%B0%D1%82%D1%80%D0%B8%D1%86%D0%B0_(%D1%84%D0%BE%D1%82%D0%BE)" TargetMode="External"/><Relationship Id="rId2" Type="http://schemas.openxmlformats.org/officeDocument/2006/relationships/hyperlink" Target="http://ru.wikipedia.org/wiki/%D0%A4%D1%80%D0%B0%D0%BD%D1%86%D1%83%D0%B7%D1%81%D0%BA%D0%B8%D0%B9_%D1%8F%D0%B7%D1%8B%D0%BA" TargetMode="External"/><Relationship Id="rId1" Type="http://schemas.openxmlformats.org/officeDocument/2006/relationships/slideLayout" Target="../slideLayouts/slideLayout4.xml"/><Relationship Id="rId6" Type="http://schemas.openxmlformats.org/officeDocument/2006/relationships/hyperlink" Target="http://ru.wikipedia.org/wiki/%D0%A4%D0%BE%D1%82%D0%BE%D0%BF%D0%BB%D1%91%D0%BD%D0%BA%D0%B0" TargetMode="External"/><Relationship Id="rId5" Type="http://schemas.openxmlformats.org/officeDocument/2006/relationships/hyperlink" Target="http://ru.wikipedia.org/wiki/%D0%A1%D0%B2%D0%B5%D1%82%D0%BE%D1%87%D1%83%D0%B2%D1%81%D1%82%D0%B2%D0%B8%D1%82%D0%B5%D0%BB%D1%8C%D0%BD%D1%8B%D0%B5_%D0%BC%D0%B0%D1%82%D0%B5%D1%80%D0%B8%D0%B0%D0%BB%D1%8B" TargetMode="External"/><Relationship Id="rId10" Type="http://schemas.openxmlformats.org/officeDocument/2006/relationships/image" Target="../media/image4.jpeg"/><Relationship Id="rId4" Type="http://schemas.openxmlformats.org/officeDocument/2006/relationships/hyperlink" Target="http://ru.wikipedia.org/wiki/%D0%A1%D0%B2%D0%B5%D1%82" TargetMode="Externa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A4%D0%BE%D1%82%D0%BE%D0%B0%D0%BF%D0%BF%D0%B0%D1%80%D0%B0%D1%82" TargetMode="External"/><Relationship Id="rId2" Type="http://schemas.openxmlformats.org/officeDocument/2006/relationships/hyperlink" Target="http://ru.wikipedia.org/wiki/%D0%9A%D0%B0%D0%BC%D0%B5%D1%80%D0%B0-%D0%BE%D0%B1%D1%81%D0%BA%D1%83%D1%80%D0%B0" TargetMode="Externa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2.jpg"/><Relationship Id="rId4" Type="http://schemas.openxmlformats.org/officeDocument/2006/relationships/hyperlink" Target="http://ru.wikipedia.org/wiki/1839_%D0%B3%D0%BE%D0%B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6"/>
          </a:fillRef>
          <a:effectRef idx="1">
            <a:schemeClr val="accent6"/>
          </a:effectRef>
          <a:fontRef idx="minor">
            <a:schemeClr val="lt1"/>
          </a:fontRef>
        </p:style>
        <p:txBody>
          <a:bodyPr/>
          <a:lstStyle/>
          <a:p>
            <a:r>
              <a:rPr lang="ru-RU" dirty="0" smtClean="0"/>
              <a:t>История фотографии</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230437"/>
            <a:ext cx="4762500" cy="3448050"/>
          </a:xfrm>
        </p:spPr>
      </p:pic>
    </p:spTree>
    <p:extLst>
      <p:ext uri="{BB962C8B-B14F-4D97-AF65-F5344CB8AC3E}">
        <p14:creationId xmlns:p14="http://schemas.microsoft.com/office/powerpoint/2010/main" val="4117752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260672" cy="1988840"/>
          </a:xfrm>
        </p:spPr>
        <p:txBody>
          <a:bodyPr>
            <a:noAutofit/>
          </a:bodyPr>
          <a:lstStyle/>
          <a:p>
            <a:r>
              <a:rPr lang="ru-RU" sz="2000" dirty="0" err="1"/>
              <a:t>Фотогра́фия</a:t>
            </a:r>
            <a:r>
              <a:rPr lang="ru-RU" sz="2000" dirty="0"/>
              <a:t> (</a:t>
            </a:r>
            <a:r>
              <a:rPr lang="ru-RU" sz="2000" dirty="0">
                <a:hlinkClick r:id="rId2" tooltip="Французский язык"/>
              </a:rPr>
              <a:t>фр.</a:t>
            </a:r>
            <a:r>
              <a:rPr lang="ru-RU" sz="2000" dirty="0"/>
              <a:t> </a:t>
            </a:r>
            <a:r>
              <a:rPr lang="fr-FR" sz="2000" i="1" dirty="0"/>
              <a:t>photographie</a:t>
            </a:r>
            <a:r>
              <a:rPr lang="ru-RU" sz="2000" dirty="0"/>
              <a:t> от </a:t>
            </a:r>
            <a:r>
              <a:rPr lang="ru-RU" sz="2000" dirty="0">
                <a:hlinkClick r:id="rId3" tooltip="Древнегреческий язык"/>
              </a:rPr>
              <a:t>др.-греч.</a:t>
            </a:r>
            <a:r>
              <a:rPr lang="ru-RU" sz="2000" dirty="0"/>
              <a:t> </a:t>
            </a:r>
            <a:r>
              <a:rPr lang="ru-RU" sz="2000" dirty="0" err="1"/>
              <a:t>φως</a:t>
            </a:r>
            <a:r>
              <a:rPr lang="ru-RU" sz="2000" dirty="0"/>
              <a:t> / </a:t>
            </a:r>
            <a:r>
              <a:rPr lang="ru-RU" sz="2000" dirty="0" err="1"/>
              <a:t>φωτος</a:t>
            </a:r>
            <a:r>
              <a:rPr lang="ru-RU" sz="2000" dirty="0"/>
              <a:t> — свет и </a:t>
            </a:r>
            <a:r>
              <a:rPr lang="ru-RU" sz="2000" dirty="0" err="1"/>
              <a:t>γρ</a:t>
            </a:r>
            <a:r>
              <a:rPr lang="ru-RU" sz="2000" dirty="0"/>
              <a:t>αφω — пишу; светопись — техника рисования </a:t>
            </a:r>
            <a:r>
              <a:rPr lang="ru-RU" sz="2000" dirty="0">
                <a:hlinkClick r:id="rId4" tooltip="Свет"/>
              </a:rPr>
              <a:t>светом</a:t>
            </a:r>
            <a:r>
              <a:rPr lang="ru-RU" sz="2000" dirty="0"/>
              <a:t>) — получение и сохранение статичного изображения на </a:t>
            </a:r>
            <a:r>
              <a:rPr lang="ru-RU" sz="2000" dirty="0">
                <a:hlinkClick r:id="rId5" tooltip="Светочувствительные материалы"/>
              </a:rPr>
              <a:t>светочувствительном материале</a:t>
            </a:r>
            <a:r>
              <a:rPr lang="ru-RU" sz="2000" dirty="0"/>
              <a:t> (</a:t>
            </a:r>
            <a:r>
              <a:rPr lang="ru-RU" sz="2000" dirty="0">
                <a:hlinkClick r:id="rId6" tooltip="Фотоплёнка"/>
              </a:rPr>
              <a:t>фотоплёнке</a:t>
            </a:r>
            <a:r>
              <a:rPr lang="ru-RU" sz="2000" dirty="0"/>
              <a:t> или </a:t>
            </a:r>
            <a:r>
              <a:rPr lang="ru-RU" sz="2000" dirty="0">
                <a:hlinkClick r:id="rId7" tooltip="Матрица (фото)"/>
              </a:rPr>
              <a:t>фотографической матрице</a:t>
            </a:r>
            <a:r>
              <a:rPr lang="ru-RU" sz="2000" dirty="0"/>
              <a:t>) при помощи </a:t>
            </a:r>
            <a:r>
              <a:rPr lang="ru-RU" sz="2000" dirty="0">
                <a:hlinkClick r:id="rId8" tooltip="Фотоаппарат"/>
              </a:rPr>
              <a:t>фотокамеры</a:t>
            </a:r>
            <a:r>
              <a:rPr lang="ru-RU" sz="2000" dirty="0"/>
              <a:t>.</a:t>
            </a:r>
            <a:br>
              <a:rPr lang="ru-RU" sz="2000" dirty="0"/>
            </a:br>
            <a:r>
              <a:rPr lang="ru-RU" sz="2000" dirty="0"/>
              <a:t/>
            </a:r>
            <a:br>
              <a:rPr lang="ru-RU" sz="2000" dirty="0"/>
            </a:br>
            <a:endParaRPr lang="ru-RU" sz="2000" dirty="0"/>
          </a:p>
        </p:txBody>
      </p:sp>
      <p:pic>
        <p:nvPicPr>
          <p:cNvPr id="8" name="Объект 7"/>
          <p:cNvPicPr>
            <a:picLocks noGrp="1" noChangeAspect="1"/>
          </p:cNvPicPr>
          <p:nvPr>
            <p:ph sz="half" idx="1"/>
          </p:nvPr>
        </p:nvPicPr>
        <p:blipFill>
          <a:blip r:embed="rId9">
            <a:extLst>
              <a:ext uri="{28A0092B-C50C-407E-A947-70E740481C1C}">
                <a14:useLocalDpi xmlns:a14="http://schemas.microsoft.com/office/drawing/2010/main" val="0"/>
              </a:ext>
            </a:extLst>
          </a:blip>
          <a:stretch>
            <a:fillRect/>
          </a:stretch>
        </p:blipFill>
        <p:spPr>
          <a:xfrm>
            <a:off x="179512" y="2636912"/>
            <a:ext cx="4380845" cy="3070916"/>
          </a:xfrm>
        </p:spPr>
      </p:pic>
      <p:pic>
        <p:nvPicPr>
          <p:cNvPr id="7" name="Объект 6"/>
          <p:cNvPicPr>
            <a:picLocks noGrp="1" noChangeAspect="1"/>
          </p:cNvPicPr>
          <p:nvPr>
            <p:ph sz="half" idx="2"/>
          </p:nvPr>
        </p:nvPicPr>
        <p:blipFill>
          <a:blip r:embed="rId10" cstate="print">
            <a:extLst>
              <a:ext uri="{28A0092B-C50C-407E-A947-70E740481C1C}">
                <a14:useLocalDpi xmlns:a14="http://schemas.microsoft.com/office/drawing/2010/main" val="0"/>
              </a:ext>
            </a:extLst>
          </a:blip>
          <a:stretch>
            <a:fillRect/>
          </a:stretch>
        </p:blipFill>
        <p:spPr>
          <a:xfrm>
            <a:off x="4788024" y="2348880"/>
            <a:ext cx="4035829" cy="3029989"/>
          </a:xfrm>
        </p:spPr>
      </p:pic>
    </p:spTree>
    <p:extLst>
      <p:ext uri="{BB962C8B-B14F-4D97-AF65-F5344CB8AC3E}">
        <p14:creationId xmlns:p14="http://schemas.microsoft.com/office/powerpoint/2010/main" val="1868864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899592" y="332656"/>
            <a:ext cx="7772400" cy="914400"/>
          </a:xfrm>
        </p:spPr>
        <p:txBody>
          <a:bodyPr>
            <a:normAutofit fontScale="90000"/>
          </a:bodyPr>
          <a:lstStyle/>
          <a:p>
            <a:r>
              <a:rPr lang="ru-RU" sz="1600" dirty="0"/>
              <a:t>В более широком смысле, фотография — это искусство получения фотоснимков, где основной творческий процесс заключается в поиске и выборе композиции, освещения и момента (или моментов) фотоснимка. Такой выбор определяется умением и навыком фотографа, а также его личными предпочтениями и вкусом, что характерно для любого вида искусства.</a:t>
            </a:r>
          </a:p>
        </p:txBody>
      </p:sp>
      <p:pic>
        <p:nvPicPr>
          <p:cNvPr id="13" name="Объект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09363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pPr algn="just"/>
            <a:r>
              <a:rPr lang="ru-RU" sz="1600" dirty="0">
                <a:solidFill>
                  <a:schemeClr val="bg1">
                    <a:lumMod val="95000"/>
                    <a:lumOff val="5000"/>
                  </a:schemeClr>
                </a:solidFill>
                <a:effectLst/>
              </a:rPr>
              <a:t>Изображения с помощью отражённого от предметов видимого света получали ещё в глубокой древности и использовали для живописных и технических работ. Метод, названный позже ортоскопической фотографией, не требует серьёзных оптических приспособлений. В те времена использовались лишь малые отверстия и, иногда, щели. Проектировались изображения на противоположные от этих отверстий поверхности. </a:t>
            </a:r>
            <a:endParaRPr lang="ru-RU" sz="1600" dirty="0">
              <a:solidFill>
                <a:schemeClr val="bg1">
                  <a:lumMod val="95000"/>
                  <a:lumOff val="5000"/>
                </a:schemeClr>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132856"/>
            <a:ext cx="7416824" cy="4361093"/>
          </a:xfrm>
        </p:spPr>
      </p:pic>
    </p:spTree>
    <p:extLst>
      <p:ext uri="{BB962C8B-B14F-4D97-AF65-F5344CB8AC3E}">
        <p14:creationId xmlns:p14="http://schemas.microsoft.com/office/powerpoint/2010/main" val="247264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229600" cy="2088232"/>
          </a:xfrm>
        </p:spPr>
        <p:txBody>
          <a:bodyPr>
            <a:normAutofit fontScale="90000"/>
          </a:bodyPr>
          <a:lstStyle/>
          <a:p>
            <a:r>
              <a:rPr lang="ru-RU" sz="1600" dirty="0">
                <a:solidFill>
                  <a:schemeClr val="bg1">
                    <a:lumMod val="95000"/>
                    <a:lumOff val="5000"/>
                  </a:schemeClr>
                </a:solidFill>
                <a:effectLst/>
              </a:rPr>
              <a:t>Далее метод был усовершенствован с помощью оптических приборов, помещаемых на место отверстия. Это послужило основой для создания камеры, ограничивающей получаемое изображение от засветки не несущим изображение светом. Камера была названа </a:t>
            </a:r>
            <a:r>
              <a:rPr lang="ru-RU" sz="1600" dirty="0">
                <a:solidFill>
                  <a:schemeClr val="bg1">
                    <a:lumMod val="95000"/>
                    <a:lumOff val="5000"/>
                  </a:schemeClr>
                </a:solidFill>
                <a:effectLst/>
                <a:hlinkClick r:id="rId2" tooltip="Камера-обскура"/>
              </a:rPr>
              <a:t>обскурой</a:t>
            </a:r>
            <a:r>
              <a:rPr lang="ru-RU" sz="1600" dirty="0">
                <a:solidFill>
                  <a:schemeClr val="bg1">
                    <a:lumMod val="95000"/>
                    <a:lumOff val="5000"/>
                  </a:schemeClr>
                </a:solidFill>
                <a:effectLst/>
              </a:rPr>
              <a:t>, изображение проецировалось на её заднюю матовую стенку и перерисовывалось по контуру художником. После изобретения методов химической фиксации изображения, камера-обскура стала конструктивным прообразом </a:t>
            </a:r>
            <a:r>
              <a:rPr lang="ru-RU" sz="1600" dirty="0">
                <a:solidFill>
                  <a:schemeClr val="bg1">
                    <a:lumMod val="95000"/>
                    <a:lumOff val="5000"/>
                  </a:schemeClr>
                </a:solidFill>
                <a:effectLst/>
                <a:hlinkClick r:id="rId3" tooltip="Фотоаппарат"/>
              </a:rPr>
              <a:t>фотографического аппарата</a:t>
            </a:r>
            <a:r>
              <a:rPr lang="ru-RU" sz="1600" dirty="0">
                <a:solidFill>
                  <a:schemeClr val="bg1">
                    <a:lumMod val="95000"/>
                    <a:lumOff val="5000"/>
                  </a:schemeClr>
                </a:solidFill>
                <a:effectLst/>
              </a:rPr>
              <a:t>. Название «фотография» было выбрано как наиболее благозвучное из нескольких вариантов во Французской академии в </a:t>
            </a:r>
            <a:r>
              <a:rPr lang="ru-RU" sz="1600" dirty="0">
                <a:solidFill>
                  <a:schemeClr val="bg1">
                    <a:lumMod val="95000"/>
                    <a:lumOff val="5000"/>
                  </a:schemeClr>
                </a:solidFill>
                <a:effectLst/>
                <a:hlinkClick r:id="rId4" tooltip="1839 год"/>
              </a:rPr>
              <a:t>1839 году</a:t>
            </a:r>
            <a:r>
              <a:rPr lang="ru-RU" sz="1600" dirty="0">
                <a:solidFill>
                  <a:schemeClr val="bg1">
                    <a:lumMod val="95000"/>
                    <a:lumOff val="5000"/>
                  </a:schemeClr>
                </a:solidFill>
                <a:effectLst/>
              </a:rPr>
              <a:t>.</a:t>
            </a:r>
            <a:br>
              <a:rPr lang="ru-RU" sz="1600" dirty="0">
                <a:solidFill>
                  <a:schemeClr val="bg1">
                    <a:lumMod val="95000"/>
                    <a:lumOff val="5000"/>
                  </a:schemeClr>
                </a:solidFill>
                <a:effectLst/>
              </a:rPr>
            </a:br>
            <a:endParaRPr lang="ru-RU" sz="1600" dirty="0">
              <a:solidFill>
                <a:schemeClr val="bg1">
                  <a:lumMod val="95000"/>
                  <a:lumOff val="5000"/>
                </a:schemeClr>
              </a:solidFill>
            </a:endParaRPr>
          </a:p>
        </p:txBody>
      </p:sp>
      <p:pic>
        <p:nvPicPr>
          <p:cNvPr id="7" name="Объект 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365052" y="2636912"/>
            <a:ext cx="4130748" cy="2990661"/>
          </a:xfrm>
        </p:spPr>
      </p:pic>
      <p:pic>
        <p:nvPicPr>
          <p:cNvPr id="8" name="Объект 7"/>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4648200" y="2651125"/>
            <a:ext cx="4038600" cy="3028950"/>
          </a:xfrm>
        </p:spPr>
      </p:pic>
    </p:spTree>
    <p:extLst>
      <p:ext uri="{BB962C8B-B14F-4D97-AF65-F5344CB8AC3E}">
        <p14:creationId xmlns:p14="http://schemas.microsoft.com/office/powerpoint/2010/main" val="3961695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196</TotalTime>
  <Words>150</Words>
  <Application>Microsoft Office PowerPoint</Application>
  <PresentationFormat>Экран (4:3)</PresentationFormat>
  <Paragraphs>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Апекс</vt:lpstr>
      <vt:lpstr>История фотографии</vt:lpstr>
      <vt:lpstr>Фотогра́фия (фр. photographie от др.-греч. φως / φωτος — свет и γραφω — пишу; светопись — техника рисования светом) — получение и сохранение статичного изображения на светочувствительном материале (фотоплёнке или фотографической матрице) при помощи фотокамеры.  </vt:lpstr>
      <vt:lpstr>В более широком смысле, фотография — это искусство получения фотоснимков, где основной творческий процесс заключается в поиске и выборе композиции, освещения и момента (или моментов) фотоснимка. Такой выбор определяется умением и навыком фотографа, а также его личными предпочтениями и вкусом, что характерно для любого вида искусства.</vt:lpstr>
      <vt:lpstr>Изображения с помощью отражённого от предметов видимого света получали ещё в глубокой древности и использовали для живописных и технических работ. Метод, названный позже ортоскопической фотографией, не требует серьёзных оптических приспособлений. В те времена использовались лишь малые отверстия и, иногда, щели. Проектировались изображения на противоположные от этих отверстий поверхности. </vt:lpstr>
      <vt:lpstr>Далее метод был усовершенствован с помощью оптических приборов, помещаемых на место отверстия. Это послужило основой для создания камеры, ограничивающей получаемое изображение от засветки не несущим изображение светом. Камера была названа обскурой, изображение проецировалось на её заднюю матовую стенку и перерисовывалось по контуру художником. После изобретения методов химической фиксации изображения, камера-обскура стала конструктивным прообразом фотографического аппарата. Название «фотография» было выбрано как наиболее благозвучное из нескольких вариантов во Французской академии в 1839 году.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фотографии</dc:title>
  <dc:creator>Авто</dc:creator>
  <cp:lastModifiedBy>Авто</cp:lastModifiedBy>
  <cp:revision>21</cp:revision>
  <dcterms:created xsi:type="dcterms:W3CDTF">2011-09-16T14:00:44Z</dcterms:created>
  <dcterms:modified xsi:type="dcterms:W3CDTF">2012-01-07T05:59:13Z</dcterms:modified>
</cp:coreProperties>
</file>