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1" r:id="rId5"/>
    <p:sldId id="259" r:id="rId6"/>
    <p:sldId id="262" r:id="rId7"/>
    <p:sldId id="267" r:id="rId8"/>
    <p:sldId id="269" r:id="rId9"/>
    <p:sldId id="260" r:id="rId10"/>
    <p:sldId id="263" r:id="rId11"/>
    <p:sldId id="268" r:id="rId12"/>
    <p:sldId id="264" r:id="rId13"/>
    <p:sldId id="266" r:id="rId14"/>
    <p:sldId id="265" r:id="rId15"/>
    <p:sldId id="270" r:id="rId16"/>
    <p:sldId id="271" r:id="rId17"/>
    <p:sldId id="272" r:id="rId18"/>
    <p:sldId id="273" r:id="rId19"/>
    <p:sldId id="274"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24.12.2014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24.12.2014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24.12.2014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pPr/>
              <a:t>24.12.2014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24.12.2014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24.12.2014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24.12.2014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24.12.2014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24.12.2014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24.12.2014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24.12.2014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pPr/>
              <a:t>24.12.2014</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1.jpeg"/><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6.jpe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39.gif"/><Relationship Id="rId1" Type="http://schemas.openxmlformats.org/officeDocument/2006/relationships/slideLayout" Target="../slideLayouts/slideLayout2.xml"/><Relationship Id="rId4" Type="http://schemas.openxmlformats.org/officeDocument/2006/relationships/image" Target="../media/image4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55576" y="3212976"/>
            <a:ext cx="8136904" cy="3456384"/>
          </a:xfrm>
        </p:spPr>
        <p:txBody>
          <a:bodyPr>
            <a:normAutofit/>
          </a:bodyPr>
          <a:lstStyle/>
          <a:p>
            <a:pPr algn="r"/>
            <a:endParaRPr lang="ru-RU" sz="2400" dirty="0"/>
          </a:p>
        </p:txBody>
      </p:sp>
      <p:sp>
        <p:nvSpPr>
          <p:cNvPr id="2" name="Заголовок 1"/>
          <p:cNvSpPr>
            <a:spLocks noGrp="1"/>
          </p:cNvSpPr>
          <p:nvPr>
            <p:ph type="ctrTitle"/>
          </p:nvPr>
        </p:nvSpPr>
        <p:spPr>
          <a:xfrm>
            <a:off x="827584" y="692696"/>
            <a:ext cx="7776864" cy="2664296"/>
          </a:xfrm>
        </p:spPr>
        <p:txBody>
          <a:bodyPr/>
          <a:lstStyle/>
          <a:p>
            <a:r>
              <a:rPr lang="ru-RU" sz="4800" dirty="0" smtClean="0"/>
              <a:t>Узор в круге из растительных, природных форм</a:t>
            </a:r>
            <a:endParaRPr lang="ru-RU" sz="4800" dirty="0"/>
          </a:p>
        </p:txBody>
      </p:sp>
      <p:pic>
        <p:nvPicPr>
          <p:cNvPr id="4" name="Рисунок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500298" y="3071810"/>
            <a:ext cx="3694370" cy="3694370"/>
          </a:xfrm>
          <a:prstGeom prst="rect">
            <a:avLst/>
          </a:prstGeom>
        </p:spPr>
      </p:pic>
    </p:spTree>
    <p:extLst>
      <p:ext uri="{BB962C8B-B14F-4D97-AF65-F5344CB8AC3E}">
        <p14:creationId xmlns:p14="http://schemas.microsoft.com/office/powerpoint/2010/main" xmlns="" val="217001755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83568" y="339198"/>
            <a:ext cx="3320765" cy="328091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27584" y="3789040"/>
            <a:ext cx="3981822" cy="2872600"/>
          </a:xfrm>
          <a:prstGeom prst="rect">
            <a:avLst/>
          </a:prstGeom>
        </p:spPr>
      </p:pic>
      <p:pic>
        <p:nvPicPr>
          <p:cNvPr id="4" name="Рисунок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206747" y="3318284"/>
            <a:ext cx="3384376" cy="3384376"/>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932040" y="356888"/>
            <a:ext cx="3659083" cy="2944419"/>
          </a:xfrm>
          <a:prstGeom prst="rect">
            <a:avLst/>
          </a:prstGeom>
        </p:spPr>
      </p:pic>
    </p:spTree>
    <p:extLst>
      <p:ext uri="{BB962C8B-B14F-4D97-AF65-F5344CB8AC3E}">
        <p14:creationId xmlns:p14="http://schemas.microsoft.com/office/powerpoint/2010/main" xmlns="" val="254842591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9512" y="571500"/>
            <a:ext cx="3124200" cy="5715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303712" y="558389"/>
            <a:ext cx="2847975" cy="571500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68039" y="571500"/>
            <a:ext cx="2996449" cy="5715000"/>
          </a:xfrm>
          <a:prstGeom prst="rect">
            <a:avLst/>
          </a:prstGeom>
        </p:spPr>
      </p:pic>
      <p:sp>
        <p:nvSpPr>
          <p:cNvPr id="5" name="TextBox 4"/>
          <p:cNvSpPr txBox="1"/>
          <p:nvPr/>
        </p:nvSpPr>
        <p:spPr>
          <a:xfrm>
            <a:off x="395536" y="116632"/>
            <a:ext cx="8280920" cy="369332"/>
          </a:xfrm>
          <a:prstGeom prst="rect">
            <a:avLst/>
          </a:prstGeom>
          <a:noFill/>
        </p:spPr>
        <p:txBody>
          <a:bodyPr wrap="square" rtlCol="0">
            <a:spAutoFit/>
          </a:bodyPr>
          <a:lstStyle/>
          <a:p>
            <a:pPr algn="ctr"/>
            <a:r>
              <a:rPr lang="ru-RU" dirty="0" smtClean="0"/>
              <a:t>Элементы жостовской росписи.  Порядок рисования.</a:t>
            </a:r>
            <a:endParaRPr lang="ru-RU" dirty="0"/>
          </a:p>
        </p:txBody>
      </p:sp>
    </p:spTree>
    <p:extLst>
      <p:ext uri="{BB962C8B-B14F-4D97-AF65-F5344CB8AC3E}">
        <p14:creationId xmlns:p14="http://schemas.microsoft.com/office/powerpoint/2010/main" xmlns="" val="104039748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5373216"/>
            <a:ext cx="7488832" cy="1143000"/>
          </a:xfrm>
        </p:spPr>
        <p:txBody>
          <a:bodyPr/>
          <a:lstStyle/>
          <a:p>
            <a:r>
              <a:rPr lang="ru-RU" dirty="0" smtClean="0">
                <a:solidFill>
                  <a:schemeClr val="bg2">
                    <a:lumMod val="50000"/>
                  </a:schemeClr>
                </a:solidFill>
              </a:rPr>
              <a:t>ГЖЕЛЬСКАЯ РОСПИСЬ</a:t>
            </a:r>
            <a:endParaRPr lang="ru-RU" dirty="0">
              <a:solidFill>
                <a:schemeClr val="bg2">
                  <a:lumMod val="50000"/>
                </a:schemeClr>
              </a:solidFill>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179512" y="625336"/>
            <a:ext cx="3744416" cy="3744416"/>
          </a:xfrm>
        </p:spPr>
      </p:pic>
      <p:sp>
        <p:nvSpPr>
          <p:cNvPr id="5" name="TextBox 4"/>
          <p:cNvSpPr txBox="1"/>
          <p:nvPr/>
        </p:nvSpPr>
        <p:spPr>
          <a:xfrm>
            <a:off x="3995936" y="404664"/>
            <a:ext cx="4824536" cy="4185761"/>
          </a:xfrm>
          <a:prstGeom prst="rect">
            <a:avLst/>
          </a:prstGeom>
          <a:noFill/>
        </p:spPr>
        <p:txBody>
          <a:bodyPr wrap="square" rtlCol="0">
            <a:spAutoFit/>
          </a:bodyPr>
          <a:lstStyle/>
          <a:p>
            <a:r>
              <a:rPr lang="ru-RU" sz="1400" dirty="0"/>
              <a:t>Гончарное ремесло в России имеет глубокие исторические традиции. Многие промыслы, связанные с изготовлением керамических изделий, сохраняют свою известность и сегодня. Одно из первых мест занимает Гжель – самый крупный керамический промысел по масштабам производства. Под Москвой, в городке Гжель, ещё с XVI века изготовлялись из знаменитых гжельских глин различная посуда и игрушки. Гжельские керамические изделия с их своеобразной росписью всегда можно отличить от других изделий. Они изготавливаются из белых глин. Роспись – сочная, широким мазком, бело – синий узор, воспроизводящий сценки народной жизни или цветочные композиции, выполнен в русской национальной манере. Узор украшает вазы для цветов, чайники, сахарницы, чашки, пепельницы, чайные сервизы. Роспись сосудов производится от руки. Особенно большим спросом пользуются гжельская посуда, настольная скульптура и игрушки.</a:t>
            </a:r>
          </a:p>
        </p:txBody>
      </p:sp>
    </p:spTree>
    <p:extLst>
      <p:ext uri="{BB962C8B-B14F-4D97-AF65-F5344CB8AC3E}">
        <p14:creationId xmlns:p14="http://schemas.microsoft.com/office/powerpoint/2010/main" xmlns="" val="793163873"/>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151775" y="252673"/>
            <a:ext cx="2992225" cy="2952328"/>
          </a:xfrm>
          <a:prstGeom prst="rect">
            <a:avLst/>
          </a:prstGeom>
        </p:spPr>
      </p:pic>
      <p:pic>
        <p:nvPicPr>
          <p:cNvPr id="4" name="Рисунок 3"/>
          <p:cNvPicPr>
            <a:picLocks noChangeAspect="1"/>
          </p:cNvPicPr>
          <p:nvPr/>
        </p:nvPicPr>
        <p:blipFill>
          <a:blip r:embed="rId3">
            <a:clrChange>
              <a:clrFrom>
                <a:srgbClr val="BCBFC8"/>
              </a:clrFrom>
              <a:clrTo>
                <a:srgbClr val="BCBFC8">
                  <a:alpha val="0"/>
                </a:srgbClr>
              </a:clrTo>
            </a:clrChange>
            <a:extLst>
              <a:ext uri="{28A0092B-C50C-407E-A947-70E740481C1C}">
                <a14:useLocalDpi xmlns:a14="http://schemas.microsoft.com/office/drawing/2010/main" xmlns="" val="0"/>
              </a:ext>
            </a:extLst>
          </a:blip>
          <a:stretch>
            <a:fillRect/>
          </a:stretch>
        </p:blipFill>
        <p:spPr>
          <a:xfrm>
            <a:off x="18193" y="363998"/>
            <a:ext cx="2425546" cy="3244877"/>
          </a:xfrm>
          <a:prstGeom prst="rect">
            <a:avLst/>
          </a:prstGeom>
        </p:spPr>
      </p:pic>
      <p:pic>
        <p:nvPicPr>
          <p:cNvPr id="5" name="Рисунок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739295" y="0"/>
            <a:ext cx="3412480" cy="3678074"/>
          </a:xfrm>
          <a:prstGeom prst="rect">
            <a:avLst/>
          </a:prstGeom>
        </p:spPr>
      </p:pic>
      <p:pic>
        <p:nvPicPr>
          <p:cNvPr id="6" name="Рисунок 5"/>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xmlns="" val="0"/>
              </a:ext>
            </a:extLst>
          </a:blip>
          <a:stretch>
            <a:fillRect/>
          </a:stretch>
        </p:blipFill>
        <p:spPr>
          <a:xfrm>
            <a:off x="4283968" y="2695213"/>
            <a:ext cx="4347762" cy="4015449"/>
          </a:xfrm>
          <a:prstGeom prst="rect">
            <a:avLst/>
          </a:prstGeom>
        </p:spPr>
      </p:pic>
      <p:pic>
        <p:nvPicPr>
          <p:cNvPr id="7" name="Рисунок 6"/>
          <p:cNvPicPr>
            <a:picLocks noChangeAspect="1"/>
          </p:cNvPicPr>
          <p:nvPr/>
        </p:nvPicPr>
        <p:blipFill>
          <a:blip r:embed="rId6">
            <a:clrChange>
              <a:clrFrom>
                <a:srgbClr val="D7D7DF"/>
              </a:clrFrom>
              <a:clrTo>
                <a:srgbClr val="D7D7DF">
                  <a:alpha val="0"/>
                </a:srgbClr>
              </a:clrTo>
            </a:clrChange>
            <a:extLst>
              <a:ext uri="{28A0092B-C50C-407E-A947-70E740481C1C}">
                <a14:useLocalDpi xmlns:a14="http://schemas.microsoft.com/office/drawing/2010/main" xmlns="" val="0"/>
              </a:ext>
            </a:extLst>
          </a:blip>
          <a:stretch>
            <a:fillRect/>
          </a:stretch>
        </p:blipFill>
        <p:spPr>
          <a:xfrm>
            <a:off x="611560" y="2452328"/>
            <a:ext cx="3384376" cy="4501220"/>
          </a:xfrm>
          <a:prstGeom prst="rect">
            <a:avLst/>
          </a:prstGeom>
        </p:spPr>
      </p:pic>
    </p:spTree>
    <p:extLst>
      <p:ext uri="{BB962C8B-B14F-4D97-AF65-F5344CB8AC3E}">
        <p14:creationId xmlns:p14="http://schemas.microsoft.com/office/powerpoint/2010/main" xmlns="" val="2963013796"/>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2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79942" y="1263804"/>
            <a:ext cx="4076034" cy="39802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279942" y="332656"/>
            <a:ext cx="4652098" cy="923330"/>
          </a:xfrm>
          <a:prstGeom prst="rect">
            <a:avLst/>
          </a:prstGeom>
          <a:noFill/>
        </p:spPr>
        <p:txBody>
          <a:bodyPr wrap="square" rtlCol="0">
            <a:spAutoFit/>
          </a:bodyPr>
          <a:lstStyle/>
          <a:p>
            <a:r>
              <a:rPr lang="ru-RU" dirty="0" smtClean="0"/>
              <a:t>Один </a:t>
            </a:r>
            <a:r>
              <a:rPr lang="ru-RU" dirty="0"/>
              <a:t>из приемов гжельской росписи- капельки. </a:t>
            </a:r>
            <a:br>
              <a:rPr lang="ru-RU" dirty="0"/>
            </a:br>
            <a:r>
              <a:rPr lang="ru-RU" dirty="0"/>
              <a:t>1упражнение «Капелька» </a:t>
            </a:r>
          </a:p>
        </p:txBody>
      </p:sp>
      <p:pic>
        <p:nvPicPr>
          <p:cNvPr id="2051" name="Picture 3" descr="14-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21633" y="1407096"/>
            <a:ext cx="3886200" cy="15906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Picture 4" descr="ris_2_mini"/>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37642" y="3140968"/>
            <a:ext cx="4286250" cy="1114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5" descr="P1100790"/>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67544" y="5731417"/>
            <a:ext cx="56388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p:nvPr/>
        </p:nvSpPr>
        <p:spPr>
          <a:xfrm>
            <a:off x="4932040" y="692696"/>
            <a:ext cx="3456384" cy="369332"/>
          </a:xfrm>
          <a:prstGeom prst="rect">
            <a:avLst/>
          </a:prstGeom>
          <a:noFill/>
        </p:spPr>
        <p:txBody>
          <a:bodyPr wrap="square" rtlCol="0">
            <a:spAutoFit/>
          </a:bodyPr>
          <a:lstStyle/>
          <a:p>
            <a:r>
              <a:rPr lang="ru-RU" dirty="0"/>
              <a:t>2упражнение «Листочки»</a:t>
            </a:r>
          </a:p>
        </p:txBody>
      </p:sp>
      <p:sp>
        <p:nvSpPr>
          <p:cNvPr id="5" name="TextBox 4"/>
          <p:cNvSpPr txBox="1"/>
          <p:nvPr/>
        </p:nvSpPr>
        <p:spPr>
          <a:xfrm>
            <a:off x="467544" y="5244034"/>
            <a:ext cx="5256584" cy="369332"/>
          </a:xfrm>
          <a:prstGeom prst="rect">
            <a:avLst/>
          </a:prstGeom>
          <a:noFill/>
        </p:spPr>
        <p:txBody>
          <a:bodyPr wrap="square" rtlCol="0">
            <a:spAutoFit/>
          </a:bodyPr>
          <a:lstStyle/>
          <a:p>
            <a:r>
              <a:rPr lang="ru-RU" dirty="0"/>
              <a:t>3упражнение «Цветы» </a:t>
            </a:r>
          </a:p>
        </p:txBody>
      </p:sp>
    </p:spTree>
    <p:extLst>
      <p:ext uri="{BB962C8B-B14F-4D97-AF65-F5344CB8AC3E}">
        <p14:creationId xmlns:p14="http://schemas.microsoft.com/office/powerpoint/2010/main" xmlns="" val="273128031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640960" cy="576064"/>
          </a:xfrm>
        </p:spPr>
        <p:txBody>
          <a:bodyPr/>
          <a:lstStyle/>
          <a:p>
            <a:r>
              <a:rPr lang="ru-RU" sz="2400" dirty="0" smtClean="0"/>
              <a:t>Как запомнили вы народные промыслы?</a:t>
            </a:r>
            <a:endParaRPr lang="ru-RU" sz="2400" dirty="0"/>
          </a:p>
        </p:txBody>
      </p:sp>
      <p:pic>
        <p:nvPicPr>
          <p:cNvPr id="3" name="Рисунок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34376" y="661437"/>
            <a:ext cx="2791166" cy="2791166"/>
          </a:xfrm>
          <a:prstGeom prst="rect">
            <a:avLst/>
          </a:prstGeom>
        </p:spPr>
      </p:pic>
      <p:sp>
        <p:nvSpPr>
          <p:cNvPr id="4" name="TextBox 3"/>
          <p:cNvSpPr txBox="1"/>
          <p:nvPr/>
        </p:nvSpPr>
        <p:spPr>
          <a:xfrm>
            <a:off x="3059832" y="1196752"/>
            <a:ext cx="5544616" cy="369332"/>
          </a:xfrm>
          <a:prstGeom prst="rect">
            <a:avLst/>
          </a:prstGeom>
          <a:noFill/>
        </p:spPr>
        <p:txBody>
          <a:bodyPr wrap="square" rtlCol="0">
            <a:spAutoFit/>
          </a:bodyPr>
          <a:lstStyle/>
          <a:p>
            <a:r>
              <a:rPr lang="ru-RU" dirty="0" smtClean="0"/>
              <a:t>ЖОСТОВСКИЕ ПОДНОСЫ</a:t>
            </a:r>
            <a:endParaRPr lang="ru-RU" dirty="0"/>
          </a:p>
        </p:txBody>
      </p:sp>
      <p:pic>
        <p:nvPicPr>
          <p:cNvPr id="5" name="Рисунок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156176" y="685039"/>
            <a:ext cx="2804963" cy="2767563"/>
          </a:xfrm>
          <a:prstGeom prst="rect">
            <a:avLst/>
          </a:prstGeom>
        </p:spPr>
      </p:pic>
      <p:sp>
        <p:nvSpPr>
          <p:cNvPr id="6" name="TextBox 5"/>
          <p:cNvSpPr txBox="1"/>
          <p:nvPr/>
        </p:nvSpPr>
        <p:spPr>
          <a:xfrm>
            <a:off x="3275856" y="2420888"/>
            <a:ext cx="2880320" cy="369332"/>
          </a:xfrm>
          <a:prstGeom prst="rect">
            <a:avLst/>
          </a:prstGeom>
          <a:noFill/>
        </p:spPr>
        <p:txBody>
          <a:bodyPr wrap="square" rtlCol="0">
            <a:spAutoFit/>
          </a:bodyPr>
          <a:lstStyle/>
          <a:p>
            <a:r>
              <a:rPr lang="ru-RU" dirty="0" smtClean="0"/>
              <a:t>ГЖЕЛЬСКАЯ РОСПИСЬ</a:t>
            </a:r>
            <a:endParaRPr lang="ru-RU" dirty="0"/>
          </a:p>
        </p:txBody>
      </p:sp>
      <p:sp>
        <p:nvSpPr>
          <p:cNvPr id="7" name="TextBox 6"/>
          <p:cNvSpPr txBox="1"/>
          <p:nvPr/>
        </p:nvSpPr>
        <p:spPr>
          <a:xfrm>
            <a:off x="357821" y="846536"/>
            <a:ext cx="306494" cy="369332"/>
          </a:xfrm>
          <a:prstGeom prst="rect">
            <a:avLst/>
          </a:prstGeom>
          <a:noFill/>
        </p:spPr>
        <p:txBody>
          <a:bodyPr wrap="none" rtlCol="0">
            <a:spAutoFit/>
          </a:bodyPr>
          <a:lstStyle/>
          <a:p>
            <a:r>
              <a:rPr lang="ru-RU" dirty="0" smtClean="0"/>
              <a:t>1</a:t>
            </a:r>
            <a:endParaRPr lang="ru-RU" dirty="0"/>
          </a:p>
        </p:txBody>
      </p:sp>
      <p:sp>
        <p:nvSpPr>
          <p:cNvPr id="8" name="TextBox 7"/>
          <p:cNvSpPr txBox="1"/>
          <p:nvPr/>
        </p:nvSpPr>
        <p:spPr>
          <a:xfrm>
            <a:off x="6156176" y="846536"/>
            <a:ext cx="360040" cy="369332"/>
          </a:xfrm>
          <a:prstGeom prst="rect">
            <a:avLst/>
          </a:prstGeom>
          <a:noFill/>
        </p:spPr>
        <p:txBody>
          <a:bodyPr wrap="square" rtlCol="0">
            <a:spAutoFit/>
          </a:bodyPr>
          <a:lstStyle/>
          <a:p>
            <a:r>
              <a:rPr lang="ru-RU" dirty="0" smtClean="0"/>
              <a:t>2</a:t>
            </a:r>
            <a:endParaRPr lang="ru-RU" dirty="0"/>
          </a:p>
        </p:txBody>
      </p:sp>
      <p:pic>
        <p:nvPicPr>
          <p:cNvPr id="9" name="Рисунок 8"/>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23036" y="2996952"/>
            <a:ext cx="3612629" cy="3612629"/>
          </a:xfrm>
          <a:prstGeom prst="rect">
            <a:avLst/>
          </a:prstGeom>
        </p:spPr>
      </p:pic>
      <p:sp>
        <p:nvSpPr>
          <p:cNvPr id="10" name="TextBox 9"/>
          <p:cNvSpPr txBox="1"/>
          <p:nvPr/>
        </p:nvSpPr>
        <p:spPr>
          <a:xfrm>
            <a:off x="3491880" y="3645024"/>
            <a:ext cx="3240360" cy="369332"/>
          </a:xfrm>
          <a:prstGeom prst="rect">
            <a:avLst/>
          </a:prstGeom>
          <a:noFill/>
        </p:spPr>
        <p:txBody>
          <a:bodyPr wrap="square" rtlCol="0">
            <a:spAutoFit/>
          </a:bodyPr>
          <a:lstStyle/>
          <a:p>
            <a:r>
              <a:rPr lang="ru-RU" dirty="0" smtClean="0"/>
              <a:t>ХОХЛОМСКАЯ РОСПИСЬ</a:t>
            </a:r>
            <a:endParaRPr lang="ru-RU" dirty="0"/>
          </a:p>
        </p:txBody>
      </p:sp>
      <p:pic>
        <p:nvPicPr>
          <p:cNvPr id="11" name="Рисунок 10"/>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xmlns="">
                  <a14:imgLayer r:embed="rId6">
                    <a14:imgEffect>
                      <a14:saturation sat="400000"/>
                    </a14:imgEffect>
                  </a14:imgLayer>
                </a14:imgProps>
              </a:ext>
              <a:ext uri="{28A0092B-C50C-407E-A947-70E740481C1C}">
                <a14:useLocalDpi xmlns:a14="http://schemas.microsoft.com/office/drawing/2010/main" xmlns="" val="0"/>
              </a:ext>
            </a:extLst>
          </a:blip>
          <a:stretch>
            <a:fillRect/>
          </a:stretch>
        </p:blipFill>
        <p:spPr>
          <a:xfrm>
            <a:off x="6012161" y="3786792"/>
            <a:ext cx="2821690" cy="2947100"/>
          </a:xfrm>
          <a:prstGeom prst="rect">
            <a:avLst/>
          </a:prstGeom>
        </p:spPr>
      </p:pic>
      <p:sp>
        <p:nvSpPr>
          <p:cNvPr id="12" name="TextBox 11"/>
          <p:cNvSpPr txBox="1"/>
          <p:nvPr/>
        </p:nvSpPr>
        <p:spPr>
          <a:xfrm>
            <a:off x="3275856" y="6165304"/>
            <a:ext cx="2880320" cy="369332"/>
          </a:xfrm>
          <a:prstGeom prst="rect">
            <a:avLst/>
          </a:prstGeom>
          <a:noFill/>
        </p:spPr>
        <p:txBody>
          <a:bodyPr wrap="square" rtlCol="0">
            <a:spAutoFit/>
          </a:bodyPr>
          <a:lstStyle/>
          <a:p>
            <a:r>
              <a:rPr lang="ru-RU" dirty="0" smtClean="0"/>
              <a:t>ГОРОДЕЦКАЯ РОСПИСЬ</a:t>
            </a:r>
            <a:endParaRPr lang="ru-RU" dirty="0"/>
          </a:p>
        </p:txBody>
      </p:sp>
      <p:sp>
        <p:nvSpPr>
          <p:cNvPr id="13" name="TextBox 12"/>
          <p:cNvSpPr txBox="1"/>
          <p:nvPr/>
        </p:nvSpPr>
        <p:spPr>
          <a:xfrm>
            <a:off x="357821" y="4221088"/>
            <a:ext cx="253739" cy="369332"/>
          </a:xfrm>
          <a:prstGeom prst="rect">
            <a:avLst/>
          </a:prstGeom>
          <a:noFill/>
        </p:spPr>
        <p:txBody>
          <a:bodyPr wrap="square" rtlCol="0">
            <a:spAutoFit/>
          </a:bodyPr>
          <a:lstStyle/>
          <a:p>
            <a:r>
              <a:rPr lang="ru-RU" dirty="0" smtClean="0"/>
              <a:t>3</a:t>
            </a:r>
            <a:endParaRPr lang="ru-RU" dirty="0"/>
          </a:p>
        </p:txBody>
      </p:sp>
      <p:sp>
        <p:nvSpPr>
          <p:cNvPr id="14" name="TextBox 13"/>
          <p:cNvSpPr txBox="1"/>
          <p:nvPr/>
        </p:nvSpPr>
        <p:spPr>
          <a:xfrm>
            <a:off x="5364088" y="4405754"/>
            <a:ext cx="288032" cy="369332"/>
          </a:xfrm>
          <a:prstGeom prst="rect">
            <a:avLst/>
          </a:prstGeom>
          <a:noFill/>
        </p:spPr>
        <p:txBody>
          <a:bodyPr wrap="square" rtlCol="0">
            <a:spAutoFit/>
          </a:bodyPr>
          <a:lstStyle/>
          <a:p>
            <a:r>
              <a:rPr lang="ru-RU" dirty="0" smtClean="0"/>
              <a:t>4</a:t>
            </a:r>
            <a:endParaRPr lang="ru-RU" dirty="0"/>
          </a:p>
        </p:txBody>
      </p:sp>
      <p:cxnSp>
        <p:nvCxnSpPr>
          <p:cNvPr id="16" name="Прямая со стрелкой 15"/>
          <p:cNvCxnSpPr/>
          <p:nvPr/>
        </p:nvCxnSpPr>
        <p:spPr>
          <a:xfrm>
            <a:off x="2627784" y="1031202"/>
            <a:ext cx="1207881"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flipH="1">
            <a:off x="5112060" y="1772816"/>
            <a:ext cx="1044116"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3491880" y="4014356"/>
            <a:ext cx="1080120" cy="7607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5220072" y="5805264"/>
            <a:ext cx="1116124" cy="5447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497049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60648"/>
            <a:ext cx="8352928" cy="648072"/>
          </a:xfrm>
        </p:spPr>
        <p:txBody>
          <a:bodyPr/>
          <a:lstStyle/>
          <a:p>
            <a:pPr algn="l"/>
            <a:r>
              <a:rPr lang="ru-RU" sz="3200" dirty="0" smtClean="0"/>
              <a:t>3.Проверка знаний учащихся</a:t>
            </a:r>
            <a:endParaRPr lang="ru-RU" sz="3200" dirty="0"/>
          </a:p>
        </p:txBody>
      </p:sp>
      <p:sp>
        <p:nvSpPr>
          <p:cNvPr id="3" name="Объект 2"/>
          <p:cNvSpPr>
            <a:spLocks noGrp="1"/>
          </p:cNvSpPr>
          <p:nvPr>
            <p:ph sz="quarter" idx="13"/>
          </p:nvPr>
        </p:nvSpPr>
        <p:spPr>
          <a:xfrm>
            <a:off x="251520" y="980728"/>
            <a:ext cx="8640960" cy="5688632"/>
          </a:xfrm>
        </p:spPr>
        <p:style>
          <a:lnRef idx="2">
            <a:schemeClr val="dk1"/>
          </a:lnRef>
          <a:fillRef idx="1">
            <a:schemeClr val="lt1"/>
          </a:fillRef>
          <a:effectRef idx="0">
            <a:schemeClr val="dk1"/>
          </a:effectRef>
          <a:fontRef idx="minor">
            <a:schemeClr val="dk1"/>
          </a:fontRef>
        </p:style>
        <p:txBody>
          <a:bodyPr/>
          <a:lstStyle/>
          <a:p>
            <a:r>
              <a:rPr lang="ru-RU" dirty="0" smtClean="0"/>
              <a:t>Быстрые упражнения по стилизации узоров и элементов росписей народных промыслов: «купавка», «розан», «травка», декоративные цветы</a:t>
            </a:r>
          </a:p>
          <a:p>
            <a:r>
              <a:rPr lang="ru-RU" dirty="0" smtClean="0"/>
              <a:t>2-3 минуты выполняется упражнение: на листе бумаги «от руки» проводят несколько кругов, один в другом</a:t>
            </a:r>
            <a:endParaRPr lang="ru-RU" dirty="0"/>
          </a:p>
        </p:txBody>
      </p:sp>
      <p:sp>
        <p:nvSpPr>
          <p:cNvPr id="9" name="Блок-схема: узел 8"/>
          <p:cNvSpPr/>
          <p:nvPr/>
        </p:nvSpPr>
        <p:spPr>
          <a:xfrm>
            <a:off x="1187624" y="3068960"/>
            <a:ext cx="3456384" cy="3312368"/>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0" name="Блок-схема: узел 9"/>
          <p:cNvSpPr/>
          <p:nvPr/>
        </p:nvSpPr>
        <p:spPr>
          <a:xfrm>
            <a:off x="1979712" y="3933056"/>
            <a:ext cx="1872208" cy="1800200"/>
          </a:xfrm>
          <a:prstGeom prst="flowChartConnector">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11" name="Овал 10"/>
          <p:cNvSpPr/>
          <p:nvPr/>
        </p:nvSpPr>
        <p:spPr>
          <a:xfrm>
            <a:off x="5148064" y="3068960"/>
            <a:ext cx="3456384" cy="331236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2" name="Овал 11"/>
          <p:cNvSpPr/>
          <p:nvPr/>
        </p:nvSpPr>
        <p:spPr>
          <a:xfrm>
            <a:off x="5724128" y="3573016"/>
            <a:ext cx="2448272" cy="2304256"/>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ru-RU"/>
          </a:p>
        </p:txBody>
      </p:sp>
      <p:sp>
        <p:nvSpPr>
          <p:cNvPr id="13" name="Блок-схема: узел 12"/>
          <p:cNvSpPr/>
          <p:nvPr/>
        </p:nvSpPr>
        <p:spPr>
          <a:xfrm>
            <a:off x="6012160" y="3933056"/>
            <a:ext cx="1800200" cy="1656184"/>
          </a:xfrm>
          <a:prstGeom prst="flowChartConnector">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xmlns="" val="2221483020"/>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51520" y="332656"/>
            <a:ext cx="8712968" cy="6336704"/>
          </a:xfrm>
        </p:spPr>
        <p:txBody>
          <a:bodyPr/>
          <a:lstStyle/>
          <a:p>
            <a:pPr algn="l"/>
            <a:r>
              <a:rPr lang="ru-RU" dirty="0" smtClean="0"/>
              <a:t>Повторяем значение симметрии и ритма в рисовании узора в круге.</a:t>
            </a:r>
          </a:p>
          <a:p>
            <a:pPr algn="l"/>
            <a:r>
              <a:rPr lang="ru-RU" dirty="0"/>
              <a:t>(Закономерное расположение частей формы относительно центра или главной оси. </a:t>
            </a:r>
            <a:r>
              <a:rPr lang="ru-RU" dirty="0" smtClean="0"/>
              <a:t>Симметрия – это соразмерность, равновесие половин главной линии. Ритм – равномерное чередование каких-нибудь элементов в декоративном рисунке)                                   </a:t>
            </a:r>
          </a:p>
          <a:p>
            <a:pPr algn="l"/>
            <a:endParaRPr lang="ru-RU" dirty="0"/>
          </a:p>
          <a:p>
            <a:pPr algn="l"/>
            <a:endParaRPr lang="ru-RU" dirty="0" smtClean="0"/>
          </a:p>
          <a:p>
            <a:pPr algn="l"/>
            <a:endParaRPr lang="ru-RU" dirty="0"/>
          </a:p>
          <a:p>
            <a:pPr algn="l"/>
            <a:endParaRPr lang="ru-RU" dirty="0" smtClean="0"/>
          </a:p>
          <a:p>
            <a:pPr algn="l"/>
            <a:endParaRPr lang="ru-RU" dirty="0"/>
          </a:p>
          <a:p>
            <a:pPr algn="l"/>
            <a:endParaRPr lang="ru-RU" dirty="0" smtClean="0"/>
          </a:p>
          <a:p>
            <a:pPr algn="l"/>
            <a:endParaRPr lang="ru-RU" dirty="0"/>
          </a:p>
          <a:p>
            <a:pPr algn="l"/>
            <a:endParaRPr lang="ru-RU" dirty="0" smtClean="0"/>
          </a:p>
          <a:p>
            <a:pPr algn="l"/>
            <a:endParaRPr lang="ru-RU" dirty="0" smtClean="0"/>
          </a:p>
          <a:p>
            <a:pPr algn="l"/>
            <a:endParaRPr lang="ru-RU" dirty="0"/>
          </a:p>
          <a:p>
            <a:pPr algn="l"/>
            <a:r>
              <a:rPr lang="ru-RU" dirty="0" smtClean="0"/>
              <a:t>Можно рассмотреть таблицу с узорами в круге.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3528" y="2081940"/>
            <a:ext cx="2712403" cy="404552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75856" y="2066527"/>
            <a:ext cx="5149786" cy="4060934"/>
          </a:xfrm>
          <a:prstGeom prst="rect">
            <a:avLst/>
          </a:prstGeom>
        </p:spPr>
      </p:pic>
      <p:sp>
        <p:nvSpPr>
          <p:cNvPr id="6" name="TextBox 5"/>
          <p:cNvSpPr txBox="1"/>
          <p:nvPr/>
        </p:nvSpPr>
        <p:spPr>
          <a:xfrm>
            <a:off x="467544" y="5733256"/>
            <a:ext cx="2568387" cy="369332"/>
          </a:xfrm>
          <a:prstGeom prst="rect">
            <a:avLst/>
          </a:prstGeom>
          <a:noFill/>
        </p:spPr>
        <p:txBody>
          <a:bodyPr wrap="square" rtlCol="0">
            <a:spAutoFit/>
          </a:bodyPr>
          <a:lstStyle/>
          <a:p>
            <a:r>
              <a:rPr lang="ru-RU" b="1" dirty="0" smtClean="0"/>
              <a:t>симметрия</a:t>
            </a:r>
            <a:endParaRPr lang="ru-RU" b="1" dirty="0"/>
          </a:p>
        </p:txBody>
      </p:sp>
      <p:sp>
        <p:nvSpPr>
          <p:cNvPr id="8" name="TextBox 7"/>
          <p:cNvSpPr txBox="1"/>
          <p:nvPr/>
        </p:nvSpPr>
        <p:spPr>
          <a:xfrm>
            <a:off x="6948264" y="2276872"/>
            <a:ext cx="1224136" cy="584775"/>
          </a:xfrm>
          <a:prstGeom prst="rect">
            <a:avLst/>
          </a:prstGeom>
          <a:noFill/>
        </p:spPr>
        <p:txBody>
          <a:bodyPr wrap="square" rtlCol="0">
            <a:spAutoFit/>
          </a:bodyPr>
          <a:lstStyle/>
          <a:p>
            <a:r>
              <a:rPr lang="ru-RU" sz="3200" dirty="0" smtClean="0">
                <a:solidFill>
                  <a:schemeClr val="accent6">
                    <a:lumMod val="50000"/>
                  </a:schemeClr>
                </a:solidFill>
              </a:rPr>
              <a:t>ритм</a:t>
            </a:r>
            <a:endParaRPr lang="ru-RU" sz="3200" dirty="0">
              <a:solidFill>
                <a:schemeClr val="accent6">
                  <a:lumMod val="50000"/>
                </a:schemeClr>
              </a:solidFill>
            </a:endParaRPr>
          </a:p>
        </p:txBody>
      </p:sp>
    </p:spTree>
    <p:extLst>
      <p:ext uri="{BB962C8B-B14F-4D97-AF65-F5344CB8AC3E}">
        <p14:creationId xmlns:p14="http://schemas.microsoft.com/office/powerpoint/2010/main" xmlns="" val="169786336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24936" cy="648072"/>
          </a:xfrm>
        </p:spPr>
        <p:txBody>
          <a:bodyPr/>
          <a:lstStyle/>
          <a:p>
            <a:pPr algn="l"/>
            <a:r>
              <a:rPr lang="ru-RU" sz="2800" dirty="0" smtClean="0"/>
              <a:t>Самостоятельная работа</a:t>
            </a:r>
            <a:endParaRPr lang="ru-RU" sz="2800" dirty="0"/>
          </a:p>
        </p:txBody>
      </p:sp>
      <p:sp>
        <p:nvSpPr>
          <p:cNvPr id="3" name="Объект 2"/>
          <p:cNvSpPr>
            <a:spLocks noGrp="1"/>
          </p:cNvSpPr>
          <p:nvPr>
            <p:ph sz="quarter" idx="13"/>
          </p:nvPr>
        </p:nvSpPr>
        <p:spPr>
          <a:xfrm>
            <a:off x="323528" y="980728"/>
            <a:ext cx="8496944" cy="5688632"/>
          </a:xfrm>
        </p:spPr>
        <p:txBody>
          <a:bodyPr/>
          <a:lstStyle/>
          <a:p>
            <a:r>
              <a:rPr lang="ru-RU" dirty="0" smtClean="0"/>
              <a:t>Рисование узора начинается с проведения посередине листа бумаги вертикальной и горизонтальной линий.</a:t>
            </a:r>
          </a:p>
          <a:p>
            <a:r>
              <a:rPr lang="ru-RU" dirty="0"/>
              <a:t> </a:t>
            </a:r>
            <a:r>
              <a:rPr lang="ru-RU" dirty="0" smtClean="0"/>
              <a:t>                         От точки пересечения линий, откладываем </a:t>
            </a:r>
          </a:p>
          <a:p>
            <a:r>
              <a:rPr lang="ru-RU" dirty="0"/>
              <a:t> </a:t>
            </a:r>
            <a:r>
              <a:rPr lang="ru-RU" dirty="0" smtClean="0"/>
              <a:t>                                 равные отрезки. Отмеченные точки</a:t>
            </a:r>
          </a:p>
          <a:p>
            <a:r>
              <a:rPr lang="ru-RU" dirty="0"/>
              <a:t> </a:t>
            </a:r>
            <a:r>
              <a:rPr lang="ru-RU" dirty="0" smtClean="0"/>
              <a:t>                                   на линиях соединяются плавными, </a:t>
            </a:r>
          </a:p>
          <a:p>
            <a:r>
              <a:rPr lang="ru-RU" dirty="0"/>
              <a:t> </a:t>
            </a:r>
            <a:r>
              <a:rPr lang="ru-RU" dirty="0" smtClean="0"/>
              <a:t>                                округлыми линиями. Затем</a:t>
            </a:r>
          </a:p>
          <a:p>
            <a:r>
              <a:rPr lang="ru-RU" dirty="0"/>
              <a:t> </a:t>
            </a:r>
            <a:r>
              <a:rPr lang="ru-RU" dirty="0" smtClean="0"/>
              <a:t>                                   откладываются отрезки в 2 раза </a:t>
            </a:r>
          </a:p>
          <a:p>
            <a:r>
              <a:rPr lang="ru-RU" dirty="0"/>
              <a:t> </a:t>
            </a:r>
            <a:r>
              <a:rPr lang="ru-RU" dirty="0" smtClean="0"/>
              <a:t>                               меньше первых, и проводится второй   </a:t>
            </a:r>
          </a:p>
          <a:p>
            <a:r>
              <a:rPr lang="ru-RU" dirty="0"/>
              <a:t> </a:t>
            </a:r>
            <a:r>
              <a:rPr lang="ru-RU" dirty="0" smtClean="0"/>
              <a:t>                           круг. Далее прорисовываются элементы узора. В конце все линии построения  круга  стираются резинкой, и рисунок готовится к дальнейшей работе красками. Обратить внимание на сочетание цветов. Необходимо. Чтобы в узоре они были контрастными и выделяли друг друга.</a:t>
            </a:r>
            <a:endParaRPr lang="ru-RU" dirty="0"/>
          </a:p>
        </p:txBody>
      </p:sp>
      <p:cxnSp>
        <p:nvCxnSpPr>
          <p:cNvPr id="9" name="Прямая соединительная линия 8"/>
          <p:cNvCxnSpPr/>
          <p:nvPr/>
        </p:nvCxnSpPr>
        <p:spPr>
          <a:xfrm>
            <a:off x="1898010" y="1988840"/>
            <a:ext cx="0" cy="28083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95536" y="3392996"/>
            <a:ext cx="3024336"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Овал 12"/>
          <p:cNvSpPr/>
          <p:nvPr/>
        </p:nvSpPr>
        <p:spPr>
          <a:xfrm>
            <a:off x="395536" y="1988840"/>
            <a:ext cx="3024336" cy="28083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p:cNvSpPr/>
          <p:nvPr/>
        </p:nvSpPr>
        <p:spPr>
          <a:xfrm>
            <a:off x="755576" y="2276872"/>
            <a:ext cx="2304256" cy="21602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3503284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500" fill="hold"/>
                                        <p:tgtEl>
                                          <p:spTgt spid="15"/>
                                        </p:tgtEl>
                                        <p:attrNameLst>
                                          <p:attrName>ppt_w</p:attrName>
                                        </p:attrNameLst>
                                      </p:cBhvr>
                                      <p:tavLst>
                                        <p:tav tm="0">
                                          <p:val>
                                            <p:fltVal val="0"/>
                                          </p:val>
                                        </p:tav>
                                        <p:tav tm="100000">
                                          <p:val>
                                            <p:strVal val="#ppt_w"/>
                                          </p:val>
                                        </p:tav>
                                      </p:tavLst>
                                    </p:anim>
                                    <p:anim calcmode="lin" valueType="num">
                                      <p:cBhvr>
                                        <p:cTn id="29" dur="500" fill="hold"/>
                                        <p:tgtEl>
                                          <p:spTgt spid="15"/>
                                        </p:tgtEl>
                                        <p:attrNameLst>
                                          <p:attrName>ppt_h</p:attrName>
                                        </p:attrNameLst>
                                      </p:cBhvr>
                                      <p:tavLst>
                                        <p:tav tm="0">
                                          <p:val>
                                            <p:fltVal val="0"/>
                                          </p:val>
                                        </p:tav>
                                        <p:tav tm="100000">
                                          <p:val>
                                            <p:strVal val="#ppt_h"/>
                                          </p:val>
                                        </p:tav>
                                      </p:tavLst>
                                    </p:anim>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6512511" cy="1143000"/>
          </a:xfrm>
        </p:spPr>
        <p:txBody>
          <a:bodyPr/>
          <a:lstStyle/>
          <a:p>
            <a:pPr algn="l"/>
            <a:r>
              <a:rPr lang="ru-RU" sz="2800" dirty="0" smtClean="0"/>
              <a:t>Итог работы</a:t>
            </a:r>
            <a:endParaRPr lang="ru-RU" sz="2800" dirty="0"/>
          </a:p>
        </p:txBody>
      </p:sp>
      <p:sp>
        <p:nvSpPr>
          <p:cNvPr id="3" name="Объект 2"/>
          <p:cNvSpPr>
            <a:spLocks noGrp="1"/>
          </p:cNvSpPr>
          <p:nvPr>
            <p:ph sz="quarter" idx="13"/>
          </p:nvPr>
        </p:nvSpPr>
        <p:spPr>
          <a:xfrm>
            <a:off x="683568" y="980728"/>
            <a:ext cx="8064896" cy="5544616"/>
          </a:xfrm>
        </p:spPr>
        <p:txBody>
          <a:bodyPr/>
          <a:lstStyle/>
          <a:p>
            <a:endParaRPr lang="ru-RU" dirty="0" smtClean="0"/>
          </a:p>
        </p:txBody>
      </p:sp>
      <p:pic>
        <p:nvPicPr>
          <p:cNvPr id="4" name="Рисунок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0" y="3583234"/>
            <a:ext cx="3221081" cy="3274766"/>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143240" y="1857364"/>
            <a:ext cx="3456384" cy="3191395"/>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854452" y="214290"/>
            <a:ext cx="3289548" cy="30757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92781552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260648"/>
            <a:ext cx="6512511" cy="1143000"/>
          </a:xfrm>
        </p:spPr>
        <p:txBody>
          <a:bodyPr/>
          <a:lstStyle/>
          <a:p>
            <a:pPr algn="ctr"/>
            <a:r>
              <a:rPr lang="ru-RU" dirty="0" smtClean="0"/>
              <a:t>Задачи урока</a:t>
            </a:r>
            <a:endParaRPr lang="ru-RU" dirty="0"/>
          </a:p>
        </p:txBody>
      </p:sp>
      <p:sp>
        <p:nvSpPr>
          <p:cNvPr id="3" name="Объект 2"/>
          <p:cNvSpPr>
            <a:spLocks noGrp="1"/>
          </p:cNvSpPr>
          <p:nvPr>
            <p:ph sz="quarter" idx="13"/>
          </p:nvPr>
        </p:nvSpPr>
        <p:spPr>
          <a:xfrm>
            <a:off x="755576" y="1268760"/>
            <a:ext cx="7192888" cy="4914880"/>
          </a:xfrm>
        </p:spPr>
        <p:txBody>
          <a:bodyPr/>
          <a:lstStyle/>
          <a:p>
            <a:r>
              <a:rPr lang="ru-RU" dirty="0"/>
              <a:t> </a:t>
            </a:r>
            <a:r>
              <a:rPr lang="ru-RU" dirty="0" smtClean="0"/>
              <a:t>Выполнение графических и живописных упражнений по овладению графическим материалом</a:t>
            </a:r>
          </a:p>
          <a:p>
            <a:r>
              <a:rPr lang="ru-RU" dirty="0" smtClean="0"/>
              <a:t>Эстетическое воспитание и обучение учащихся средствами народного и современного декоративно-прикладного искусства.</a:t>
            </a:r>
          </a:p>
          <a:p>
            <a:r>
              <a:rPr lang="ru-RU" dirty="0" smtClean="0"/>
              <a:t>Выполнение эскизов объектов на основе орнаментальной композиции</a:t>
            </a:r>
            <a:endParaRPr lang="ru-RU" dirty="0"/>
          </a:p>
        </p:txBody>
      </p:sp>
    </p:spTree>
    <p:extLst>
      <p:ext uri="{BB962C8B-B14F-4D97-AF65-F5344CB8AC3E}">
        <p14:creationId xmlns:p14="http://schemas.microsoft.com/office/powerpoint/2010/main" xmlns="" val="141373995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628800"/>
            <a:ext cx="6984776" cy="3096344"/>
          </a:xfrm>
        </p:spPr>
        <p:txBody>
          <a:bodyPr/>
          <a:lstStyle/>
          <a:p>
            <a:r>
              <a:rPr lang="ru-RU" sz="9600" dirty="0" smtClean="0">
                <a:solidFill>
                  <a:schemeClr val="bg2">
                    <a:lumMod val="50000"/>
                  </a:schemeClr>
                </a:solidFill>
              </a:rPr>
              <a:t>СПАСИБО ЗА УРОК!!!</a:t>
            </a:r>
            <a:endParaRPr lang="ru-RU" sz="9600" dirty="0">
              <a:solidFill>
                <a:schemeClr val="bg2">
                  <a:lumMod val="50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1520" y="188640"/>
            <a:ext cx="1428750" cy="18288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76056" y="3561877"/>
            <a:ext cx="4067944" cy="3307274"/>
          </a:xfrm>
          <a:prstGeom prst="rect">
            <a:avLst/>
          </a:prstGeom>
        </p:spPr>
      </p:pic>
    </p:spTree>
    <p:extLst>
      <p:ext uri="{BB962C8B-B14F-4D97-AF65-F5344CB8AC3E}">
        <p14:creationId xmlns:p14="http://schemas.microsoft.com/office/powerpoint/2010/main" xmlns="" val="3297886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332656"/>
            <a:ext cx="6512511" cy="1143000"/>
          </a:xfrm>
        </p:spPr>
        <p:txBody>
          <a:bodyPr/>
          <a:lstStyle/>
          <a:p>
            <a:pPr algn="l"/>
            <a:r>
              <a:rPr lang="ru-RU" sz="4000" dirty="0" smtClean="0"/>
              <a:t>1.Организация класса</a:t>
            </a:r>
            <a:br>
              <a:rPr lang="ru-RU" sz="4000" dirty="0" smtClean="0"/>
            </a:br>
            <a:r>
              <a:rPr lang="ru-RU" sz="4000" dirty="0" smtClean="0"/>
              <a:t>2. Беседа</a:t>
            </a:r>
            <a:endParaRPr lang="ru-RU" sz="4000" dirty="0"/>
          </a:p>
        </p:txBody>
      </p:sp>
      <p:pic>
        <p:nvPicPr>
          <p:cNvPr id="4" name="Объект 3"/>
          <p:cNvPicPr>
            <a:picLocks noGrp="1" noChangeAspect="1"/>
          </p:cNvPicPr>
          <p:nvPr>
            <p:ph sz="quarter" idx="13"/>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983" y="1772816"/>
            <a:ext cx="3012099" cy="4608512"/>
          </a:xfrm>
        </p:spPr>
      </p:pic>
      <p:sp>
        <p:nvSpPr>
          <p:cNvPr id="6" name="TextBox 5"/>
          <p:cNvSpPr txBox="1"/>
          <p:nvPr/>
        </p:nvSpPr>
        <p:spPr>
          <a:xfrm>
            <a:off x="2771800" y="1628800"/>
            <a:ext cx="6048672" cy="1015663"/>
          </a:xfrm>
          <a:prstGeom prst="rect">
            <a:avLst/>
          </a:prstGeom>
          <a:noFill/>
        </p:spPr>
        <p:txBody>
          <a:bodyPr wrap="square" rtlCol="0">
            <a:spAutoFit/>
          </a:bodyPr>
          <a:lstStyle/>
          <a:p>
            <a:r>
              <a:rPr lang="ru-RU" sz="1200" dirty="0"/>
              <a:t>Эти деревянные изделия, словно излучающие солнечный свет, расписанные сочными узорами трав, цветов и лесных ягод, получили название хохломских от названия старинного заволжского торгового села Хохлома, что находится на территории современного </a:t>
            </a:r>
            <a:r>
              <a:rPr lang="ru-RU" sz="1200" dirty="0" err="1"/>
              <a:t>Ковернинского</a:t>
            </a:r>
            <a:r>
              <a:rPr lang="ru-RU" sz="1200" dirty="0"/>
              <a:t> района Нижегородской области (раньше город Горький).</a:t>
            </a:r>
          </a:p>
        </p:txBody>
      </p:sp>
      <p:sp>
        <p:nvSpPr>
          <p:cNvPr id="9" name="TextBox 8"/>
          <p:cNvSpPr txBox="1"/>
          <p:nvPr/>
        </p:nvSpPr>
        <p:spPr>
          <a:xfrm>
            <a:off x="2785120" y="2644463"/>
            <a:ext cx="6192688" cy="2308324"/>
          </a:xfrm>
          <a:prstGeom prst="rect">
            <a:avLst/>
          </a:prstGeom>
          <a:noFill/>
        </p:spPr>
        <p:txBody>
          <a:bodyPr wrap="square" rtlCol="0">
            <a:spAutoFit/>
          </a:bodyPr>
          <a:lstStyle/>
          <a:p>
            <a:r>
              <a:rPr lang="ru-RU" sz="1200" dirty="0"/>
              <a:t>Крестьяне приволжских деревень, ютившихся вокруг села Хохлома, издавна занимались ложкарно-посудным делом. Труд был раздельным. Одни селения вырабатывали из дерева сами предметы. Рубили поленья на чурки, что называлось – «бить баклуши». Это несложное занятие не очень уважалось, отчего и повелось говорить о тех, кто не любит себя утруждать, - «любит бить баклуши».</a:t>
            </a:r>
          </a:p>
          <a:p>
            <a:r>
              <a:rPr lang="ru-RU" sz="1200" dirty="0"/>
              <a:t>Из баклуш вырезали, вытачивали, выдалбливали ложки, совки, ковши и иную утварь. Готовые предметы сбывали в соседние деревни, где работали только мастера-красильщики, которые превращали белый товар в золотой, расписной.</a:t>
            </a:r>
          </a:p>
          <a:p>
            <a:r>
              <a:rPr lang="ru-RU" sz="1200" dirty="0"/>
              <a:t>Чтобы изделие стало гладким, его покрывали жидким слоем глины, закрывающей все поры дерева. Для крепости изделие несколько раз покрывали олифой с порошком алюминия (раньше – серебра). И дерево как бы исчезало, изделие напоминало металлическое. Теперь оно готово для росписи.</a:t>
            </a:r>
          </a:p>
        </p:txBody>
      </p:sp>
      <p:sp>
        <p:nvSpPr>
          <p:cNvPr id="10" name="TextBox 9"/>
          <p:cNvSpPr txBox="1"/>
          <p:nvPr/>
        </p:nvSpPr>
        <p:spPr>
          <a:xfrm>
            <a:off x="2771800" y="4869161"/>
            <a:ext cx="6048672" cy="1200329"/>
          </a:xfrm>
          <a:prstGeom prst="rect">
            <a:avLst/>
          </a:prstGeom>
          <a:noFill/>
        </p:spPr>
        <p:txBody>
          <a:bodyPr wrap="square" rtlCol="0">
            <a:spAutoFit/>
          </a:bodyPr>
          <a:lstStyle/>
          <a:p>
            <a:r>
              <a:rPr lang="ru-RU" sz="1200" dirty="0"/>
              <a:t>Колорит хохломской росписи строится на сочетании золота с чёрным и красным цветом. Именно эти два цвета, не изменяясь и не тускнея, выдерживают жар хохломских печей. Ведь после росписи вещи покрывают лаком и закаляют в печах. Сейчас – в электрических, а раньше – в обычной русской печи. От высокой температуры лак желтеет, а просвечивающий сквозь него алюминиевый порошок становится «золотым».</a:t>
            </a:r>
          </a:p>
        </p:txBody>
      </p:sp>
      <p:sp>
        <p:nvSpPr>
          <p:cNvPr id="11" name="TextBox 10"/>
          <p:cNvSpPr txBox="1"/>
          <p:nvPr/>
        </p:nvSpPr>
        <p:spPr>
          <a:xfrm>
            <a:off x="827584" y="6111698"/>
            <a:ext cx="7560840" cy="707886"/>
          </a:xfrm>
          <a:prstGeom prst="rect">
            <a:avLst/>
          </a:prstGeom>
          <a:noFill/>
        </p:spPr>
        <p:txBody>
          <a:bodyPr wrap="square" rtlCol="0">
            <a:spAutoFit/>
          </a:bodyPr>
          <a:lstStyle/>
          <a:p>
            <a:pPr algn="ctr"/>
            <a:r>
              <a:rPr lang="ru-RU" sz="4000" b="1" dirty="0" smtClean="0">
                <a:solidFill>
                  <a:srgbClr val="FF0000"/>
                </a:solidFill>
              </a:rPr>
              <a:t>ЗОЛОТАЯ ХОХЛОМА</a:t>
            </a:r>
            <a:endParaRPr lang="ru-RU" sz="4000" b="1" dirty="0">
              <a:solidFill>
                <a:srgbClr val="FF0000"/>
              </a:solidFill>
            </a:endParaRPr>
          </a:p>
        </p:txBody>
      </p:sp>
    </p:spTree>
    <p:extLst>
      <p:ext uri="{BB962C8B-B14F-4D97-AF65-F5344CB8AC3E}">
        <p14:creationId xmlns:p14="http://schemas.microsoft.com/office/powerpoint/2010/main" xmlns="" val="44033975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24544" y="-171400"/>
            <a:ext cx="3810000" cy="4705350"/>
          </a:xfrm>
          <a:prstGeom prst="rect">
            <a:avLst/>
          </a:prstGeom>
        </p:spPr>
      </p:pic>
      <p:pic>
        <p:nvPicPr>
          <p:cNvPr id="4" name="Рисунок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164871" y="2232316"/>
            <a:ext cx="4248472" cy="4248472"/>
          </a:xfrm>
          <a:prstGeom prst="rect">
            <a:avLst/>
          </a:prstGeom>
        </p:spPr>
      </p:pic>
      <p:pic>
        <p:nvPicPr>
          <p:cNvPr id="5" name="Рисунок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497316" y="3337538"/>
            <a:ext cx="3933825" cy="3143250"/>
          </a:xfrm>
          <a:prstGeom prst="rect">
            <a:avLst/>
          </a:prstGeom>
        </p:spPr>
      </p:pic>
      <p:pic>
        <p:nvPicPr>
          <p:cNvPr id="6" name="Рисунок 5"/>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788024" y="116632"/>
            <a:ext cx="3317354" cy="3735341"/>
          </a:xfrm>
          <a:prstGeom prst="rect">
            <a:avLst/>
          </a:prstGeom>
        </p:spPr>
      </p:pic>
    </p:spTree>
    <p:extLst>
      <p:ext uri="{BB962C8B-B14F-4D97-AF65-F5344CB8AC3E}">
        <p14:creationId xmlns:p14="http://schemas.microsoft.com/office/powerpoint/2010/main" xmlns="" val="3200869990"/>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5661248"/>
            <a:ext cx="8064896" cy="854968"/>
          </a:xfrm>
        </p:spPr>
        <p:txBody>
          <a:bodyPr/>
          <a:lstStyle/>
          <a:p>
            <a:r>
              <a:rPr lang="ru-RU" dirty="0" smtClean="0">
                <a:solidFill>
                  <a:srgbClr val="FF0000"/>
                </a:solidFill>
              </a:rPr>
              <a:t>ГОРОДЕЦКАЯ РОСПИСЬ</a:t>
            </a:r>
            <a:endParaRPr lang="ru-RU" dirty="0">
              <a:solidFill>
                <a:srgbClr val="FF0000"/>
              </a:solidFill>
            </a:endParaRPr>
          </a:p>
        </p:txBody>
      </p:sp>
      <p:pic>
        <p:nvPicPr>
          <p:cNvPr id="4" name="Объект 3"/>
          <p:cNvPicPr>
            <a:picLocks noGrp="1" noChangeAspect="1"/>
          </p:cNvPicPr>
          <p:nvPr>
            <p:ph sz="quarter" idx="13"/>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67544" y="404664"/>
            <a:ext cx="2952328" cy="4608513"/>
          </a:xfrm>
        </p:spPr>
      </p:pic>
      <p:sp>
        <p:nvSpPr>
          <p:cNvPr id="5" name="TextBox 4"/>
          <p:cNvSpPr txBox="1"/>
          <p:nvPr/>
        </p:nvSpPr>
        <p:spPr>
          <a:xfrm>
            <a:off x="2843808" y="332656"/>
            <a:ext cx="6192688" cy="1169551"/>
          </a:xfrm>
          <a:prstGeom prst="rect">
            <a:avLst/>
          </a:prstGeom>
          <a:noFill/>
        </p:spPr>
        <p:txBody>
          <a:bodyPr wrap="square" rtlCol="0">
            <a:spAutoFit/>
          </a:bodyPr>
          <a:lstStyle/>
          <a:p>
            <a:r>
              <a:rPr lang="ru-RU" sz="1400" dirty="0"/>
              <a:t>А вот эти прекрасные вещи делают мастера Городца. Названия промысла идет от названия города. Старинный русский город Городец Нижегородской области словно пришел из сказки. В нем живут замечательные мастера, которые создают красоту своими руками, поэтому этот город называется «городом мастеров».</a:t>
            </a:r>
          </a:p>
        </p:txBody>
      </p:sp>
      <p:sp>
        <p:nvSpPr>
          <p:cNvPr id="6" name="TextBox 5"/>
          <p:cNvSpPr txBox="1"/>
          <p:nvPr/>
        </p:nvSpPr>
        <p:spPr>
          <a:xfrm>
            <a:off x="3275856" y="1502207"/>
            <a:ext cx="5544616" cy="2462213"/>
          </a:xfrm>
          <a:prstGeom prst="rect">
            <a:avLst/>
          </a:prstGeom>
          <a:noFill/>
        </p:spPr>
        <p:txBody>
          <a:bodyPr wrap="square" rtlCol="0">
            <a:spAutoFit/>
          </a:bodyPr>
          <a:lstStyle/>
          <a:p>
            <a:r>
              <a:rPr lang="ru-RU" sz="1400" dirty="0"/>
              <a:t>Пишут городецкие мастера, как по цветному фону, так и по неокрашенному дереву. Особую выразительность городецкой росписи придает нарядная «оживка», выполненная белилами. Штрихи, линии, дужки украшают цветы и фигуры. Иногда так много и так густо наложена эта оживка, что хочется потрогать ее руками. Черным цветом тоже можно подчеркивать форму ягод, цветов, листочков. Очень выразительны цветы, у которых половина круга выделена черной оживкой, а половина – белой. Этот простой прием создает впечатление движения, вносит динамику в роспись. Глядя на эти изделия представляешь будто ты на ярмарке. </a:t>
            </a:r>
          </a:p>
        </p:txBody>
      </p:sp>
      <p:sp>
        <p:nvSpPr>
          <p:cNvPr id="7" name="TextBox 6"/>
          <p:cNvSpPr txBox="1"/>
          <p:nvPr/>
        </p:nvSpPr>
        <p:spPr>
          <a:xfrm>
            <a:off x="3419872" y="3861048"/>
            <a:ext cx="5400600" cy="2031325"/>
          </a:xfrm>
          <a:prstGeom prst="rect">
            <a:avLst/>
          </a:prstGeom>
          <a:noFill/>
        </p:spPr>
        <p:txBody>
          <a:bodyPr wrap="square" rtlCol="0">
            <a:spAutoFit/>
          </a:bodyPr>
          <a:lstStyle/>
          <a:p>
            <a:r>
              <a:rPr lang="ru-RU" sz="1400" dirty="0"/>
              <a:t>Если присмотреться внимательнее, то можно узнать ромашки, ягоды, розы, купавки. Но главными элементами цветочной росписи являются </a:t>
            </a:r>
            <a:r>
              <a:rPr lang="ru-RU" sz="1400" b="1" dirty="0"/>
              <a:t>розан и купавка</a:t>
            </a:r>
            <a:r>
              <a:rPr lang="ru-RU" sz="1400" dirty="0"/>
              <a:t>. Центр розана совпадает с центром розетки лепестков. У купавки центр цветка смещен влево или вправо. Они выполняются насыщенными цветами – красным и синим, и их оттенками – розовым, голубым. Раньше мастера использовали темперные краски (которыми писали иконы), а сейчас современные мастера используют масляные краски.</a:t>
            </a:r>
          </a:p>
        </p:txBody>
      </p:sp>
    </p:spTree>
    <p:extLst>
      <p:ext uri="{BB962C8B-B14F-4D97-AF65-F5344CB8AC3E}">
        <p14:creationId xmlns:p14="http://schemas.microsoft.com/office/powerpoint/2010/main" xmlns="" val="159295301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26043" y="18403"/>
            <a:ext cx="3528392" cy="3536466"/>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43808" y="3203190"/>
            <a:ext cx="6061348" cy="3465848"/>
          </a:xfrm>
          <a:prstGeom prst="rect">
            <a:avLst/>
          </a:prstGeom>
        </p:spPr>
      </p:pic>
      <p:pic>
        <p:nvPicPr>
          <p:cNvPr id="4" name="Рисунок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4932040" y="448373"/>
            <a:ext cx="3048000" cy="2676525"/>
          </a:xfrm>
          <a:prstGeom prst="rect">
            <a:avLst/>
          </a:prstGeom>
        </p:spPr>
      </p:pic>
      <p:pic>
        <p:nvPicPr>
          <p:cNvPr id="5" name="Рисунок 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6644" y="3789040"/>
            <a:ext cx="2619864" cy="2736304"/>
          </a:xfrm>
          <a:prstGeom prst="rect">
            <a:avLst/>
          </a:prstGeom>
        </p:spPr>
      </p:pic>
    </p:spTree>
    <p:extLst>
      <p:ext uri="{BB962C8B-B14F-4D97-AF65-F5344CB8AC3E}">
        <p14:creationId xmlns:p14="http://schemas.microsoft.com/office/powerpoint/2010/main" xmlns="" val="313650419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1683" y="188640"/>
            <a:ext cx="4268783" cy="288032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644008" y="381503"/>
            <a:ext cx="4176464" cy="2687457"/>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61596" y="3270810"/>
            <a:ext cx="4560168" cy="3441502"/>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076056" y="3300763"/>
            <a:ext cx="3888432" cy="3411549"/>
          </a:xfrm>
          <a:prstGeom prst="rect">
            <a:avLst/>
          </a:prstGeom>
        </p:spPr>
      </p:pic>
    </p:spTree>
    <p:extLst>
      <p:ext uri="{BB962C8B-B14F-4D97-AF65-F5344CB8AC3E}">
        <p14:creationId xmlns:p14="http://schemas.microsoft.com/office/powerpoint/2010/main" xmlns="" val="376627743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5536" y="0"/>
            <a:ext cx="4863540"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259076" y="620688"/>
            <a:ext cx="3772884" cy="5332698"/>
          </a:xfrm>
          <a:prstGeom prst="rect">
            <a:avLst/>
          </a:prstGeom>
        </p:spPr>
      </p:pic>
    </p:spTree>
    <p:extLst>
      <p:ext uri="{BB962C8B-B14F-4D97-AF65-F5344CB8AC3E}">
        <p14:creationId xmlns:p14="http://schemas.microsoft.com/office/powerpoint/2010/main" xmlns="" val="350826261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949280"/>
            <a:ext cx="8352928" cy="720080"/>
          </a:xfrm>
        </p:spPr>
        <p:txBody>
          <a:bodyPr/>
          <a:lstStyle/>
          <a:p>
            <a:r>
              <a:rPr lang="ru-RU" dirty="0" smtClean="0">
                <a:solidFill>
                  <a:srgbClr val="FF0000"/>
                </a:solidFill>
              </a:rPr>
              <a:t>ЖОСТОВСКАЯ РОСПИСЬ</a:t>
            </a:r>
            <a:endParaRPr lang="ru-RU" dirty="0">
              <a:solidFill>
                <a:srgbClr val="FF0000"/>
              </a:solidFill>
            </a:endParaRPr>
          </a:p>
        </p:txBody>
      </p:sp>
      <p:pic>
        <p:nvPicPr>
          <p:cNvPr id="4" name="Объект 3"/>
          <p:cNvPicPr>
            <a:picLocks noGrp="1" noChangeAspect="1"/>
          </p:cNvPicPr>
          <p:nvPr>
            <p:ph sz="quarter" idx="13"/>
          </p:nvPr>
        </p:nvPicPr>
        <p:blipFill>
          <a:blip r:embed="rId2">
            <a:extLst>
              <a:ext uri="{28A0092B-C50C-407E-A947-70E740481C1C}">
                <a14:useLocalDpi xmlns:a14="http://schemas.microsoft.com/office/drawing/2010/main" xmlns="" val="0"/>
              </a:ext>
            </a:extLst>
          </a:blip>
          <a:stretch>
            <a:fillRect/>
          </a:stretch>
        </p:blipFill>
        <p:spPr>
          <a:xfrm>
            <a:off x="72608" y="-26074"/>
            <a:ext cx="3131240" cy="3736613"/>
          </a:xfrm>
        </p:spPr>
      </p:pic>
      <p:sp>
        <p:nvSpPr>
          <p:cNvPr id="5" name="TextBox 4"/>
          <p:cNvSpPr txBox="1"/>
          <p:nvPr/>
        </p:nvSpPr>
        <p:spPr>
          <a:xfrm>
            <a:off x="3347864" y="260648"/>
            <a:ext cx="5544616" cy="738664"/>
          </a:xfrm>
          <a:prstGeom prst="rect">
            <a:avLst/>
          </a:prstGeom>
          <a:noFill/>
        </p:spPr>
        <p:txBody>
          <a:bodyPr wrap="square" rtlCol="0">
            <a:spAutoFit/>
          </a:bodyPr>
          <a:lstStyle/>
          <a:p>
            <a:r>
              <a:rPr lang="ru-RU" sz="1400" dirty="0" smtClean="0"/>
              <a:t>Неподалеку  от Москвы в начале 19 века в старинных деревнях  Жостово, Осташково, Новосильцево и других возник промысел расписных лаковых подносов.</a:t>
            </a:r>
            <a:endParaRPr lang="ru-RU" sz="1400" dirty="0"/>
          </a:p>
        </p:txBody>
      </p:sp>
      <p:sp>
        <p:nvSpPr>
          <p:cNvPr id="6" name="TextBox 5"/>
          <p:cNvSpPr txBox="1"/>
          <p:nvPr/>
        </p:nvSpPr>
        <p:spPr>
          <a:xfrm>
            <a:off x="3491880" y="908720"/>
            <a:ext cx="5472964" cy="2677656"/>
          </a:xfrm>
          <a:prstGeom prst="rect">
            <a:avLst/>
          </a:prstGeom>
          <a:noFill/>
        </p:spPr>
        <p:txBody>
          <a:bodyPr wrap="square" rtlCol="0">
            <a:spAutoFit/>
          </a:bodyPr>
          <a:lstStyle/>
          <a:p>
            <a:r>
              <a:rPr lang="ru-RU" sz="1400" dirty="0" err="1"/>
              <a:t>Жостовские</a:t>
            </a:r>
            <a:r>
              <a:rPr lang="ru-RU" sz="1400" dirty="0"/>
              <a:t> живописцы пишут букеты удивительно быстро, даже с некоторой лихостью. Опытный мастер, если надо, может расписать за один рабочий день от пяти до десяти подносов. Во время работы поднос постоянно вращают на коленях, чтобы видеть роспись со всех сторон, в развитии и согласованности всех её частей. </a:t>
            </a:r>
            <a:r>
              <a:rPr lang="ru-RU" sz="1400" dirty="0" smtClean="0"/>
              <a:t> </a:t>
            </a:r>
            <a:r>
              <a:rPr lang="ru-RU" sz="1400" dirty="0"/>
              <a:t>Писать быстро очень трудно: нужна твёрдая рука, чтобы вовремя нанести необходимой формы мазки и росчерки, ведь художник пишет без предварительного рисунка, он сразу рисует кистью. Нужен и верный глаз, чтобы не ошибиться в цвете и размере его пятна: масляную краску сразу не сотрёшь и не перекроешь каким-либо другим цветом. </a:t>
            </a:r>
          </a:p>
        </p:txBody>
      </p:sp>
      <p:sp>
        <p:nvSpPr>
          <p:cNvPr id="7" name="TextBox 6"/>
          <p:cNvSpPr txBox="1"/>
          <p:nvPr/>
        </p:nvSpPr>
        <p:spPr>
          <a:xfrm>
            <a:off x="279229" y="3586376"/>
            <a:ext cx="8892480" cy="2739211"/>
          </a:xfrm>
          <a:prstGeom prst="rect">
            <a:avLst/>
          </a:prstGeom>
          <a:noFill/>
        </p:spPr>
        <p:txBody>
          <a:bodyPr wrap="square" rtlCol="0">
            <a:spAutoFit/>
          </a:bodyPr>
          <a:lstStyle/>
          <a:p>
            <a:r>
              <a:rPr lang="ru-RU" sz="1400" dirty="0"/>
              <a:t>Изготавливаются подносы из обычного листового железа. Выкованные изделия грунтуют, шпаклюют, шлифуют и лакируют, что делает их поверхность безукоризненно ровной, затем расписывают масляными красками и покрывают сверху несколькими слоями прозрачного бесцветного лака. Наиболее важной операцией, требующей подлинного творчества, является роспись.</a:t>
            </a:r>
          </a:p>
          <a:p>
            <a:r>
              <a:rPr lang="ru-RU" sz="1400" dirty="0"/>
              <a:t>Чтобы роспись ровно легла на поднос, а краски не потеряли свою яркость и прозрачность, поверхность предмета должна быть идеально гладкой и чистой. Для этого её грунтуют, шпатлюют, то есть накладывают специальную смесь (грунт, шпатлёвку) из глины, «голландской сажи и масла, просушивают в печах, шлифуют, покрывают поочерёдно чёрным и бесцветным лаком, прочищают пемзой, опять покрывают лаком и только потом расписывают. Сушат подносы почти после каждой операции, при этом температура и время обжига меняются. Покрывают их лаком и после росписи, а затем по этому слегка подсохшему, липкому слою рисуют уборки, чаще всего золотистой бронзовой краской</a:t>
            </a:r>
            <a:r>
              <a:rPr lang="ru-RU" dirty="0"/>
              <a:t>.</a:t>
            </a:r>
            <a:endParaRPr lang="ru-RU" dirty="0">
              <a:effectLst/>
            </a:endParaRPr>
          </a:p>
        </p:txBody>
      </p:sp>
    </p:spTree>
    <p:extLst>
      <p:ext uri="{BB962C8B-B14F-4D97-AF65-F5344CB8AC3E}">
        <p14:creationId xmlns:p14="http://schemas.microsoft.com/office/powerpoint/2010/main" xmlns="" val="1856881907"/>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147</TotalTime>
  <Words>1214</Words>
  <Application>Microsoft Office PowerPoint</Application>
  <PresentationFormat>Экран (4:3)</PresentationFormat>
  <Paragraphs>65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Воздушный поток</vt:lpstr>
      <vt:lpstr>Узор в круге из растительных, природных форм</vt:lpstr>
      <vt:lpstr>Задачи урока</vt:lpstr>
      <vt:lpstr>1.Организация класса 2. Беседа</vt:lpstr>
      <vt:lpstr>Слайд 4</vt:lpstr>
      <vt:lpstr>ГОРОДЕЦКАЯ РОСПИСЬ</vt:lpstr>
      <vt:lpstr>Слайд 6</vt:lpstr>
      <vt:lpstr>Слайд 7</vt:lpstr>
      <vt:lpstr>Слайд 8</vt:lpstr>
      <vt:lpstr>ЖОСТОВСКАЯ РОСПИСЬ</vt:lpstr>
      <vt:lpstr>Слайд 10</vt:lpstr>
      <vt:lpstr>Слайд 11</vt:lpstr>
      <vt:lpstr>ГЖЕЛЬСКАЯ РОСПИСЬ</vt:lpstr>
      <vt:lpstr>Слайд 13</vt:lpstr>
      <vt:lpstr>Слайд 14</vt:lpstr>
      <vt:lpstr>Как запомнили вы народные промыслы?</vt:lpstr>
      <vt:lpstr>3.Проверка знаний учащихся</vt:lpstr>
      <vt:lpstr>Слайд 17</vt:lpstr>
      <vt:lpstr>Самостоятельная работа</vt:lpstr>
      <vt:lpstr>Итог работы</vt:lpstr>
      <vt:lpstr>СПАСИБО ЗА УРОК!!!</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Узор в круге из растительных, природных форм</dc:title>
  <dc:creator>Сабурова Ольга</dc:creator>
  <cp:lastModifiedBy>Татьяна</cp:lastModifiedBy>
  <cp:revision>22</cp:revision>
  <dcterms:created xsi:type="dcterms:W3CDTF">2013-07-31T15:18:47Z</dcterms:created>
  <dcterms:modified xsi:type="dcterms:W3CDTF">2014-12-24T15:46:53Z</dcterms:modified>
</cp:coreProperties>
</file>