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3" r:id="rId11"/>
    <p:sldId id="270" r:id="rId12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orbel" panose="020B0503020204020204" pitchFamily="34" charset="0"/>
      <p:regular r:id="rId14"/>
      <p:bold r:id="rId15"/>
      <p:italic r:id="rId16"/>
      <p:boldItalic r:id="rId17"/>
    </p:embeddedFont>
    <p:embeddedFont>
      <p:font typeface="Wingdings 2" panose="05020102010507070707" pitchFamily="18" charset="2"/>
      <p:regular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Gill Sans MT" panose="020B0502020104020203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4660"/>
  </p:normalViewPr>
  <p:slideViewPr>
    <p:cSldViewPr>
      <p:cViewPr varScale="1">
        <p:scale>
          <a:sx n="104" d="100"/>
          <a:sy n="104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5F56D3-3E94-4954-A1CB-002E6283DD94}" type="datetimeFigureOut">
              <a:rPr lang="ru-RU" smtClean="0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D8B4DF-2ED2-4EF7-BD35-DD423C86AE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AA91C9-4003-4923-98D5-FA242F56B6B3}" type="datetimeFigureOut">
              <a:rPr lang="ru-RU" smtClean="0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C52494-2AA3-497B-9626-BC280E1B05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B97178-27E7-4C64-BF68-6A31FD6786A6}" type="datetimeFigureOut">
              <a:rPr lang="ru-RU" smtClean="0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0E8466-8F57-4772-BE82-BF5C46FC74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9F128B-8F58-4D82-98FB-05C34FBAA76E}" type="datetimeFigureOut">
              <a:rPr lang="ru-RU" smtClean="0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871886-743A-4D3D-8E01-88890765C1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CD2E453-0A09-49AD-817C-E619E04DD1E9}" type="datetimeFigureOut">
              <a:rPr lang="ru-RU" smtClean="0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64B846-AD7C-4597-BDC7-F69159F377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F8DDF3-319A-49FD-9994-AEA099767BE8}" type="datetimeFigureOut">
              <a:rPr lang="ru-RU" smtClean="0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5E1A14-465B-4F3E-B7CC-C7DC50229E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3DBB5E-32BE-48A9-BB27-C2AD4AC6DFF2}" type="datetimeFigureOut">
              <a:rPr lang="ru-RU" smtClean="0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CB1051-2C43-43D7-833C-29971B6D38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23C801-8708-408B-9F5D-78D0AE358C55}" type="datetimeFigureOut">
              <a:rPr lang="ru-RU" smtClean="0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6161F02-0975-4E46-99F1-346F028F22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A1696B-69F6-43A7-AE4E-B767791250E8}" type="datetimeFigureOut">
              <a:rPr lang="ru-RU" smtClean="0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64FCD43-C709-41F1-92EA-F7BDAFFA39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CD0A30D-D8D8-4CCA-90F5-16512162590E}" type="datetimeFigureOut">
              <a:rPr lang="ru-RU" smtClean="0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E8D409-25FB-4FBF-AE63-321C02F90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87A429-F32B-4317-B5C7-8F5ACB6BDEBC}" type="datetimeFigureOut">
              <a:rPr lang="ru-RU" smtClean="0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E88ED8-93A7-4204-B389-1EF94C000B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049AE3A6-4B86-46D4-954E-85D6F8446C90}" type="datetimeFigureOut">
              <a:rPr lang="ru-RU" smtClean="0"/>
              <a:pPr>
                <a:defRPr/>
              </a:pPr>
              <a:t>27.02.2016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DEFF804-44DA-4021-9635-B56C9048E5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WGjW2_L6iA" TargetMode="External"/><Relationship Id="rId2" Type="http://schemas.openxmlformats.org/officeDocument/2006/relationships/hyperlink" Target="http://www.youtube.com/watch?v=ttkojcjwV7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PC5pa2xOlb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youtube.com/watch?v=ttkojcjwV7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youtube.com/watch?v=RWGjW2_L6i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youtube.com/watch?v=PC5pa2xOlb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D-glasses-anaglyph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098714"/>
            <a:ext cx="3079749" cy="2309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123728" y="764704"/>
            <a:ext cx="616784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C00000"/>
                </a:solidFill>
              </a:rPr>
              <a:t>Трехмерные </a:t>
            </a:r>
          </a:p>
          <a:p>
            <a:pPr algn="ctr"/>
            <a:r>
              <a:rPr lang="ru-RU" sz="7200" b="1" cap="none" spc="0" dirty="0" smtClean="0">
                <a:ln w="11430"/>
                <a:solidFill>
                  <a:srgbClr val="C00000"/>
                </a:solidFill>
              </a:rPr>
              <a:t>модели</a:t>
            </a:r>
            <a:endParaRPr lang="ru-RU" sz="7200" b="1" cap="none" spc="0" dirty="0">
              <a:ln w="11430"/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3752"/>
            <a:ext cx="8100392" cy="1143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Программное обеспечение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0223" y="2924944"/>
            <a:ext cx="3997325" cy="3575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err="1" smtClean="0"/>
              <a:t>Autodesk</a:t>
            </a:r>
            <a:r>
              <a:rPr lang="ru-RU" sz="2800" dirty="0" smtClean="0"/>
              <a:t> </a:t>
            </a:r>
            <a:r>
              <a:rPr lang="ru-RU" sz="2800" dirty="0"/>
              <a:t>3D </a:t>
            </a:r>
            <a:r>
              <a:rPr lang="ru-RU" sz="2800" dirty="0" err="1"/>
              <a:t>Studio</a:t>
            </a:r>
            <a:r>
              <a:rPr lang="ru-RU" sz="2800" dirty="0"/>
              <a:t> </a:t>
            </a:r>
            <a:r>
              <a:rPr lang="ru-RU" sz="2800" dirty="0" err="1" smtClean="0"/>
              <a:t>Max</a:t>
            </a:r>
            <a:endParaRPr lang="ru-RU" sz="28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err="1"/>
              <a:t>Maxon</a:t>
            </a:r>
            <a:r>
              <a:rPr lang="ru-RU" sz="2800" dirty="0"/>
              <a:t> </a:t>
            </a:r>
            <a:r>
              <a:rPr lang="ru-RU" sz="2800" dirty="0" err="1"/>
              <a:t>Computer</a:t>
            </a:r>
            <a:r>
              <a:rPr lang="ru-RU" sz="2800" dirty="0"/>
              <a:t> </a:t>
            </a:r>
            <a:r>
              <a:rPr lang="ru-RU" sz="2800" dirty="0" err="1"/>
              <a:t>Cinema</a:t>
            </a:r>
            <a:r>
              <a:rPr lang="ru-RU" sz="2800" dirty="0"/>
              <a:t> 4D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err="1"/>
              <a:t>Blender</a:t>
            </a:r>
            <a:r>
              <a:rPr lang="ru-RU" sz="2800" dirty="0"/>
              <a:t> </a:t>
            </a:r>
            <a:r>
              <a:rPr lang="ru-RU" sz="2800" dirty="0" err="1"/>
              <a:t>Foundation</a:t>
            </a:r>
            <a:r>
              <a:rPr lang="ru-RU" sz="2800" dirty="0"/>
              <a:t> </a:t>
            </a: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/>
              <a:t>Autocad</a:t>
            </a:r>
            <a:endParaRPr lang="en-US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Компас </a:t>
            </a:r>
            <a:endParaRPr lang="ru-RU" sz="2800" dirty="0"/>
          </a:p>
          <a:p>
            <a:pPr marL="18288" indent="0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548" y="3068960"/>
            <a:ext cx="3936438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43608" y="1196752"/>
            <a:ext cx="8843962" cy="2087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Последние годы устойчивыми лидерами в этой области являются коммерческие продукты, такие как: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6893938" cy="1285852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Источники видеороликов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475656" y="1772816"/>
            <a:ext cx="6948488" cy="5429250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«История создания трехмерной графики» </a:t>
            </a:r>
          </a:p>
          <a:p>
            <a:pPr marL="18288" indent="0" eaLnBrk="1" hangingPunct="1">
              <a:buNone/>
            </a:pPr>
            <a:r>
              <a:rPr lang="ru-RU" sz="2400" dirty="0" smtClean="0">
                <a:hlinkClick r:id="rId2"/>
              </a:rPr>
              <a:t>http://www.youtube.com/watch?v=ttkojcjwV7c</a:t>
            </a:r>
            <a:endParaRPr lang="ru-RU" sz="2400" dirty="0" smtClean="0"/>
          </a:p>
          <a:p>
            <a:pPr eaLnBrk="1" hangingPunct="1"/>
            <a:r>
              <a:rPr lang="ru-RU" sz="2400" b="1" dirty="0" smtClean="0"/>
              <a:t>«IMAX 3D – как показывают объемное кино»</a:t>
            </a:r>
          </a:p>
          <a:p>
            <a:pPr marL="18288" indent="0" eaLnBrk="1" hangingPunct="1">
              <a:buNone/>
            </a:pPr>
            <a:r>
              <a:rPr lang="ru-RU" sz="2400" dirty="0" smtClean="0">
                <a:hlinkClick r:id="rId3"/>
              </a:rPr>
              <a:t>http://www.youtube.com/watch?v=RWGjW2_L6iA</a:t>
            </a:r>
            <a:endParaRPr lang="ru-RU" sz="2400" dirty="0" smtClean="0"/>
          </a:p>
          <a:p>
            <a:pPr eaLnBrk="1" hangingPunct="1"/>
            <a:r>
              <a:rPr lang="ru-RU" sz="2400" dirty="0" smtClean="0"/>
              <a:t> </a:t>
            </a:r>
            <a:r>
              <a:rPr lang="ru-RU" sz="2400" b="1" dirty="0" smtClean="0"/>
              <a:t>«3D принтеры. Официальный сайт телепередачи Галилео»</a:t>
            </a:r>
          </a:p>
          <a:p>
            <a:pPr marL="18288" indent="0" eaLnBrk="1" hangingPunct="1">
              <a:buNone/>
            </a:pPr>
            <a:r>
              <a:rPr lang="ru-RU" sz="2400" dirty="0" smtClean="0">
                <a:hlinkClick r:id="rId4"/>
              </a:rPr>
              <a:t>http://www.youtube.com/watch?v=PC5pa2xOlb8</a:t>
            </a:r>
            <a:endParaRPr lang="ru-RU" sz="2400" dirty="0" smtClean="0"/>
          </a:p>
          <a:p>
            <a:pPr eaLnBrk="1" hangingPunct="1">
              <a:buFont typeface="Arial" charset="0"/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ds_ma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584" y="908720"/>
            <a:ext cx="3590416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7344816" cy="1557956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3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- трёхмерная графика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484784"/>
            <a:ext cx="3357563" cy="5043488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/>
              <a:t>Трёхмерная графика</a:t>
            </a:r>
            <a:r>
              <a:rPr lang="ru-RU" sz="2400" dirty="0"/>
              <a:t> </a:t>
            </a:r>
            <a:r>
              <a:rPr lang="ru-RU" sz="2400" dirty="0" smtClean="0"/>
              <a:t>(от </a:t>
            </a:r>
            <a:r>
              <a:rPr lang="ru-RU" sz="2400" dirty="0"/>
              <a:t>англ. </a:t>
            </a:r>
            <a:r>
              <a:rPr lang="ru-RU" sz="2400" i="1" dirty="0"/>
              <a:t>3 </a:t>
            </a:r>
            <a:r>
              <a:rPr lang="ru-RU" sz="2400" i="1" dirty="0" err="1"/>
              <a:t>Dimensions</a:t>
            </a:r>
            <a:r>
              <a:rPr lang="ru-RU" sz="2400" dirty="0"/>
              <a:t> </a:t>
            </a:r>
            <a:r>
              <a:rPr lang="ru-RU" sz="2400" dirty="0" smtClean="0"/>
              <a:t>- </a:t>
            </a:r>
            <a:r>
              <a:rPr lang="ru-RU" sz="2400" dirty="0"/>
              <a:t>рус. </a:t>
            </a:r>
            <a:r>
              <a:rPr lang="ru-RU" sz="2400" i="1" dirty="0"/>
              <a:t>3 измерения</a:t>
            </a:r>
            <a:r>
              <a:rPr lang="ru-RU" sz="2400" dirty="0"/>
              <a:t>) </a:t>
            </a:r>
            <a:r>
              <a:rPr lang="ru-RU" sz="2400" dirty="0" smtClean="0"/>
              <a:t>- </a:t>
            </a:r>
            <a:r>
              <a:rPr lang="ru-RU" sz="2400" dirty="0"/>
              <a:t>раздел компьютерной графики, совокупность приемов и инструментов (как программных, так и аппаратных), предназначенных для изображения объёмных объектов</a:t>
            </a:r>
            <a:r>
              <a:rPr lang="ru-RU" sz="24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hlinkClick r:id="rId4"/>
              </a:rPr>
              <a:t>История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056" y="3501008"/>
            <a:ext cx="3954608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4624"/>
            <a:ext cx="7778256" cy="22066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/>
              <a:t>Трёхмерное изображение на плоскости отличается от двумерного тем, что включает построение геометрической проекции трёхмерной модели </a:t>
            </a:r>
            <a:r>
              <a:rPr lang="ru-RU" sz="2800" i="1" dirty="0"/>
              <a:t>сцены</a:t>
            </a:r>
            <a:r>
              <a:rPr lang="ru-RU" sz="2800" dirty="0"/>
              <a:t> на </a:t>
            </a:r>
            <a:r>
              <a:rPr lang="ru-RU" sz="2800" dirty="0" smtClean="0"/>
              <a:t>плоскость</a:t>
            </a:r>
            <a:r>
              <a:rPr lang="en-US" sz="2800" dirty="0" smtClean="0"/>
              <a:t> </a:t>
            </a:r>
            <a:r>
              <a:rPr lang="ru-RU" sz="2800" dirty="0" smtClean="0"/>
              <a:t>(</a:t>
            </a:r>
            <a:r>
              <a:rPr lang="ru-RU" sz="2800" dirty="0"/>
              <a:t>например, экран компьютера) с помощью специализированных </a:t>
            </a:r>
            <a:r>
              <a:rPr lang="ru-RU" sz="2800" dirty="0" smtClean="0"/>
              <a:t>программ.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204864"/>
            <a:ext cx="4425350" cy="3942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004" y="3645024"/>
            <a:ext cx="4917638" cy="3073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99392"/>
            <a:ext cx="749808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Трехмерная модель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258719"/>
            <a:ext cx="8239894" cy="17113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Модель </a:t>
            </a:r>
            <a:r>
              <a:rPr lang="ru-RU" sz="2800" dirty="0"/>
              <a:t>может как соответствовать объектам из реального мира (автомобили, здания, ураган</a:t>
            </a:r>
            <a:r>
              <a:rPr lang="ru-RU" sz="2800" dirty="0" smtClean="0"/>
              <a:t>, астероид</a:t>
            </a:r>
            <a:r>
              <a:rPr lang="ru-RU" sz="2800" dirty="0"/>
              <a:t>), так и быть полностью абстрактной (проекция четырёхмерного фрактала).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212976"/>
            <a:ext cx="3010990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51920" y="3127621"/>
            <a:ext cx="4824536" cy="3613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288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Применение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259632" y="1124744"/>
            <a:ext cx="4248472" cy="5876925"/>
          </a:xfrm>
        </p:spPr>
        <p:txBody>
          <a:bodyPr>
            <a:normAutofit/>
          </a:bodyPr>
          <a:lstStyle/>
          <a:p>
            <a:pPr marL="18288" indent="0" eaLnBrk="1" hangingPunct="1">
              <a:buNone/>
            </a:pPr>
            <a:r>
              <a:rPr lang="ru-RU" sz="2400" dirty="0" smtClean="0"/>
              <a:t>1. Трёхмерная графика активно применяется для создания изображений на плоскости экрана или листа печатной продукции в науке и промышленности, например в системах автоматизации проектных работ, архитектурной визуализации, в современных системах медицинской визуализации.</a:t>
            </a:r>
          </a:p>
        </p:txBody>
      </p:sp>
      <p:pic>
        <p:nvPicPr>
          <p:cNvPr id="6" name="Рисунок 5" descr="9599838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764705"/>
            <a:ext cx="2994696" cy="3130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f_4d63938be996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6216" y="3895523"/>
            <a:ext cx="1643074" cy="3071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Применение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39" y="1052513"/>
            <a:ext cx="7632973" cy="2016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/>
              <a:t>2. </a:t>
            </a:r>
            <a:r>
              <a:rPr lang="ru-RU" sz="2800" dirty="0"/>
              <a:t>Самое широкое применение </a:t>
            </a:r>
            <a:r>
              <a:rPr lang="ru-RU" sz="2800" dirty="0" smtClean="0"/>
              <a:t>- </a:t>
            </a:r>
            <a:r>
              <a:rPr lang="ru-RU" sz="2800" dirty="0"/>
              <a:t>во многих современных компьютерных играх.</a:t>
            </a:r>
            <a:br>
              <a:rPr lang="ru-RU" sz="2800" dirty="0"/>
            </a:br>
            <a:r>
              <a:rPr lang="ru-RU" sz="2800" dirty="0" smtClean="0"/>
              <a:t>3. Также </a:t>
            </a:r>
            <a:r>
              <a:rPr lang="ru-RU" sz="2800" dirty="0"/>
              <a:t>как элемент кинематографа, телевидения, печатной продукции.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996952"/>
            <a:ext cx="3692174" cy="3692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Funny 3D Animals Wallpapers 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34" y="3036090"/>
            <a:ext cx="4905411" cy="3679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2789" y="0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Трехмерные дисплеи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187624" y="1124744"/>
            <a:ext cx="2857500" cy="5429250"/>
          </a:xfrm>
        </p:spPr>
        <p:txBody>
          <a:bodyPr/>
          <a:lstStyle/>
          <a:p>
            <a:pPr eaLnBrk="1" hangingPunct="1"/>
            <a:r>
              <a:rPr lang="ru-RU" sz="2000" b="1" dirty="0" smtClean="0"/>
              <a:t>Трёхмерные, или стереоскопические дисплеи</a:t>
            </a:r>
            <a:r>
              <a:rPr lang="ru-RU" sz="2000" dirty="0" smtClean="0"/>
              <a:t>, (3D </a:t>
            </a:r>
            <a:r>
              <a:rPr lang="ru-RU" sz="2000" dirty="0" err="1" smtClean="0"/>
              <a:t>displays</a:t>
            </a:r>
            <a:r>
              <a:rPr lang="ru-RU" sz="2000" dirty="0" smtClean="0"/>
              <a:t>, 3D </a:t>
            </a:r>
            <a:r>
              <a:rPr lang="ru-RU" sz="2000" dirty="0" err="1" smtClean="0"/>
              <a:t>screens</a:t>
            </a:r>
            <a:r>
              <a:rPr lang="ru-RU" sz="2000" dirty="0" smtClean="0"/>
              <a:t>) - дисплеи, посредством стереоскопического или какого-либо другого эффекта создающие иллюзию реального объёма у демонстрируемых изображений.</a:t>
            </a:r>
          </a:p>
          <a:p>
            <a:pPr marL="18288" indent="0" eaLnBrk="1" hangingPunct="1">
              <a:buNone/>
            </a:pPr>
            <a:endParaRPr lang="ru-RU" sz="2000" dirty="0" smtClean="0"/>
          </a:p>
        </p:txBody>
      </p:sp>
      <p:pic>
        <p:nvPicPr>
          <p:cNvPr id="8" name="Рисунок 7" descr="1294158334_sam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287713"/>
            <a:ext cx="4266915" cy="3183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5" name="Рисунок 8" descr="3Dvis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357188"/>
            <a:ext cx="3287712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992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Кинотеатры с 3D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4153" y="1161458"/>
            <a:ext cx="4643438" cy="57150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Использование для обозначения стереоскопических фильмов терминов «трёхмерный» или «3D» связано с тем, что при просмотре таких фильмов у зрителя создаётся иллюзия объёмности изображения, ощущение наличия третьего измерения </a:t>
            </a:r>
            <a:r>
              <a:rPr lang="ru-RU" dirty="0" smtClean="0"/>
              <a:t>- </a:t>
            </a:r>
            <a:r>
              <a:rPr lang="ru-RU" dirty="0"/>
              <a:t>глубины и новой размерности пространства уже в 4D</a:t>
            </a:r>
            <a:r>
              <a:rPr lang="ru-RU" dirty="0" smtClean="0"/>
              <a:t>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hlinkClick r:id="rId2"/>
              </a:rPr>
              <a:t>Просмотр ролика «</a:t>
            </a:r>
            <a:r>
              <a:rPr lang="en-US" dirty="0" smtClean="0">
                <a:hlinkClick r:id="rId2"/>
              </a:rPr>
              <a:t>IMAX</a:t>
            </a:r>
            <a:r>
              <a:rPr lang="ru-RU" dirty="0">
                <a:hlinkClick r:id="rId2"/>
              </a:rPr>
              <a:t> </a:t>
            </a:r>
            <a:r>
              <a:rPr lang="ru-RU" dirty="0" smtClean="0">
                <a:hlinkClick r:id="rId2"/>
              </a:rPr>
              <a:t>3</a:t>
            </a:r>
            <a:r>
              <a:rPr lang="en-US" dirty="0" smtClean="0">
                <a:hlinkClick r:id="rId2"/>
              </a:rPr>
              <a:t>D – </a:t>
            </a:r>
            <a:r>
              <a:rPr lang="ru-RU" dirty="0" smtClean="0">
                <a:hlinkClick r:id="rId2"/>
              </a:rPr>
              <a:t>как показывают объемное кино»</a:t>
            </a:r>
            <a:endParaRPr lang="ru-RU" dirty="0"/>
          </a:p>
        </p:txBody>
      </p:sp>
      <p:pic>
        <p:nvPicPr>
          <p:cNvPr id="5" name="Рисунок 4" descr="ima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591" y="1000109"/>
            <a:ext cx="3298286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3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591" y="4077072"/>
            <a:ext cx="3518778" cy="2379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8229600" cy="1285852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3D-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принтер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1331640" y="1124744"/>
            <a:ext cx="4143375" cy="5429250"/>
          </a:xfrm>
        </p:spPr>
        <p:txBody>
          <a:bodyPr>
            <a:normAutofit/>
          </a:bodyPr>
          <a:lstStyle/>
          <a:p>
            <a:pPr marL="365125" indent="-255588" eaLnBrk="1" hangingPunct="1">
              <a:spcBef>
                <a:spcPct val="0"/>
              </a:spcBef>
            </a:pPr>
            <a:r>
              <a:rPr lang="ru-RU" sz="2400" dirty="0" smtClean="0">
                <a:cs typeface="Times New Roman" pitchFamily="18" charset="0"/>
              </a:rPr>
              <a:t>3D-печать может осуществляться разными способами и с использованием различных материалов, но в основе любого из них лежит принцип послойного создания (выращивания) твёрдого объекта.</a:t>
            </a:r>
          </a:p>
          <a:p>
            <a:pPr marL="365125" indent="-255588" eaLnBrk="1" hangingPunct="1">
              <a:spcBef>
                <a:spcPct val="0"/>
              </a:spcBef>
            </a:pPr>
            <a:r>
              <a:rPr lang="ru-RU" sz="2400" dirty="0" smtClean="0">
                <a:cs typeface="Times New Roman" pitchFamily="18" charset="0"/>
                <a:hlinkClick r:id="rId2"/>
              </a:rPr>
              <a:t>Просмотр видеоролика.</a:t>
            </a:r>
            <a:endParaRPr lang="ru-RU" sz="2400" dirty="0" smtClean="0">
              <a:cs typeface="Times New Roman" pitchFamily="18" charset="0"/>
            </a:endParaRPr>
          </a:p>
        </p:txBody>
      </p:sp>
      <p:pic>
        <p:nvPicPr>
          <p:cNvPr id="4" name="Picture 3" descr="D:\Поурочные планы\Аппаратное обеспечение - конспекты\Устройства вывода информации\fabhomesystemphot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914946"/>
            <a:ext cx="3319039" cy="2941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skull-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620688"/>
            <a:ext cx="2714644" cy="3460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271</TotalTime>
  <Words>341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Corbel</vt:lpstr>
      <vt:lpstr>Times New Roman</vt:lpstr>
      <vt:lpstr>Wingdings 2</vt:lpstr>
      <vt:lpstr>Verdana</vt:lpstr>
      <vt:lpstr>Gill Sans MT</vt:lpstr>
      <vt:lpstr>Солнцестояние</vt:lpstr>
      <vt:lpstr>Презентация PowerPoint</vt:lpstr>
      <vt:lpstr>3D - трёхмерная графика</vt:lpstr>
      <vt:lpstr>Презентация PowerPoint</vt:lpstr>
      <vt:lpstr>Трехмерная модель</vt:lpstr>
      <vt:lpstr>Применение</vt:lpstr>
      <vt:lpstr>Применение</vt:lpstr>
      <vt:lpstr>Трехмерные дисплеи</vt:lpstr>
      <vt:lpstr>Кинотеатры с 3D</vt:lpstr>
      <vt:lpstr>3D-принтер</vt:lpstr>
      <vt:lpstr>Программное обеспечение</vt:lpstr>
      <vt:lpstr>Источники видеороликов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Трехмерное моделирование</dc:title>
  <dc:creator>Новичихина</dc:creator>
  <cp:lastModifiedBy>Admin</cp:lastModifiedBy>
  <cp:revision>33</cp:revision>
  <dcterms:created xsi:type="dcterms:W3CDTF">2013-01-23T07:05:28Z</dcterms:created>
  <dcterms:modified xsi:type="dcterms:W3CDTF">2016-02-27T16:13:01Z</dcterms:modified>
</cp:coreProperties>
</file>