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8" r:id="rId3"/>
    <p:sldId id="269" r:id="rId4"/>
    <p:sldId id="257" r:id="rId5"/>
    <p:sldId id="258" r:id="rId6"/>
    <p:sldId id="259" r:id="rId7"/>
    <p:sldId id="260" r:id="rId8"/>
    <p:sldId id="261" r:id="rId9"/>
    <p:sldId id="262" r:id="rId10"/>
    <p:sldId id="263" r:id="rId11"/>
    <p:sldId id="264" r:id="rId12"/>
    <p:sldId id="265" r:id="rId13"/>
    <p:sldId id="266" r:id="rId14"/>
    <p:sldId id="267"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5D8B5C-5491-4CB7-9E5B-0A6BF12E7ABB}" type="datetimeFigureOut">
              <a:rPr lang="ru-RU" smtClean="0"/>
              <a:pPr/>
              <a:t>21.02.2016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BF7F56-38B1-4C74-8715-7E2E030B357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BF7F56-38B1-4C74-8715-7E2E030B3579}" type="slidenum">
              <a:rPr lang="ru-RU" smtClean="0"/>
              <a:pPr/>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4AAC40D9-40FA-493E-81ED-3D432D954659}" type="datetimeFigureOut">
              <a:rPr lang="ru-RU" smtClean="0"/>
              <a:pPr/>
              <a:t>21.02.2016</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F2F6752-70F2-41FE-867C-C75F2F649825}"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AAC40D9-40FA-493E-81ED-3D432D954659}" type="datetimeFigureOut">
              <a:rPr lang="ru-RU" smtClean="0"/>
              <a:pPr/>
              <a:t>21.02.2016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F2F6752-70F2-41FE-867C-C75F2F64982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AAC40D9-40FA-493E-81ED-3D432D954659}" type="datetimeFigureOut">
              <a:rPr lang="ru-RU" smtClean="0"/>
              <a:pPr/>
              <a:t>21.02.2016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F2F6752-70F2-41FE-867C-C75F2F64982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AAC40D9-40FA-493E-81ED-3D432D954659}" type="datetimeFigureOut">
              <a:rPr lang="ru-RU" smtClean="0"/>
              <a:pPr/>
              <a:t>21.02.2016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F2F6752-70F2-41FE-867C-C75F2F64982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4AAC40D9-40FA-493E-81ED-3D432D954659}" type="datetimeFigureOut">
              <a:rPr lang="ru-RU" smtClean="0"/>
              <a:pPr/>
              <a:t>21.02.2016</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F2F6752-70F2-41FE-867C-C75F2F649825}"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AAC40D9-40FA-493E-81ED-3D432D954659}" type="datetimeFigureOut">
              <a:rPr lang="ru-RU" smtClean="0"/>
              <a:pPr/>
              <a:t>21.02.2016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8F2F6752-70F2-41FE-867C-C75F2F649825}"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AAC40D9-40FA-493E-81ED-3D432D954659}" type="datetimeFigureOut">
              <a:rPr lang="ru-RU" smtClean="0"/>
              <a:pPr/>
              <a:t>21.02.2016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8F2F6752-70F2-41FE-867C-C75F2F64982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AAC40D9-40FA-493E-81ED-3D432D954659}" type="datetimeFigureOut">
              <a:rPr lang="ru-RU" smtClean="0"/>
              <a:pPr/>
              <a:t>21.02.2016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F2F6752-70F2-41FE-867C-C75F2F649825}"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4AAC40D9-40FA-493E-81ED-3D432D954659}" type="datetimeFigureOut">
              <a:rPr lang="ru-RU" smtClean="0"/>
              <a:pPr/>
              <a:t>21.02.2016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F2F6752-70F2-41FE-867C-C75F2F64982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4AAC40D9-40FA-493E-81ED-3D432D954659}" type="datetimeFigureOut">
              <a:rPr lang="ru-RU" smtClean="0"/>
              <a:pPr/>
              <a:t>21.02.2016</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F2F6752-70F2-41FE-867C-C75F2F649825}"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4AAC40D9-40FA-493E-81ED-3D432D954659}" type="datetimeFigureOut">
              <a:rPr lang="ru-RU" smtClean="0"/>
              <a:pPr/>
              <a:t>21.02.2016</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F2F6752-70F2-41FE-867C-C75F2F649825}"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AAC40D9-40FA-493E-81ED-3D432D954659}" type="datetimeFigureOut">
              <a:rPr lang="ru-RU" smtClean="0"/>
              <a:pPr/>
              <a:t>21.02.2016</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F2F6752-70F2-41FE-867C-C75F2F649825}"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340769"/>
            <a:ext cx="7772400" cy="2259682"/>
          </a:xfrm>
        </p:spPr>
        <p:txBody>
          <a:bodyPr/>
          <a:lstStyle/>
          <a:p>
            <a:r>
              <a:rPr lang="ru-RU" dirty="0" smtClean="0"/>
              <a:t>Методика формирования письменной речи.</a:t>
            </a:r>
            <a:endParaRPr lang="ru-RU" dirty="0"/>
          </a:p>
        </p:txBody>
      </p:sp>
      <p:sp>
        <p:nvSpPr>
          <p:cNvPr id="3" name="Подзаголовок 2"/>
          <p:cNvSpPr>
            <a:spLocks noGrp="1"/>
          </p:cNvSpPr>
          <p:nvPr>
            <p:ph type="subTitle" idx="1"/>
          </p:nvPr>
        </p:nvSpPr>
        <p:spPr>
          <a:xfrm>
            <a:off x="3635896" y="5445224"/>
            <a:ext cx="5216624" cy="1054968"/>
          </a:xfrm>
        </p:spPr>
        <p:txBody>
          <a:bodyPr>
            <a:normAutofit fontScale="92500"/>
          </a:bodyPr>
          <a:lstStyle/>
          <a:p>
            <a:r>
              <a:rPr lang="ru-RU" sz="2800" dirty="0" smtClean="0"/>
              <a:t>Выполнила :Окулова Екатерина</a:t>
            </a:r>
          </a:p>
          <a:p>
            <a:r>
              <a:rPr lang="ru-RU" sz="2800" smtClean="0"/>
              <a:t>                     </a:t>
            </a:r>
            <a:endParaRPr lang="ru-RU" sz="2800" dirty="0"/>
          </a:p>
        </p:txBody>
      </p:sp>
      <p:pic>
        <p:nvPicPr>
          <p:cNvPr id="15362" name="Picture 2" descr="http://www.cnusd.k12.ca.us/cms/lib/CA01001152/Centricity/Domain/786/clipart/clipart_-_pencil.gif"/>
          <p:cNvPicPr>
            <a:picLocks noChangeAspect="1" noChangeArrowheads="1"/>
          </p:cNvPicPr>
          <p:nvPr/>
        </p:nvPicPr>
        <p:blipFill>
          <a:blip r:embed="rId2" cstate="print"/>
          <a:srcRect/>
          <a:stretch>
            <a:fillRect/>
          </a:stretch>
        </p:blipFill>
        <p:spPr bwMode="auto">
          <a:xfrm>
            <a:off x="0" y="3606249"/>
            <a:ext cx="3672408" cy="32517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lstStyle/>
          <a:p>
            <a:r>
              <a:rPr lang="ru-RU" dirty="0">
                <a:solidFill>
                  <a:srgbClr val="00B050"/>
                </a:solidFill>
              </a:rPr>
              <a:t>Второй этап </a:t>
            </a:r>
            <a:r>
              <a:rPr lang="ru-RU" dirty="0"/>
              <a:t>- замысел будущего высказывания. Он представляет собой некую неотчетливо понимаемую программу будущего текста</a:t>
            </a:r>
            <a:r>
              <a:rPr lang="ru-RU" dirty="0" smtClean="0"/>
              <a:t>.</a:t>
            </a:r>
          </a:p>
          <a:p>
            <a:pPr>
              <a:buNone/>
            </a:pPr>
            <a:r>
              <a:rPr lang="ru-RU" dirty="0" smtClean="0"/>
              <a:t>    Замысел </a:t>
            </a:r>
            <a:r>
              <a:rPr lang="ru-RU" dirty="0"/>
              <a:t>разделяется на тему высказывания (о чем будет идти речь) и содержание (что именно будет рассказываться). Эти два элемента и создают ту систему связей между отдельными частями текста, которая обеспечит его смысловое единство.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lstStyle/>
          <a:p>
            <a:r>
              <a:rPr lang="ru-RU" dirty="0">
                <a:solidFill>
                  <a:srgbClr val="00B050"/>
                </a:solidFill>
              </a:rPr>
              <a:t>Третий этап </a:t>
            </a:r>
            <a:r>
              <a:rPr lang="ru-RU" dirty="0"/>
              <a:t>- формирование текста. Когда известно, о чем пойдет речь, когда автор в общих чертах представляет себе, что именно будет рассказывать, перед ним встает проблема: как это сформулировать, чтобы сделать понятным для всех. Этот сложнейший процесс занимает центральное место в формировании текста.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a:bodyPr>
          <a:lstStyle/>
          <a:p>
            <a:r>
              <a:rPr lang="ru-RU" dirty="0"/>
              <a:t>1. Разворачивание исходного общего замысла начинается с конкретизации содержания и определения его приблизительных смысловых границ, которые сделают текст замкнутой структурой, не допустят в него посторонней информации, не связанной с главной темой, и вместе с тем не позволят упустить что-то необходимое для ее полноценного раскрытия.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lstStyle/>
          <a:p>
            <a:r>
              <a:rPr lang="ru-RU" dirty="0"/>
              <a:t>2. Затем идет планирование будущего текста: обозначенный объем содержания нужно структурировать. На этом этапе определяются вступление, порядок развития основных событий, количество смысловых </a:t>
            </a:r>
            <a:r>
              <a:rPr lang="ru-RU" dirty="0" smtClean="0"/>
              <a:t>частей.</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solidFill>
                  <a:srgbClr val="FF0000"/>
                </a:solidFill>
              </a:rPr>
              <a:t>Совершенствование речевой деятельности школьников предполагает формирование четырех обобщенных умений:</a:t>
            </a:r>
            <a:endParaRPr lang="ru-RU" sz="2800" b="1" dirty="0">
              <a:solidFill>
                <a:srgbClr val="FF0000"/>
              </a:solidFill>
            </a:endParaRPr>
          </a:p>
        </p:txBody>
      </p:sp>
      <p:sp>
        <p:nvSpPr>
          <p:cNvPr id="3" name="Содержимое 2"/>
          <p:cNvSpPr>
            <a:spLocks noGrp="1"/>
          </p:cNvSpPr>
          <p:nvPr>
            <p:ph idx="1"/>
          </p:nvPr>
        </p:nvSpPr>
        <p:spPr/>
        <p:txBody>
          <a:bodyPr>
            <a:normAutofit/>
          </a:bodyPr>
          <a:lstStyle/>
          <a:p>
            <a:r>
              <a:rPr lang="ru-RU" dirty="0" smtClean="0"/>
              <a:t>а) ориентироваться в ситуации общения, в том числе осознавать свою коммуникативную задачу;</a:t>
            </a:r>
          </a:p>
          <a:p>
            <a:r>
              <a:rPr lang="ru-RU" dirty="0" smtClean="0"/>
              <a:t>б) планировать содержание сообщения;</a:t>
            </a:r>
          </a:p>
          <a:p>
            <a:r>
              <a:rPr lang="ru-RU" dirty="0" smtClean="0"/>
              <a:t>в) формулировать собственные мысли и понимать чужие;</a:t>
            </a:r>
          </a:p>
          <a:p>
            <a:r>
              <a:rPr lang="ru-RU" dirty="0" smtClean="0"/>
              <a:t>г) осуществлять самоконтроль за речью, восприятием ее собеседником, а также за пониманием речи партнера.</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Вывод:   </a:t>
            </a:r>
            <a:endParaRPr lang="ru-RU" dirty="0">
              <a:solidFill>
                <a:srgbClr val="FF0000"/>
              </a:solidFill>
            </a:endParaRPr>
          </a:p>
        </p:txBody>
      </p:sp>
      <p:pic>
        <p:nvPicPr>
          <p:cNvPr id="29698" name="Picture 2" descr="http://900igr.net/datas/russkij-jazyk/Obuchenie-pismu/0003-003-Pod-pismennoj-rechju-v-nauchnoj-literature-prinjato-ponimat-camuju.jpg"/>
          <p:cNvPicPr>
            <a:picLocks noChangeAspect="1" noChangeArrowheads="1"/>
          </p:cNvPicPr>
          <p:nvPr/>
        </p:nvPicPr>
        <p:blipFill>
          <a:blip r:embed="rId2" cstate="print"/>
          <a:srcRect/>
          <a:stretch>
            <a:fillRect/>
          </a:stretch>
        </p:blipFill>
        <p:spPr bwMode="auto">
          <a:xfrm>
            <a:off x="1187624" y="1412776"/>
            <a:ext cx="6912768" cy="51845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36912"/>
            <a:ext cx="8229600" cy="11430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8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Спасибо за внимание!!!</a:t>
            </a:r>
            <a:endParaRPr lang="ru-RU" sz="8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55298" name="Picture 2" descr="http://img2.minibanda.ru/Articles/c/7/d/cache/c7dbc2fc-a47c-419d-9102-7bd72488c8e4-w500-h500.jpg"/>
          <p:cNvPicPr>
            <a:picLocks noChangeAspect="1" noChangeArrowheads="1"/>
          </p:cNvPicPr>
          <p:nvPr/>
        </p:nvPicPr>
        <p:blipFill>
          <a:blip r:embed="rId2" cstate="print"/>
          <a:srcRect/>
          <a:stretch>
            <a:fillRect/>
          </a:stretch>
        </p:blipFill>
        <p:spPr bwMode="auto">
          <a:xfrm>
            <a:off x="2771800" y="3554993"/>
            <a:ext cx="3960440" cy="330300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b="1" u="sng" dirty="0" smtClean="0">
                <a:solidFill>
                  <a:srgbClr val="FF0000"/>
                </a:solidFill>
              </a:rPr>
              <a:t>Письменная речь-</a:t>
            </a:r>
            <a:endParaRPr lang="ru-RU" b="1" dirty="0">
              <a:solidFill>
                <a:srgbClr val="FF0000"/>
              </a:solidFill>
            </a:endParaRPr>
          </a:p>
        </p:txBody>
      </p:sp>
      <p:sp>
        <p:nvSpPr>
          <p:cNvPr id="3" name="Содержимое 2"/>
          <p:cNvSpPr>
            <a:spLocks noGrp="1"/>
          </p:cNvSpPr>
          <p:nvPr>
            <p:ph idx="1"/>
          </p:nvPr>
        </p:nvSpPr>
        <p:spPr/>
        <p:txBody>
          <a:bodyPr/>
          <a:lstStyle/>
          <a:p>
            <a:r>
              <a:rPr lang="ru-RU" dirty="0" smtClean="0"/>
              <a:t>самая многословная и точная, развернутая форма речи. Она имеет очень четкий замысел и предъявляет повышенное требование к мыслительной деятельности.</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1143000"/>
          </a:xfrm>
        </p:spPr>
        <p:txBody>
          <a:bodyPr>
            <a:normAutofit fontScale="90000"/>
          </a:bodyPr>
          <a:lstStyle/>
          <a:p>
            <a:r>
              <a:rPr lang="ru-RU" b="1" dirty="0" smtClean="0">
                <a:solidFill>
                  <a:srgbClr val="FF0000"/>
                </a:solidFill>
              </a:rPr>
              <a:t>Предпосылкой успешного развития письменной речи</a:t>
            </a:r>
            <a:endParaRPr lang="ru-RU" b="1" dirty="0">
              <a:solidFill>
                <a:srgbClr val="FF0000"/>
              </a:solidFill>
            </a:endParaRPr>
          </a:p>
        </p:txBody>
      </p:sp>
      <p:sp>
        <p:nvSpPr>
          <p:cNvPr id="3" name="Содержимое 2"/>
          <p:cNvSpPr>
            <a:spLocks noGrp="1"/>
          </p:cNvSpPr>
          <p:nvPr>
            <p:ph idx="1"/>
          </p:nvPr>
        </p:nvSpPr>
        <p:spPr/>
        <p:txBody>
          <a:bodyPr>
            <a:normAutofit fontScale="92500" lnSpcReduction="20000"/>
          </a:bodyPr>
          <a:lstStyle/>
          <a:p>
            <a:r>
              <a:rPr lang="ru-RU" dirty="0" smtClean="0"/>
              <a:t>является развитие жеста, игры, рисования.</a:t>
            </a:r>
          </a:p>
          <a:p>
            <a:endParaRPr lang="ru-RU" dirty="0" smtClean="0"/>
          </a:p>
          <a:p>
            <a:endParaRPr lang="ru-RU" dirty="0" smtClean="0"/>
          </a:p>
          <a:p>
            <a:endParaRPr lang="ru-RU" dirty="0" smtClean="0"/>
          </a:p>
          <a:p>
            <a:endParaRPr lang="ru-RU" dirty="0" smtClean="0"/>
          </a:p>
          <a:p>
            <a:endParaRPr lang="ru-RU" dirty="0" smtClean="0"/>
          </a:p>
          <a:p>
            <a:r>
              <a:rPr lang="ru-RU" dirty="0" smtClean="0"/>
              <a:t>Это означает, что «вхождение» ребенка в письменную речь необходимо организовать как «переход от рисования вещей к рисованию речи». Важно подвести ребенка к открытию того, что «рисовать можно не только вещи, но и речь»</a:t>
            </a:r>
            <a:endParaRPr lang="ru-RU" dirty="0"/>
          </a:p>
        </p:txBody>
      </p:sp>
      <p:pic>
        <p:nvPicPr>
          <p:cNvPr id="1026" name="Picture 2" descr="http://www.stjohn-lutheran.net/preschool/images/preschool-home-1.jpg"/>
          <p:cNvPicPr>
            <a:picLocks noChangeAspect="1" noChangeArrowheads="1"/>
          </p:cNvPicPr>
          <p:nvPr/>
        </p:nvPicPr>
        <p:blipFill>
          <a:blip r:embed="rId2" cstate="print"/>
          <a:srcRect/>
          <a:stretch>
            <a:fillRect/>
          </a:stretch>
        </p:blipFill>
        <p:spPr bwMode="auto">
          <a:xfrm>
            <a:off x="3059832" y="1988840"/>
            <a:ext cx="3312368" cy="217442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229600" cy="1143000"/>
          </a:xfrm>
        </p:spPr>
        <p:txBody>
          <a:bodyPr>
            <a:normAutofit fontScale="90000"/>
          </a:bodyPr>
          <a:lstStyle/>
          <a:p>
            <a:r>
              <a:rPr lang="ru-RU" b="1" i="0" dirty="0" smtClean="0">
                <a:solidFill>
                  <a:srgbClr val="FF0000"/>
                </a:solidFill>
                <a:latin typeface="Georgia"/>
              </a:rPr>
              <a:t>Письменная речь:</a:t>
            </a:r>
            <a:br>
              <a:rPr lang="ru-RU" b="1" i="0" dirty="0" smtClean="0">
                <a:solidFill>
                  <a:srgbClr val="FF0000"/>
                </a:solidFill>
                <a:latin typeface="Georgia"/>
              </a:rPr>
            </a:br>
            <a:endParaRPr lang="ru-RU" b="1" dirty="0">
              <a:solidFill>
                <a:srgbClr val="FF0000"/>
              </a:solidFill>
            </a:endParaRPr>
          </a:p>
        </p:txBody>
      </p:sp>
      <p:sp>
        <p:nvSpPr>
          <p:cNvPr id="3" name="Содержимое 2"/>
          <p:cNvSpPr>
            <a:spLocks noGrp="1"/>
          </p:cNvSpPr>
          <p:nvPr>
            <p:ph idx="1"/>
          </p:nvPr>
        </p:nvSpPr>
        <p:spPr/>
        <p:txBody>
          <a:bodyPr/>
          <a:lstStyle/>
          <a:p>
            <a:r>
              <a:rPr lang="ru-RU" dirty="0"/>
              <a:t>1. Формируется целенаправленно на 5-7 годах жизни, под контролем сознания. Чтобы овладеть письменной речью, ребенок должен осознать сначала ее словарный, а затем и фонетический состав. Предметом серьезного анализа становится не только информация, но и внешние средства ее фиксирования и передачи.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85000" lnSpcReduction="20000"/>
          </a:bodyPr>
          <a:lstStyle/>
          <a:p>
            <a:r>
              <a:rPr lang="ru-RU" dirty="0"/>
              <a:t>2. Совершается в отсутствие собеседника и, как правило, имеет форму монолога. Содержание информации, ее доступность, логика изложения мысли не корректируются вопросами, репликами или иной реакцией извне, поэтому письменная речь требует более развитого самоконтроля, умения постоянно осознавать ее, оценивать и управлять ею. Пишущий ориентируется на воображаемую ситуацию общения и на предполагаемого читателя. Это требует умения вставать на точку зрения другого человека, одновременно передавать информацию и принимать ее глазами читателя, т.е. стараться понять, в достаточной ли степени она полна и доступна.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92500" lnSpcReduction="10000"/>
          </a:bodyPr>
          <a:lstStyle/>
          <a:p>
            <a:r>
              <a:rPr lang="ru-RU" dirty="0"/>
              <a:t>3. Не обладает невербальными средствами. Смысл и эмоциональная окраска письменной речи всецело зависят от точности и выразительности слов и правильности построения предложений. То, что в устной речи передается логическим ударением, в письменной может акцентироваться определенным порядком слов. Так, в предложениях «В субботу мы ездили к бабушке» и «К бабушке мы ездили в субботу» сделаны акценты на разной информации.</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lstStyle/>
          <a:p>
            <a:r>
              <a:rPr lang="ru-RU" dirty="0"/>
              <a:t>4. Письменная речь не допускает неточности и неполноты. Она требует продуманности и тщательности. Ей присущи сложные синтаксические конструкции с придаточными предложениями, причастными и деепричастными оборотами и т.п. Чаще используется книжная лексика.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FF0000"/>
                </a:solidFill>
              </a:rPr>
              <a:t>Письменная речь протекает медленнее, чем устная. </a:t>
            </a:r>
          </a:p>
        </p:txBody>
      </p:sp>
      <p:sp>
        <p:nvSpPr>
          <p:cNvPr id="3" name="Содержимое 2"/>
          <p:cNvSpPr>
            <a:spLocks noGrp="1"/>
          </p:cNvSpPr>
          <p:nvPr>
            <p:ph idx="1"/>
          </p:nvPr>
        </p:nvSpPr>
        <p:spPr/>
        <p:txBody>
          <a:bodyPr/>
          <a:lstStyle/>
          <a:p>
            <a:r>
              <a:rPr lang="ru-RU" dirty="0"/>
              <a:t>Пишущий должен уметь контролировать свои действия, поскольку процесс записи растягивает высказывание во времени и ему труднее, чем говорящему, удержать нить повествования, не соскользнуть на побочные сюжетные линии.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t>
            </a:r>
            <a:r>
              <a:rPr lang="ru-RU" b="1" dirty="0">
                <a:solidFill>
                  <a:srgbClr val="FF0000"/>
                </a:solidFill>
              </a:rPr>
              <a:t>Рассмотрим основные этапы этого </a:t>
            </a:r>
            <a:r>
              <a:rPr lang="ru-RU" b="1" dirty="0" smtClean="0">
                <a:solidFill>
                  <a:srgbClr val="FF0000"/>
                </a:solidFill>
              </a:rPr>
              <a:t>процесса:</a:t>
            </a:r>
            <a:endParaRPr lang="ru-RU" b="1" dirty="0">
              <a:solidFill>
                <a:srgbClr val="FF0000"/>
              </a:solidFill>
            </a:endParaRPr>
          </a:p>
        </p:txBody>
      </p:sp>
      <p:sp>
        <p:nvSpPr>
          <p:cNvPr id="3" name="Содержимое 2"/>
          <p:cNvSpPr>
            <a:spLocks noGrp="1"/>
          </p:cNvSpPr>
          <p:nvPr>
            <p:ph idx="1"/>
          </p:nvPr>
        </p:nvSpPr>
        <p:spPr>
          <a:xfrm>
            <a:off x="395536" y="1844824"/>
            <a:ext cx="8229600" cy="4525963"/>
          </a:xfrm>
        </p:spPr>
        <p:txBody>
          <a:bodyPr/>
          <a:lstStyle/>
          <a:p>
            <a:r>
              <a:rPr lang="ru-RU" dirty="0">
                <a:solidFill>
                  <a:srgbClr val="00B050"/>
                </a:solidFill>
              </a:rPr>
              <a:t>Первый этап </a:t>
            </a:r>
            <a:r>
              <a:rPr lang="ru-RU" dirty="0"/>
              <a:t>- мотив. Наиболее распространенным мотивом бывает передача некой информации. С этой позиции устная и письменная формы речи различаются лишь тем, что первая адресуется собеседнику при непосредственном контакте, а вторая - кому-то отсутствующему, воображаемому.</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36</TotalTime>
  <Words>675</Words>
  <Application>Microsoft Office PowerPoint</Application>
  <PresentationFormat>Экран (4:3)</PresentationFormat>
  <Paragraphs>35</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Литейная</vt:lpstr>
      <vt:lpstr>Методика формирования письменной речи.</vt:lpstr>
      <vt:lpstr> Письменная речь-</vt:lpstr>
      <vt:lpstr>Предпосылкой успешного развития письменной речи</vt:lpstr>
      <vt:lpstr>Письменная речь: </vt:lpstr>
      <vt:lpstr>Слайд 5</vt:lpstr>
      <vt:lpstr>Слайд 6</vt:lpstr>
      <vt:lpstr>Слайд 7</vt:lpstr>
      <vt:lpstr>Письменная речь протекает медленнее, чем устная. </vt:lpstr>
      <vt:lpstr> Рассмотрим основные этапы этого процесса:</vt:lpstr>
      <vt:lpstr>Слайд 10</vt:lpstr>
      <vt:lpstr>Слайд 11</vt:lpstr>
      <vt:lpstr>Слайд 12</vt:lpstr>
      <vt:lpstr>Слайд 13</vt:lpstr>
      <vt:lpstr>Совершенствование речевой деятельности школьников предполагает формирование четырех обобщенных умений:</vt:lpstr>
      <vt:lpstr>Вывод:   </vt:lpstr>
      <vt:lpstr>Спасибо за внимание!!!</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формирования письменной речи.</dc:title>
  <dc:creator>1</dc:creator>
  <cp:lastModifiedBy>User</cp:lastModifiedBy>
  <cp:revision>6</cp:revision>
  <dcterms:created xsi:type="dcterms:W3CDTF">2012-12-18T15:32:54Z</dcterms:created>
  <dcterms:modified xsi:type="dcterms:W3CDTF">2016-02-21T14:44:00Z</dcterms:modified>
</cp:coreProperties>
</file>