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F4C0-073D-43F8-B292-3E8262CF5EDD}" type="datetimeFigureOut">
              <a:rPr lang="ru-RU" smtClean="0"/>
              <a:pPr/>
              <a:t>26.01.2016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A816-188B-4279-823F-067B7751B91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F4C0-073D-43F8-B292-3E8262CF5EDD}" type="datetimeFigureOut">
              <a:rPr lang="ru-RU" smtClean="0"/>
              <a:pPr/>
              <a:t>26.01.2016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A816-188B-4279-823F-067B7751B9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F4C0-073D-43F8-B292-3E8262CF5EDD}" type="datetimeFigureOut">
              <a:rPr lang="ru-RU" smtClean="0"/>
              <a:pPr/>
              <a:t>26.01.2016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A816-188B-4279-823F-067B7751B9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F4C0-073D-43F8-B292-3E8262CF5EDD}" type="datetimeFigureOut">
              <a:rPr lang="ru-RU" smtClean="0"/>
              <a:pPr/>
              <a:t>26.01.2016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A816-188B-4279-823F-067B7751B9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F4C0-073D-43F8-B292-3E8262CF5EDD}" type="datetimeFigureOut">
              <a:rPr lang="ru-RU" smtClean="0"/>
              <a:pPr/>
              <a:t>26.01.2016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735A816-188B-4279-823F-067B7751B9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F4C0-073D-43F8-B292-3E8262CF5EDD}" type="datetimeFigureOut">
              <a:rPr lang="ru-RU" smtClean="0"/>
              <a:pPr/>
              <a:t>26.01.2016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A816-188B-4279-823F-067B7751B9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F4C0-073D-43F8-B292-3E8262CF5EDD}" type="datetimeFigureOut">
              <a:rPr lang="ru-RU" smtClean="0"/>
              <a:pPr/>
              <a:t>26.01.2016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A816-188B-4279-823F-067B7751B9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F4C0-073D-43F8-B292-3E8262CF5EDD}" type="datetimeFigureOut">
              <a:rPr lang="ru-RU" smtClean="0"/>
              <a:pPr/>
              <a:t>26.01.2016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A816-188B-4279-823F-067B7751B9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F4C0-073D-43F8-B292-3E8262CF5EDD}" type="datetimeFigureOut">
              <a:rPr lang="ru-RU" smtClean="0"/>
              <a:pPr/>
              <a:t>26.01.2016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A816-188B-4279-823F-067B7751B9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F4C0-073D-43F8-B292-3E8262CF5EDD}" type="datetimeFigureOut">
              <a:rPr lang="ru-RU" smtClean="0"/>
              <a:pPr/>
              <a:t>26.01.2016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A816-188B-4279-823F-067B7751B9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F4C0-073D-43F8-B292-3E8262CF5EDD}" type="datetimeFigureOut">
              <a:rPr lang="ru-RU" smtClean="0"/>
              <a:pPr/>
              <a:t>26.01.2016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5A816-188B-4279-823F-067B7751B9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25F4C0-073D-43F8-B292-3E8262CF5EDD}" type="datetimeFigureOut">
              <a:rPr lang="ru-RU" smtClean="0"/>
              <a:pPr/>
              <a:t>26.01.2016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735A816-188B-4279-823F-067B7751B9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8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Словарная работа, работа над предложением  и над связной речью.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5373216"/>
            <a:ext cx="4608512" cy="115212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Выполнила: Окулова Екатерина</a:t>
            </a:r>
          </a:p>
          <a:p>
            <a:r>
              <a:rPr lang="ru-RU" sz="2000" smtClean="0"/>
              <a:t>                         </a:t>
            </a:r>
            <a:endParaRPr lang="ru-RU" sz="2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С целью развития связной речи 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</a:t>
            </a:r>
            <a:r>
              <a:rPr lang="ru-RU" dirty="0" smtClean="0"/>
              <a:t>используют </a:t>
            </a:r>
            <a:r>
              <a:rPr lang="ru-RU" dirty="0"/>
              <a:t>словарные слова для </a:t>
            </a:r>
            <a:r>
              <a:rPr lang="ru-RU" dirty="0" smtClean="0"/>
              <a:t>составления </a:t>
            </a:r>
            <a:r>
              <a:rPr lang="ru-RU" dirty="0"/>
              <a:t>небольшого рассказа.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НАПРИМЕР:</a:t>
            </a:r>
          </a:p>
          <a:p>
            <a:r>
              <a:rPr lang="ru-RU" dirty="0"/>
              <a:t>1. Зима, мороз, коньки, каток.</a:t>
            </a:r>
          </a:p>
          <a:p>
            <a:r>
              <a:rPr lang="ru-RU" dirty="0"/>
              <a:t>2. Ученик, карандаш, пенал, тетрадь, почерк.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В любых классах предлагаются следующие упражнения: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1) выписать слова из словаря:</a:t>
            </a:r>
          </a:p>
          <a:p>
            <a:r>
              <a:rPr lang="ru-RU" dirty="0"/>
              <a:t>а) которые соответствуют схеме;</a:t>
            </a:r>
          </a:p>
          <a:p>
            <a:r>
              <a:rPr lang="ru-RU" dirty="0"/>
              <a:t>б) в которых два мягких звука;</a:t>
            </a:r>
          </a:p>
          <a:p>
            <a:r>
              <a:rPr lang="ru-RU" dirty="0"/>
              <a:t>в)</a:t>
            </a:r>
            <a:r>
              <a:rPr lang="ru-RU" dirty="0" err="1"/>
              <a:t>в</a:t>
            </a:r>
            <a:r>
              <a:rPr lang="ru-RU" dirty="0"/>
              <a:t> которых букв больше, чем звуков;</a:t>
            </a:r>
          </a:p>
          <a:p>
            <a:r>
              <a:rPr lang="ru-RU" dirty="0"/>
              <a:t>г) с удвоенными согласными;</a:t>
            </a:r>
          </a:p>
          <a:p>
            <a:r>
              <a:rPr lang="ru-RU" dirty="0" err="1"/>
              <a:t>д</a:t>
            </a:r>
            <a:r>
              <a:rPr lang="ru-RU" dirty="0"/>
              <a:t>) в которых звуков больше, чем букв;</a:t>
            </a:r>
          </a:p>
          <a:p>
            <a:r>
              <a:rPr lang="ru-RU" dirty="0"/>
              <a:t>2) выписать из словаря:</a:t>
            </a:r>
          </a:p>
          <a:p>
            <a:r>
              <a:rPr lang="ru-RU" dirty="0"/>
              <a:t>а) самое длинное слово;</a:t>
            </a:r>
          </a:p>
          <a:p>
            <a:r>
              <a:rPr lang="ru-RU" dirty="0"/>
              <a:t>б) самое короткое слово и т.д.;</a:t>
            </a:r>
          </a:p>
          <a:p>
            <a:r>
              <a:rPr lang="ru-RU" dirty="0"/>
              <a:t>3) записать по памяти словарные слова;</a:t>
            </a:r>
          </a:p>
          <a:p>
            <a:r>
              <a:rPr lang="ru-RU" dirty="0"/>
              <a:t>4) написать картинный диктант;</a:t>
            </a:r>
          </a:p>
          <a:p>
            <a:r>
              <a:rPr lang="ru-RU" dirty="0"/>
              <a:t>5) диктант, который проводят ученики - соседи по парте, с последующей проверкой по словарику;</a:t>
            </a:r>
          </a:p>
          <a:p>
            <a:r>
              <a:rPr lang="ru-RU" dirty="0"/>
              <a:t>6) запись словарных слов на определённую тему. Например, какие словарные слова нужны для составления рассказа о природе родного края (5 класс); о работе девочек в швейной мастерской (6 класс); к ответу на уроке истории (7-8 класс); о подготовке к работе после окончания школы (9 класс);</a:t>
            </a:r>
          </a:p>
          <a:p>
            <a:r>
              <a:rPr lang="ru-RU" dirty="0"/>
              <a:t>7) дополнение предложений нужными словарными словами:</a:t>
            </a:r>
          </a:p>
          <a:p>
            <a:r>
              <a:rPr lang="ru-RU" i="1" dirty="0"/>
              <a:t>Человек без … , что соловей без песни. (Родина);</a:t>
            </a:r>
          </a:p>
          <a:p>
            <a:r>
              <a:rPr lang="ru-RU" i="1" dirty="0"/>
              <a:t>Каков … , такова и …. (Мастер, работа).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В работе над предложением в начальных классах условно выделяются пять направлений: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1. Формирование грамматического понятия «предложение» (изучение существенных признаков данной языковой единицы).</a:t>
            </a:r>
          </a:p>
          <a:p>
            <a:r>
              <a:rPr lang="ru-RU" dirty="0"/>
              <a:t>2. Овладение учащимися структурой предложения (работа над пониманием сущности связи слов в словосочетаниях, над осознанием грамматической основы предложения, особенностей главных и второстепенных членов, над прямым и обратным порядком слов, над предложениями распространенными и нераспространенными).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ru-RU" dirty="0"/>
              <a:t>3. Формирование у учащихся умения пользоваться в своей речи предложениями, разными по цели высказывания и по интонации. Овладение правильным интонированием предложения.</a:t>
            </a:r>
          </a:p>
          <a:p>
            <a:r>
              <a:rPr lang="ru-RU" dirty="0"/>
              <a:t>4. Развитие умения точно употреблять слова в предложении.</a:t>
            </a:r>
          </a:p>
          <a:p>
            <a:r>
              <a:rPr lang="ru-RU" dirty="0"/>
              <a:t>5. Формирование умения оформлять предложения в письменной речи (употребление прописной буквы в начале предложения, постановка знаков препинания).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Чтобы </a:t>
            </a:r>
            <a:r>
              <a:rPr lang="ru-RU" sz="2800" b="1" dirty="0">
                <a:solidFill>
                  <a:srgbClr val="FF0000"/>
                </a:solidFill>
              </a:rPr>
              <a:t>учащиеся поняли сущность зависимости одного слова от другого в пределах словосочетания. Особенно эффективными являются следующие виды упражнений: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332037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а)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Распространение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предложения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b="1" dirty="0"/>
              <a:t> </a:t>
            </a:r>
            <a:r>
              <a:rPr lang="ru-RU" b="1" dirty="0" err="1" smtClean="0"/>
              <a:t>Например</a:t>
            </a:r>
            <a:r>
              <a:rPr lang="ru-RU" dirty="0" err="1"/>
              <a:t>:</a:t>
            </a:r>
            <a:r>
              <a:rPr lang="ru-RU" dirty="0" err="1" smtClean="0"/>
              <a:t>для</a:t>
            </a:r>
            <a:r>
              <a:rPr lang="ru-RU" dirty="0" smtClean="0"/>
              <a:t> </a:t>
            </a:r>
            <a:r>
              <a:rPr lang="ru-RU" dirty="0"/>
              <a:t>анализа дано предложение Цветет черемуха. Выделяется подлежащее и сказуемое (основа предложения), ставятся вопросы: какое слово нужно включить в предложение, чтобы сказать о том, когда цветет черемуха? Каким членом предложения будет это слово? (Второстепенным.) От какого члена предложения оно будет зависеть? (От сказуемого. Цветет когда? в мае.) Включите в предложение еще одно слово, которое будет пояснять подлежащее. Какое предложение получилось? (В мае цветет душистая черемуха.)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б)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Восстановление деформированного предложения</a:t>
            </a:r>
            <a:r>
              <a:rPr lang="ru-RU" dirty="0"/>
              <a:t>. Восстановление предложения начинается с основы предложения, затем с помощью вопросов «находятся» словосочетания. </a:t>
            </a:r>
            <a:r>
              <a:rPr lang="ru-RU" b="1" dirty="0" smtClean="0"/>
              <a:t>Например: </a:t>
            </a:r>
            <a:r>
              <a:rPr lang="ru-RU" dirty="0"/>
              <a:t>грачи, гнезда, на деревьях, вьют, высоких.</a:t>
            </a:r>
          </a:p>
          <a:p>
            <a:pPr>
              <a:buNone/>
            </a:pPr>
            <a:r>
              <a:rPr lang="ru-RU" dirty="0"/>
              <a:t>— О ком говорится в предложении? (О грачах. Кто? грачи.) Что о них говорится? (Вьют. Грачи вьют — главные члены.)</a:t>
            </a:r>
          </a:p>
          <a:p>
            <a:pPr>
              <a:buNone/>
            </a:pPr>
            <a:r>
              <a:rPr lang="ru-RU" dirty="0"/>
              <a:t>— С помощью вопросов найдите словосочетания. (Вьют что? гнезда. Вьют г </a:t>
            </a:r>
            <a:r>
              <a:rPr lang="ru-RU" dirty="0" err="1"/>
              <a:t>д</a:t>
            </a:r>
            <a:r>
              <a:rPr lang="ru-RU" dirty="0"/>
              <a:t> е? </a:t>
            </a:r>
            <a:r>
              <a:rPr lang="ru-RU" dirty="0" err="1"/>
              <a:t>н</a:t>
            </a:r>
            <a:r>
              <a:rPr lang="ru-RU" dirty="0"/>
              <a:t> а чем? на деревьях. На деревьях каких? высоких.) После того как «восстановлены» словосочетания, выясняется наиболее удачный порядок слов в предложений в зависимости от того, что хочет подчеркнуть говорящий (или пишущий); отрабатывается интонация.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в) Деление сплошного текста на предложения. Чтобы этот вид работы был осознанным, нужно в каждом предложении выделить главные члены и словосочетания.</a:t>
            </a:r>
          </a:p>
        </p:txBody>
      </p:sp>
      <p:pic>
        <p:nvPicPr>
          <p:cNvPr id="22530" name="Picture 2" descr="http://school5.yaguo.ru/images/kaf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819399"/>
            <a:ext cx="5381625" cy="4038601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г) Анализ предложения и составление его схемы.</a:t>
            </a:r>
            <a:r>
              <a:rPr lang="ru-RU" dirty="0"/>
              <a:t> При анализе предложения выделяются основа предложения, затем второстепенный член, поясняющий подлежащее, второстепенный член, поясняющий сказуемое, и второстепенный член, поясняющий другой второстепенный член предложения. Так постепенно устанавливаются словосочетания.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д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) Составление предложений по данной учителем схеме или по вопросам, например: Где? Что делают? Кто?</a:t>
            </a:r>
          </a:p>
          <a:p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е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) Составление рассказа с последующим анализом предложений определенной структуры. 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900igr.net/datas/russkij-jazyk/Koren-slova/0003-003-Slovarnaja-rabo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4392488" cy="532859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Программа по русскому языку в специальной коррекционной школе для каждого класса предусматривает обязательное усвоение ряда слов, правописание которых не проверяется правилами. Прочное усвоение учащимися их написания достигается путем частого употребления в различных заданиях и упражнениях, связанных с изучаемой темой.</a:t>
            </a:r>
          </a:p>
        </p:txBody>
      </p:sp>
      <p:pic>
        <p:nvPicPr>
          <p:cNvPr id="1026" name="Picture 2" descr="http://nsch.roo.minsk.edu.by/files/2012/03/12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492896"/>
            <a:ext cx="3200400" cy="416242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1614" y="2204864"/>
            <a:ext cx="7500771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внимание!!!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Словарная работа</a:t>
            </a:r>
            <a:r>
              <a:rPr lang="ru-RU" dirty="0"/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проводится на всех уроках русского языка и способствует развитию лексической стороны речи учащихся, грамматическому ее оформлению, развитию орфографической зоркости. Она является одним из видов закрепления знаний на уроке.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Учитель: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определяет количество новых слов и слов для повторения на каждый урок, ориентируясь на учебную программу, а также исходя из реализации принципа расширения </a:t>
            </a:r>
            <a:r>
              <a:rPr lang="ru-RU" dirty="0" err="1"/>
              <a:t>межпредметных</a:t>
            </a:r>
            <a:r>
              <a:rPr lang="ru-RU" dirty="0"/>
              <a:t> связей в обучении и связи с жизнью, - это слова, необходимые для изучения математики, географии, истории и т.д., современная лексика из газетных и журнальных статей. 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Систематическая словарная </a:t>
            </a:r>
            <a:r>
              <a:rPr lang="ru-RU" b="1" dirty="0" smtClean="0">
                <a:solidFill>
                  <a:srgbClr val="FF0000"/>
                </a:solidFill>
              </a:rPr>
              <a:t>работа: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способствует формированию не только обще-учебных и специальных умений и навыков, но и коррекции речи, мышления, внимания, </a:t>
            </a:r>
            <a:r>
              <a:rPr lang="ru-RU" dirty="0" smtClean="0"/>
              <a:t>памяти </a:t>
            </a:r>
            <a:r>
              <a:rPr lang="ru-RU" dirty="0"/>
              <a:t>и т.д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5362" name="Picture 2" descr="http://www.o-detstve.ru/assets/images/forteachers/School/literatura/chebotaeva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861048"/>
            <a:ext cx="4286250" cy="275272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При изучении словарных слов следует опираться на 4 вида памяти детей:</a:t>
            </a:r>
            <a:r>
              <a:rPr lang="ru-RU" dirty="0"/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З</a:t>
            </a:r>
            <a:r>
              <a:rPr lang="ru-RU" sz="4800" dirty="0" smtClean="0"/>
              <a:t>рительную</a:t>
            </a:r>
          </a:p>
          <a:p>
            <a:r>
              <a:rPr lang="ru-RU" sz="4800" dirty="0" smtClean="0"/>
              <a:t>Слуховую</a:t>
            </a:r>
          </a:p>
          <a:p>
            <a:r>
              <a:rPr lang="ru-RU" sz="4800" dirty="0" smtClean="0"/>
              <a:t>Кинестетическую</a:t>
            </a:r>
          </a:p>
          <a:p>
            <a:r>
              <a:rPr lang="ru-RU" sz="4800" dirty="0" smtClean="0"/>
              <a:t>Моторную</a:t>
            </a:r>
            <a:endParaRPr lang="en-US" sz="4800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Словарная работа может: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быть направлена на изучение лексического значения нового слова и тем самым на расширение и углубление словаря;</a:t>
            </a:r>
          </a:p>
          <a:p>
            <a:r>
              <a:rPr lang="ru-RU" dirty="0" smtClean="0"/>
              <a:t> </a:t>
            </a:r>
            <a:r>
              <a:rPr lang="ru-RU" dirty="0"/>
              <a:t>преследовать грамматические цели;</a:t>
            </a:r>
          </a:p>
          <a:p>
            <a:r>
              <a:rPr lang="ru-RU" dirty="0" smtClean="0"/>
              <a:t> </a:t>
            </a:r>
            <a:r>
              <a:rPr lang="ru-RU" dirty="0"/>
              <a:t>проводиться с целью обучения детей правильному произношению отдельных </a:t>
            </a:r>
            <a:r>
              <a:rPr lang="ru-RU" dirty="0" smtClean="0"/>
              <a:t>слов.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Для качественного усвоения новых слов имеет значение определенная последовательность работы: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148840"/>
            <a:ext cx="8229600" cy="470916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восприятие слова на слух;</a:t>
            </a:r>
          </a:p>
          <a:p>
            <a:r>
              <a:rPr lang="ru-RU" dirty="0" smtClean="0"/>
              <a:t>выяснение его лексического значения;</a:t>
            </a:r>
          </a:p>
          <a:p>
            <a:r>
              <a:rPr lang="ru-RU" dirty="0" smtClean="0"/>
              <a:t>зрительное </a:t>
            </a:r>
            <a:r>
              <a:rPr lang="ru-RU" dirty="0"/>
              <a:t>восприятие слова (первичное на карточке);</a:t>
            </a:r>
          </a:p>
          <a:p>
            <a:r>
              <a:rPr lang="ru-RU" dirty="0" smtClean="0"/>
              <a:t>вторичное прочтение слова, постановка ударения, выделение ударной и безударной гласной или других орфограмм, которые нужно запомнить;</a:t>
            </a:r>
          </a:p>
          <a:p>
            <a:r>
              <a:rPr lang="ru-RU" dirty="0" smtClean="0"/>
              <a:t>деление </a:t>
            </a:r>
            <a:r>
              <a:rPr lang="ru-RU" dirty="0"/>
              <a:t>слова на слоги и для переноса;</a:t>
            </a:r>
          </a:p>
          <a:p>
            <a:r>
              <a:rPr lang="ru-RU" dirty="0"/>
              <a:t>запись слова в тетрадь с подчеркиванием буквы или букв, написание которых надо запомнить; подбор родственных слов, запись их с подчеркиванием нужной орфограммы;</a:t>
            </a:r>
          </a:p>
          <a:p>
            <a:r>
              <a:rPr lang="ru-RU" dirty="0"/>
              <a:t>составление словосочетаний, предложений с изучаемым словом;</a:t>
            </a:r>
          </a:p>
          <a:p>
            <a:r>
              <a:rPr lang="ru-RU" dirty="0"/>
              <a:t>запись лучшего предложения из составленных учащимися или данных учителем.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При словарной </a:t>
            </a:r>
            <a:r>
              <a:rPr lang="ru-RU" b="1" dirty="0" smtClean="0">
                <a:solidFill>
                  <a:srgbClr val="FF0000"/>
                </a:solidFill>
              </a:rPr>
              <a:t>работе: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широко применяются загадки. </a:t>
            </a:r>
            <a:endParaRPr lang="ru-RU" dirty="0" smtClean="0"/>
          </a:p>
          <a:p>
            <a:r>
              <a:rPr lang="ru-RU" dirty="0"/>
              <a:t>также такое задание: выписать по 5 слов из словарика на </a:t>
            </a:r>
            <a:r>
              <a:rPr lang="ru-RU" dirty="0" smtClean="0"/>
              <a:t>нужную букву</a:t>
            </a:r>
            <a:r>
              <a:rPr lang="ru-RU" dirty="0"/>
              <a:t>. </a:t>
            </a:r>
          </a:p>
        </p:txBody>
      </p:sp>
      <p:pic>
        <p:nvPicPr>
          <p:cNvPr id="18434" name="Picture 2" descr="http://900igr.net/datai/russkij-jazyk/Glasnye-i-soglasnye/0007-003-Slovarnaja-rabo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708920"/>
            <a:ext cx="2376264" cy="276309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52</TotalTime>
  <Words>854</Words>
  <Application>Microsoft Office PowerPoint</Application>
  <PresentationFormat>Экран (4:3)</PresentationFormat>
  <Paragraphs>72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Апекс</vt:lpstr>
      <vt:lpstr>Словарная работа, работа над предложением  и над связной речью.</vt:lpstr>
      <vt:lpstr>Слайд 2</vt:lpstr>
      <vt:lpstr>Словарная работа </vt:lpstr>
      <vt:lpstr>Учитель:</vt:lpstr>
      <vt:lpstr>Систематическая словарная работа:</vt:lpstr>
      <vt:lpstr>При изучении словарных слов следует опираться на 4 вида памяти детей: </vt:lpstr>
      <vt:lpstr>Словарная работа может:</vt:lpstr>
      <vt:lpstr>Для качественного усвоения новых слов имеет значение определенная последовательность работы:</vt:lpstr>
      <vt:lpstr>При словарной работе:</vt:lpstr>
      <vt:lpstr>С целью развития связной речи :</vt:lpstr>
      <vt:lpstr>В любых классах предлагаются следующие упражнения:</vt:lpstr>
      <vt:lpstr>В работе над предложением в начальных классах условно выделяются пять направлений:</vt:lpstr>
      <vt:lpstr>Слайд 13</vt:lpstr>
      <vt:lpstr>Чтобы учащиеся поняли сущность зависимости одного слова от другого в пределах словосочетания. Особенно эффективными являются следующие виды упражнений: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Словарная работа, работа над предложением  и над связной речью.</dc:title>
  <dc:creator>1</dc:creator>
  <cp:lastModifiedBy>User</cp:lastModifiedBy>
  <cp:revision>7</cp:revision>
  <dcterms:created xsi:type="dcterms:W3CDTF">2012-12-18T14:33:14Z</dcterms:created>
  <dcterms:modified xsi:type="dcterms:W3CDTF">2016-01-26T11:54:53Z</dcterms:modified>
</cp:coreProperties>
</file>