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5" r:id="rId4"/>
    <p:sldId id="266" r:id="rId5"/>
    <p:sldId id="267" r:id="rId6"/>
    <p:sldId id="263" r:id="rId7"/>
    <p:sldId id="264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6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95E0C747-9CF4-4D81-BA2B-55FE5900A6ED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FD839A43-DD79-47DA-B26C-2D3AD0EE8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53C2C88C-2DBA-4D0E-9384-C15759A0C607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185B7124-FD5F-4253-9CCE-DC3399C3A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F0D7AE4C-1474-46A8-B405-1B34483FD746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93BBA882-D49F-4DD3-95D9-00BDB29B1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DD5B6B63-515D-48EF-A0F1-35F2E1417DB8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BD9897F4-0881-4D14-8387-734AD0C1A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3AC25D66-75EF-4AF3-ACA1-FBA2E5A750DA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5153BA3E-8F0E-4C38-BDBC-BEBF7D1FD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F8CA8046-E95C-46E8-8D7D-3FC6E2589FDE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08681492-3CB7-44D8-8EBD-0DB45D504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AD3ED826-EEE3-44CC-A0DB-D92F8EE513A8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F00EE85B-9871-428D-903B-1D819456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5039DB13-BA03-4532-A769-7A5C7555F489}" type="datetimeFigureOut">
              <a:rPr lang="ru-RU"/>
              <a:pPr>
                <a:defRPr/>
              </a:pPr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7231D4C9-C496-44D3-9211-130F0E702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linda6035.ucoz.ru/" TargetMode="Externa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500166" y="142852"/>
            <a:ext cx="7500990" cy="6572296"/>
          </a:xfrm>
          <a:prstGeom prst="rect">
            <a:avLst/>
          </a:prstGeom>
          <a:blipFill>
            <a:blip r:embed="rId10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142844" y="142852"/>
            <a:ext cx="1214446" cy="6572296"/>
          </a:xfrm>
          <a:prstGeom prst="rect">
            <a:avLst/>
          </a:prstGeom>
          <a:blipFill>
            <a:blip r:embed="rId10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32" name="Рисунок 39" descr="0_b4102_1793a431_S.png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214313" y="3071813"/>
            <a:ext cx="5222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142875" y="6500813"/>
            <a:ext cx="1198563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2" descr="http://img-fotki.yandex.ru/get/9299/134091466.f5/0_d4d6e_ccd0a668_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85750" y="5072063"/>
            <a:ext cx="1009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" descr="http://img-fotki.yandex.ru/get/6613/134091466.a/0_8eae3_6ea58e84_S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85750" y="1500188"/>
            <a:ext cx="10715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6" descr="http://img-fotki.yandex.ru/get/9300/134091466.c5/0_c98b9_19d24419_S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42875" y="0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0" descr="http://img-fotki.yandex.ru/get/4904/134091466.f5/0_d4d6d_4740c1eb_S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42875" y="3000375"/>
            <a:ext cx="11763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2" descr="http://img-fotki.yandex.ru/get/9558/134091466.9a/0_c0378_bebb161_S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214313" y="4000500"/>
            <a:ext cx="10429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Группа 6"/>
          <p:cNvGrpSpPr>
            <a:grpSpLocks/>
          </p:cNvGrpSpPr>
          <p:nvPr/>
        </p:nvGrpSpPr>
        <p:grpSpPr bwMode="auto">
          <a:xfrm>
            <a:off x="1979613" y="1557338"/>
            <a:ext cx="6786562" cy="4922837"/>
            <a:chOff x="607488" y="1344094"/>
            <a:chExt cx="7925326" cy="5131409"/>
          </a:xfrm>
        </p:grpSpPr>
        <p:grpSp>
          <p:nvGrpSpPr>
            <p:cNvPr id="10243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4174425"/>
              <a:chOff x="607288" y="-815361"/>
              <a:chExt cx="7925152" cy="5218251"/>
            </a:xfrm>
          </p:grpSpPr>
          <p:sp>
            <p:nvSpPr>
              <p:cNvPr id="10245" name="Прямоугольник 4"/>
              <p:cNvSpPr>
                <a:spLocks noChangeArrowheads="1"/>
              </p:cNvSpPr>
              <p:nvPr/>
            </p:nvSpPr>
            <p:spPr bwMode="auto">
              <a:xfrm>
                <a:off x="607288" y="-815361"/>
                <a:ext cx="7925152" cy="1865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400" b="1">
                    <a:solidFill>
                      <a:srgbClr val="246643"/>
                    </a:solidFill>
                    <a:latin typeface="Times New Roman" pitchFamily="18" charset="0"/>
                    <a:cs typeface="Arial" charset="0"/>
                  </a:rPr>
                  <a:t>Профессия</a:t>
                </a:r>
              </a:p>
              <a:p>
                <a:pPr algn="ctr"/>
                <a:r>
                  <a:rPr lang="ru-RU" sz="4400" b="1">
                    <a:solidFill>
                      <a:srgbClr val="246643"/>
                    </a:solidFill>
                    <a:latin typeface="Times New Roman" pitchFamily="18" charset="0"/>
                    <a:cs typeface="Arial" charset="0"/>
                  </a:rPr>
                  <a:t>«Химик-аналитик»</a:t>
                </a:r>
              </a:p>
            </p:txBody>
          </p:sp>
          <p:sp>
            <p:nvSpPr>
              <p:cNvPr id="10246" name="Прямоугольник 3"/>
              <p:cNvSpPr>
                <a:spLocks noChangeArrowheads="1"/>
              </p:cNvSpPr>
              <p:nvPr/>
            </p:nvSpPr>
            <p:spPr bwMode="auto">
              <a:xfrm>
                <a:off x="1365507" y="3885822"/>
                <a:ext cx="6492136" cy="5170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2000">
                  <a:solidFill>
                    <a:srgbClr val="000000"/>
                  </a:solidFill>
                  <a:latin typeface="Monotype Corsiva" pitchFamily="66" charset="0"/>
                  <a:cs typeface="Arial" charset="0"/>
                </a:endParaRPr>
              </a:p>
            </p:txBody>
          </p:sp>
        </p:grpSp>
        <p:sp>
          <p:nvSpPr>
            <p:cNvPr id="10244" name="TextBox 3"/>
            <p:cNvSpPr txBox="1">
              <a:spLocks noChangeArrowheads="1"/>
            </p:cNvSpPr>
            <p:nvPr/>
          </p:nvSpPr>
          <p:spPr bwMode="auto">
            <a:xfrm>
              <a:off x="4585909" y="6093254"/>
              <a:ext cx="215050" cy="382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b="1">
                <a:solidFill>
                  <a:srgbClr val="4F6228"/>
                </a:solidFill>
                <a:cs typeface="Arial" charset="0"/>
              </a:endParaRPr>
            </a:p>
          </p:txBody>
        </p:sp>
      </p:grpSp>
      <p:pic>
        <p:nvPicPr>
          <p:cNvPr id="10242" name="Picture 8" descr="Химические колб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357563"/>
            <a:ext cx="45370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551613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rgbClr val="246643"/>
                </a:solidFill>
                <a:latin typeface="Times New Roman" pitchFamily="18" charset="0"/>
              </a:rPr>
              <a:t>История профессии 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92275" y="981075"/>
            <a:ext cx="7200900" cy="554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</a:t>
            </a:r>
            <a:r>
              <a:rPr lang="ru-RU" smtClean="0">
                <a:solidFill>
                  <a:srgbClr val="246643"/>
                </a:solidFill>
                <a:latin typeface="Times New Roman" pitchFamily="18" charset="0"/>
              </a:rPr>
              <a:t>Сами химические исследования люди делали со времён образования первых общественных форм проживания, ещё задолго до зарождения цивилизаций. Это были опыты с огнём, который известен людям с доисторических времён, опыты с 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246643"/>
                </a:solidFill>
                <a:latin typeface="Times New Roman" pitchFamily="18" charset="0"/>
              </a:rPr>
              <a:t>   гниением растений, 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246643"/>
                </a:solidFill>
                <a:latin typeface="Times New Roman" pitchFamily="18" charset="0"/>
              </a:rPr>
              <a:t>   опыты с кипячением </a:t>
            </a: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246643"/>
                </a:solidFill>
                <a:latin typeface="Times New Roman" pitchFamily="18" charset="0"/>
              </a:rPr>
              <a:t>   веществ и продуктов.</a:t>
            </a:r>
            <a:r>
              <a:rPr lang="ru-RU" smtClean="0"/>
              <a:t> </a:t>
            </a:r>
          </a:p>
        </p:txBody>
      </p:sp>
      <p:pic>
        <p:nvPicPr>
          <p:cNvPr id="11267" name="Picture 4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076700"/>
            <a:ext cx="2952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47813" y="274638"/>
            <a:ext cx="7138987" cy="850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Направления работы химика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76375" y="1196975"/>
            <a:ext cx="7416800" cy="540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исследование вещества, его свойств, соединений в ходе проведения экспериментов (химический синтез, анализ), физико-химического анализа, обработка их результатов;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химическая экспертиза качества веществ и их использование в народном хозяйстве;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разработка и исследование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новых лекарственных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препаратов и биологически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активных веществ;</a:t>
            </a:r>
          </a:p>
        </p:txBody>
      </p:sp>
      <p:pic>
        <p:nvPicPr>
          <p:cNvPr id="12291" name="Picture 4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292600"/>
            <a:ext cx="2449512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47813" y="274638"/>
            <a:ext cx="7138987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Направления работы химика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19250" y="1125538"/>
            <a:ext cx="7067550" cy="539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технологический контроль за химическими процессами в серийном производстве и изготовлением сырья, материалов и веществ в промышленных масштабах;</a:t>
            </a:r>
          </a:p>
          <a:p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исследования в области защиты окружающей среды, </a:t>
            </a:r>
          </a:p>
          <a:p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качественный контроль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отходов и выбросов, их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хранения и утилизации.</a:t>
            </a:r>
          </a:p>
        </p:txBody>
      </p:sp>
      <p:pic>
        <p:nvPicPr>
          <p:cNvPr id="13315" name="Picture 4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005263"/>
            <a:ext cx="29527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19250" y="274638"/>
            <a:ext cx="7067550" cy="777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rgbClr val="246643"/>
                </a:solidFill>
                <a:latin typeface="Times New Roman" pitchFamily="18" charset="0"/>
              </a:rPr>
              <a:t>Чем придется заниматься на работе</a:t>
            </a:r>
            <a:r>
              <a:rPr lang="ru-RU" sz="4000" smtClean="0"/>
              <a:t>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76375" y="1341438"/>
            <a:ext cx="7488238" cy="52562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    </a:t>
            </a: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В большинстве случаев приходится работать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в лабораториях. Это могут быть научно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исследовательский институт,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металлургический завод,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фармацевтический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завод, предприятие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химической или пищевой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промышленности,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горно-обогатительный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комбинат и т.д.</a:t>
            </a:r>
            <a:r>
              <a:rPr lang="ru-RU" sz="2400" smtClean="0">
                <a:solidFill>
                  <a:srgbClr val="246643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rgbClr val="246643"/>
                </a:solidFill>
                <a:latin typeface="Times New Roman" pitchFamily="18" charset="0"/>
              </a:rPr>
              <a:t>   </a:t>
            </a:r>
          </a:p>
        </p:txBody>
      </p:sp>
      <p:pic>
        <p:nvPicPr>
          <p:cNvPr id="14339" name="Picture 4" descr="Фото0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924175"/>
            <a:ext cx="3313113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47813" y="274638"/>
            <a:ext cx="7345362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400" b="1" smtClean="0">
                <a:solidFill>
                  <a:srgbClr val="246643"/>
                </a:solidFill>
                <a:latin typeface="Times New Roman" pitchFamily="18" charset="0"/>
              </a:rPr>
              <a:t>Социальная значимость профессии</a:t>
            </a:r>
            <a:r>
              <a:rPr lang="ru-RU" sz="400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19250" y="1268413"/>
            <a:ext cx="7273925" cy="5329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</a:t>
            </a: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Появлением многих материалов и веществ мы обязаны именно химикам. Можно с уверенностью сказать, что если бы развитие этой науки остановилось бы на определённом этапе, то население планеты в наше время было бы в десятки раз меньше, поскольку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большинство людей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умерло бы от болезней,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лекарства от которых так 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    и не были придуманы</a:t>
            </a:r>
          </a:p>
        </p:txBody>
      </p:sp>
      <p:pic>
        <p:nvPicPr>
          <p:cNvPr id="15363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221163"/>
            <a:ext cx="28082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19250" y="274638"/>
            <a:ext cx="70675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800" b="1" smtClean="0">
                <a:solidFill>
                  <a:srgbClr val="246643"/>
                </a:solidFill>
                <a:latin typeface="Times New Roman" pitchFamily="18" charset="0"/>
              </a:rPr>
              <a:t>Кому подходит профессия</a:t>
            </a:r>
            <a:r>
              <a:rPr lang="ru-RU" smtClean="0"/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47813" y="1125538"/>
            <a:ext cx="7345362" cy="5472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Профессия химика связана с необходимостью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принимать и перерабатывать большое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количество информации, поэтому можно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сказать, что это профессия в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большей степени умственного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труда, хотя не исключены и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физические нагрузки.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Человек, который выбрал своей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специализацией химию,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должен в первую очередь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solidFill>
                  <a:srgbClr val="246643"/>
                </a:solidFill>
                <a:latin typeface="Times New Roman" pitchFamily="18" charset="0"/>
              </a:rPr>
              <a:t>стремиться узнать мир «изнутри». </a:t>
            </a:r>
          </a:p>
        </p:txBody>
      </p:sp>
      <p:pic>
        <p:nvPicPr>
          <p:cNvPr id="16387" name="Picture 4" descr="himik analit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708275"/>
            <a:ext cx="19446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19250" y="274638"/>
            <a:ext cx="7273925" cy="561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rgbClr val="246643"/>
                </a:solidFill>
                <a:latin typeface="Times New Roman" pitchFamily="18" charset="0"/>
              </a:rPr>
              <a:t>Личностные качества аналитика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19250" y="836613"/>
            <a:ext cx="7345363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Нужно быть усидчивым, терпеливым,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внимательным и аккуратным, поскольку придется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работать с веществами в очень малых количествах,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нередко опасными.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Иметь аналитический склад ума и обладать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хорошей памятью на символы и знаки, чтобы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проанализировать, правильно истолковать 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отобразить результаты проведенных опытов.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Не менее важными можно назвать такие качества,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как развитое обоняние и способность различать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цвета и их оттенки.  Кроме того, нужно быть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ответственным и осознавать, что от работы химика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зависит не только его жизнь и здоровье, но 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500" smtClean="0">
                <a:solidFill>
                  <a:srgbClr val="246643"/>
                </a:solidFill>
                <a:latin typeface="Times New Roman" pitchFamily="18" charset="0"/>
              </a:rPr>
              <a:t>окружающих.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47813" y="274638"/>
            <a:ext cx="7138987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Где можно получить профессию?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63713" y="1125538"/>
            <a:ext cx="7200900" cy="5472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   В Волгограде:</a:t>
            </a:r>
          </a:p>
          <a:p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Политехнический колледж Медицинский колледж</a:t>
            </a:r>
          </a:p>
          <a:p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Технический университет</a:t>
            </a:r>
          </a:p>
          <a:p>
            <a:r>
              <a:rPr lang="ru-RU" sz="3600" b="1" smtClean="0">
                <a:solidFill>
                  <a:srgbClr val="246643"/>
                </a:solidFill>
                <a:latin typeface="Times New Roman" pitchFamily="18" charset="0"/>
              </a:rPr>
              <a:t>Медицинский университет</a:t>
            </a:r>
          </a:p>
          <a:p>
            <a:endParaRPr lang="ru-RU" sz="3600" b="1" smtClean="0">
              <a:solidFill>
                <a:srgbClr val="246643"/>
              </a:solidFill>
              <a:latin typeface="Times New Roman" pitchFamily="18" charset="0"/>
            </a:endParaRPr>
          </a:p>
        </p:txBody>
      </p:sp>
      <p:pic>
        <p:nvPicPr>
          <p:cNvPr id="18435" name="Picture 4" descr="080277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292600"/>
            <a:ext cx="45878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341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Calibri</vt:lpstr>
      <vt:lpstr>Times New Roman</vt:lpstr>
      <vt:lpstr>Monotype Corsiva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Слайд 1</vt:lpstr>
      <vt:lpstr>История профессии  </vt:lpstr>
      <vt:lpstr>Направления работы химика</vt:lpstr>
      <vt:lpstr>Направления работы химика</vt:lpstr>
      <vt:lpstr>Чем придется заниматься на работе </vt:lpstr>
      <vt:lpstr>Социальная значимость профессии </vt:lpstr>
      <vt:lpstr>Кому подходит профессия </vt:lpstr>
      <vt:lpstr>Личностные качества аналитика</vt:lpstr>
      <vt:lpstr>Где можно получить профессию?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Mama</cp:lastModifiedBy>
  <cp:revision>12</cp:revision>
  <dcterms:created xsi:type="dcterms:W3CDTF">2014-07-17T09:13:13Z</dcterms:created>
  <dcterms:modified xsi:type="dcterms:W3CDTF">2016-02-27T17:28:43Z</dcterms:modified>
</cp:coreProperties>
</file>