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  <p:sldMasterId id="2147483707" r:id="rId5"/>
    <p:sldMasterId id="2147483719" r:id="rId6"/>
  </p:sldMasterIdLst>
  <p:notesMasterIdLst>
    <p:notesMasterId r:id="rId41"/>
  </p:notesMasterIdLst>
  <p:sldIdLst>
    <p:sldId id="274" r:id="rId7"/>
    <p:sldId id="275" r:id="rId8"/>
    <p:sldId id="281" r:id="rId9"/>
    <p:sldId id="282" r:id="rId10"/>
    <p:sldId id="283" r:id="rId11"/>
    <p:sldId id="284" r:id="rId12"/>
    <p:sldId id="293" r:id="rId13"/>
    <p:sldId id="277" r:id="rId14"/>
    <p:sldId id="286" r:id="rId15"/>
    <p:sldId id="287" r:id="rId16"/>
    <p:sldId id="288" r:id="rId17"/>
    <p:sldId id="289" r:id="rId18"/>
    <p:sldId id="278" r:id="rId19"/>
    <p:sldId id="290" r:id="rId20"/>
    <p:sldId id="291" r:id="rId21"/>
    <p:sldId id="292" r:id="rId22"/>
    <p:sldId id="263" r:id="rId23"/>
    <p:sldId id="262" r:id="rId24"/>
    <p:sldId id="257" r:id="rId25"/>
    <p:sldId id="258" r:id="rId26"/>
    <p:sldId id="259" r:id="rId27"/>
    <p:sldId id="260" r:id="rId28"/>
    <p:sldId id="279" r:id="rId29"/>
    <p:sldId id="280" r:id="rId30"/>
    <p:sldId id="294" r:id="rId31"/>
    <p:sldId id="261" r:id="rId32"/>
    <p:sldId id="295" r:id="rId33"/>
    <p:sldId id="296" r:id="rId34"/>
    <p:sldId id="264" r:id="rId35"/>
    <p:sldId id="267" r:id="rId36"/>
    <p:sldId id="268" r:id="rId37"/>
    <p:sldId id="269" r:id="rId38"/>
    <p:sldId id="271" r:id="rId39"/>
    <p:sldId id="272" r:id="rId40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B2B4-7DEB-4A04-B642-4E09941AC71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C81C-5D96-4168-AFC5-8F8E5A78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D2D13-4C1E-412A-90C1-98C62BEFD1DB}" type="slidenum">
              <a:rPr lang="ru-RU"/>
              <a:pPr/>
              <a:t>4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46ADDE-9B4A-481D-A20B-DA57D982500A}" type="slidenum">
              <a:rPr lang="ru-RU"/>
              <a:pPr/>
              <a:t>15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D47538-F1FF-48F3-BEA3-20AC3A67B399}" type="slidenum">
              <a:rPr lang="ru-RU"/>
              <a:pPr/>
              <a:t>16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D5712F-38E6-4218-BF53-B414B3B16620}" type="slidenum">
              <a:rPr lang="ru-RU"/>
              <a:pPr/>
              <a:t>5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3571ED-7BC8-4DE7-B9D1-802CC89C6F2A}" type="slidenum">
              <a:rPr lang="ru-RU"/>
              <a:pPr/>
              <a:t>6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0E1A4-FAAD-422E-B675-2F156A763142}" type="slidenum">
              <a:rPr lang="ru-RU"/>
              <a:pPr/>
              <a:t>7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63C74-A0DE-48C1-A283-E68F5F0D0CFD}" type="slidenum">
              <a:rPr lang="ru-RU"/>
              <a:pPr/>
              <a:t>9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747CF-2E97-4CCC-A94B-7C7154783A68}" type="slidenum">
              <a:rPr lang="ru-RU"/>
              <a:pPr/>
              <a:t>10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AF4B80-1C76-4F6A-8F42-AB05B457EE53}" type="slidenum">
              <a:rPr lang="ru-RU"/>
              <a:pPr/>
              <a:t>11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9370B-B923-46DA-9A93-9388BB3EA89C}" type="slidenum">
              <a:rPr lang="ru-RU"/>
              <a:pPr/>
              <a:t>12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1FB7F5-4A71-4624-91F2-00C5003A11D9}" type="slidenum">
              <a:rPr lang="ru-RU"/>
              <a:pPr/>
              <a:t>14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7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5" rIns="45715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5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8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1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70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7"/>
            <a:ext cx="2212848" cy="1582621"/>
          </a:xfrm>
        </p:spPr>
        <p:txBody>
          <a:bodyPr vert="horz" lIns="45715" tIns="45715" rIns="45715" bIns="45715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 bIns="45715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2" y="504053"/>
            <a:ext cx="7807680" cy="1143480"/>
          </a:xfrm>
        </p:spPr>
        <p:txBody>
          <a:bodyPr tIns="414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05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2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1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8" y="4321159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2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727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1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12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92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7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7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262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6" y="2802889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8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33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59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9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039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3" indent="0">
              <a:buNone/>
              <a:defRPr sz="1600"/>
            </a:lvl2pPr>
            <a:lvl3pPr marL="914305" indent="0">
              <a:buNone/>
              <a:defRPr sz="1600"/>
            </a:lvl3pPr>
            <a:lvl4pPr marL="1371458" indent="0">
              <a:buNone/>
              <a:defRPr sz="1600"/>
            </a:lvl4pPr>
            <a:lvl5pPr marL="1828610" indent="0">
              <a:buNone/>
              <a:defRPr sz="1600"/>
            </a:lvl5pPr>
            <a:lvl6pPr marL="2285763" indent="0">
              <a:buNone/>
              <a:defRPr sz="1600"/>
            </a:lvl6pPr>
            <a:lvl7pPr marL="2742915" indent="0">
              <a:buNone/>
              <a:defRPr sz="1600"/>
            </a:lvl7pPr>
            <a:lvl8pPr marL="3200068" indent="0">
              <a:buNone/>
              <a:defRPr sz="1600"/>
            </a:lvl8pPr>
            <a:lvl9pPr marL="365722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268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356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2955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2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1"/>
            <a:ext cx="6591985" cy="729622"/>
          </a:xfrm>
        </p:spPr>
        <p:txBody>
          <a:bodyPr vert="horz" lIns="91430" tIns="45715" rIns="91430" bIns="4571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45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1"/>
            <a:ext cx="6688292" cy="729622"/>
          </a:xfrm>
        </p:spPr>
        <p:txBody>
          <a:bodyPr vert="horz" lIns="91430" tIns="45715" rIns="91430" bIns="4571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3142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27408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1"/>
            <a:ext cx="6591985" cy="729622"/>
          </a:xfrm>
        </p:spPr>
        <p:txBody>
          <a:bodyPr vert="horz" lIns="91430" tIns="45715" rIns="91430" bIns="4571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9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035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470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6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9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7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709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432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69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75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5" y="2160591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539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870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491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492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6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65" indent="0">
              <a:buNone/>
              <a:defRPr sz="1100"/>
            </a:lvl2pPr>
            <a:lvl3pPr marL="685729" indent="0">
              <a:buNone/>
              <a:defRPr sz="900"/>
            </a:lvl3pPr>
            <a:lvl4pPr marL="1028593" indent="0">
              <a:buNone/>
              <a:defRPr sz="700"/>
            </a:lvl4pPr>
            <a:lvl5pPr marL="1371458" indent="0">
              <a:buNone/>
              <a:defRPr sz="700"/>
            </a:lvl5pPr>
            <a:lvl6pPr marL="1714322" indent="0">
              <a:buNone/>
              <a:defRPr sz="700"/>
            </a:lvl6pPr>
            <a:lvl7pPr marL="2057187" indent="0">
              <a:buNone/>
              <a:defRPr sz="700"/>
            </a:lvl7pPr>
            <a:lvl8pPr marL="2400051" indent="0">
              <a:buNone/>
              <a:defRPr sz="700"/>
            </a:lvl8pPr>
            <a:lvl9pPr marL="274291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593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3" indent="0">
              <a:buNone/>
              <a:defRPr sz="1600"/>
            </a:lvl2pPr>
            <a:lvl3pPr marL="914305" indent="0">
              <a:buNone/>
              <a:defRPr sz="1600"/>
            </a:lvl3pPr>
            <a:lvl4pPr marL="1371458" indent="0">
              <a:buNone/>
              <a:defRPr sz="1600"/>
            </a:lvl4pPr>
            <a:lvl5pPr marL="1828610" indent="0">
              <a:buNone/>
              <a:defRPr sz="1600"/>
            </a:lvl5pPr>
            <a:lvl6pPr marL="2285763" indent="0">
              <a:buNone/>
              <a:defRPr sz="1600"/>
            </a:lvl6pPr>
            <a:lvl7pPr marL="2742915" indent="0">
              <a:buNone/>
              <a:defRPr sz="1600"/>
            </a:lvl7pPr>
            <a:lvl8pPr marL="3200068" indent="0">
              <a:buNone/>
              <a:defRPr sz="1600"/>
            </a:lvl8pPr>
            <a:lvl9pPr marL="365722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75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80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9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7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00923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98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1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9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7"/>
            <a:ext cx="457319" cy="58477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8554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1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8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397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67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338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01187-DE9B-4E1F-97B7-7081BD278B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FFD49A-DCBC-4FBB-A023-AFB91F041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3C30D-3EC3-43E0-A422-5C3611908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3360" y="1735384"/>
            <a:ext cx="3700800" cy="578076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2402" y="1735384"/>
            <a:ext cx="3702240" cy="578076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2136F-3C3F-4CBC-A24E-C2327C701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CE0FFE-0066-4577-8613-A77B8903AF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01195-CBAF-4348-B8F2-2279F93DC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08FD31-2E73-4A18-9919-3E85989DA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2FAC3-A068-412E-B2B0-35935F415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A50030-61D4-4A3D-9692-76F75B728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D1EEB5-41E6-4FBF-A943-BD9FD9A04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3120" y="436366"/>
            <a:ext cx="2056320" cy="70797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721" y="436366"/>
            <a:ext cx="6032160" cy="70797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4B1C8-8A31-4369-AE33-CF05A2CE5F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01187-DE9B-4E1F-97B7-7081BD278B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FFD49A-DCBC-4FBB-A023-AFB91F041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3C30D-3EC3-43E0-A422-5C3611908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3360" y="1735383"/>
            <a:ext cx="3700800" cy="578076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2401" y="1735383"/>
            <a:ext cx="3702240" cy="578076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2136F-3C3F-4CBC-A24E-C2327C701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CE0FFE-0066-4577-8613-A77B8903AF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01195-CBAF-4348-B8F2-2279F93DC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08FD31-2E73-4A18-9919-3E85989DA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2FAC3-A068-412E-B2B0-35935F415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A50030-61D4-4A3D-9692-76F75B728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D1EEB5-41E6-4FBF-A943-BD9FD9A04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3120" y="436366"/>
            <a:ext cx="2056320" cy="70797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721" y="436366"/>
            <a:ext cx="6032160" cy="70797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4B1C8-8A31-4369-AE33-CF05A2CE5F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5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92" indent="-27429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4686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86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97" indent="-21029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88" indent="-21029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30" tIns="45715" rIns="91430" bIns="45715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0"/>
            <a:ext cx="766380" cy="3701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6" y="6135810"/>
            <a:ext cx="571648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4"/>
            <a:ext cx="58497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153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5" indent="-342865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3" indent="-285720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2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34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87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7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30" tIns="45715" rIns="91430" bIns="45715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1"/>
            <a:ext cx="6347714" cy="388077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2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4"/>
            <a:ext cx="4622973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2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153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5" indent="-342865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3" indent="-285720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2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34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87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2721" y="436368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3360" y="1735384"/>
            <a:ext cx="7541280" cy="5780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18562" y="6182570"/>
            <a:ext cx="212832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8320" y="6182570"/>
            <a:ext cx="289728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16960" y="6182570"/>
            <a:ext cx="212832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79BE128-CA30-475B-A4AD-A0E2BF3A5F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cs typeface="+mn-cs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2721" y="436367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3360" y="1735383"/>
            <a:ext cx="7541280" cy="5780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18561" y="6182570"/>
            <a:ext cx="212832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8320" y="6182570"/>
            <a:ext cx="289728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16960" y="6182570"/>
            <a:ext cx="2128320" cy="470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79BE128-CA30-475B-A4AD-A0E2BF3A5F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.xls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39.radikal.ru/i083/0901/03/f7bff44e2660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387754" cy="304697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«Создание положительной мотивации как средство повышения качества образования»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5000636"/>
            <a:ext cx="8143932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Родительское собрание 7а класса</a:t>
            </a:r>
          </a:p>
          <a:p>
            <a:r>
              <a:rPr lang="ru-RU" dirty="0" smtClean="0"/>
              <a:t>Классный руководитель: Вихарева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7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22722" y="351397"/>
            <a:ext cx="8228160" cy="59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cs typeface="Arial Unicode MS" charset="0"/>
              </a:rPr>
              <a:t>Широкие познавательные мотивы </a:t>
            </a:r>
            <a:r>
              <a:rPr lang="ru-RU" sz="2900" i="1" dirty="0">
                <a:solidFill>
                  <a:srgbClr val="000000"/>
                </a:solidFill>
                <a:cs typeface="Arial Unicode MS" charset="0"/>
              </a:rPr>
              <a:t>различаются по уровням</a:t>
            </a:r>
            <a:r>
              <a:rPr lang="ru-RU" sz="2900" dirty="0">
                <a:solidFill>
                  <a:srgbClr val="000000"/>
                </a:solidFill>
                <a:cs typeface="Arial Unicode MS" charset="0"/>
              </a:rPr>
              <a:t>.  Это может быть: </a:t>
            </a:r>
          </a:p>
          <a:p>
            <a:pPr algn="just">
              <a:lnSpc>
                <a:spcPct val="140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cs typeface="Arial Unicode MS" charset="0"/>
              </a:rPr>
              <a:t>а) интерес к новым занимательным фактам, явлениям, либо</a:t>
            </a:r>
          </a:p>
          <a:p>
            <a:pPr algn="just">
              <a:lnSpc>
                <a:spcPct val="140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cs typeface="Arial Unicode MS" charset="0"/>
              </a:rPr>
              <a:t>б) интерес к существенным свойствам явлений, к первым дедуктивным выводам, либо</a:t>
            </a:r>
          </a:p>
          <a:p>
            <a:pPr algn="just">
              <a:lnSpc>
                <a:spcPct val="140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cs typeface="Arial Unicode MS" charset="0"/>
              </a:rPr>
              <a:t>в) интерес к закономерностям в учебном материале, к теоретическим принципам, к ключевым идеям и т.д.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2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2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22722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2)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Учебно-познавательные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мотивы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состоящие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ориентации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школьников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усвоение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способов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добывания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знаний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 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уроке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самостоятельное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обращение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школьника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поиску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работы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решения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сопоставлению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возврат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анализу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решения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задачи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после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получения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правильного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результата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интерес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переходе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новому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действию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введению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нового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понятия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интерес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анализу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собственных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ошибок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самоконтроль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ходе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работы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как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условие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внимания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сосредоточенности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22722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3)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Мотивы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самообразования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состоящие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направленности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школьников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самостоятельное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совершенствование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добывания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знаний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уроке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обращение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учителю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другим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взрослым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вопросами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о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способах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рациональной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организации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учебного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труда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приемах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самообразования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участие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обсуждении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этих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все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реальные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действия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школьников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осуществлению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самообразования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чтение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дополнительной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литературы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посещение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кружков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составление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плана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самообразования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т . д.).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2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2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7" y="-66516"/>
            <a:ext cx="8258204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Уровни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мотивов учения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А.К. Маркова):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9720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широкие социальные мотивы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мотивы долга и ответственности, понимание социальной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учения;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социальные мотивы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(позиционные)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стремление занять определенную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позицию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отношении окружающих (например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заслужить их одобрение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социального сотрудничества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ориентация на взаимоотношения взаимодействия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0906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22722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Социальные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мотивы включают: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1) </a:t>
            </a:r>
            <a:r>
              <a:rPr lang="ru-RU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широкие социальные мотивы,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состоящие в </a:t>
            </a:r>
            <a:r>
              <a:rPr lang="ru-RU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стремлении получать знания на основе осознания социальной необходимости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долженствования, ответственности, чтобы быть полезным обществу, семье, подготовиться к взрослой жизни.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ru-RU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 этих мотивов в учебном процессе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поступки, свидетельствующие о понимании школьником общей значимости учения, о готовности поступиться личными интересами ради общественных.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22722" y="277951"/>
            <a:ext cx="8228160" cy="6143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2) </a:t>
            </a:r>
            <a:r>
              <a:rPr lang="ru-RU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узкие социальные,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так называемые позиционные мотивы, состоящие в </a:t>
            </a:r>
            <a:r>
              <a:rPr lang="ru-RU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стремлении занять определенную позицию, место в отношениях с окружающими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получить их одобрение, заслужить у них авторитет. 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Проявления: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стремление к взаимодействию и контактам со сверстниками;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инициатива и бескорыстие при помощи товарищу;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принятие и внесение предложений об участии в коллективной работе.</a:t>
            </a:r>
          </a:p>
          <a:p>
            <a:pPr algn="ctr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Разновидностью таких мотивов считается мотивация благополучия, проявляющаяся в стремлении получать только одобрение со стороны учителей, родителей и товарищей.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1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6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22722" y="277951"/>
            <a:ext cx="8228160" cy="6143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3)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Мотивы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социального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сотрудничества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состоящие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желании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общаться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взаимодействовать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другими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людьми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осознавать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анализировать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формы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своего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сотрудничества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взаимоотношений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учителем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товарищами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классу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совершенствовать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осознать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коллективной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работы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усовершенствовать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интерес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обсуждению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разных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фронтальной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групповой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работы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классе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стремление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поиску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наиболее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оптимальных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вариантов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интерес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переключению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индивидуальной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работы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коллективную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обратно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i="1" dirty="0" smtClean="0"/>
              <a:t>   Не стыдно </a:t>
            </a:r>
          </a:p>
          <a:p>
            <a:pPr eaLnBrk="1" hangingPunct="1">
              <a:buFontTx/>
              <a:buNone/>
            </a:pPr>
            <a:r>
              <a:rPr lang="ru-RU" sz="3200" b="1" i="1" dirty="0" smtClean="0"/>
              <a:t>   чего-нибудь не знать, но стыдно не хотеть учиться. </a:t>
            </a:r>
          </a:p>
          <a:p>
            <a:pPr algn="r" eaLnBrk="1" hangingPunct="1">
              <a:buFontTx/>
              <a:buNone/>
            </a:pPr>
            <a:r>
              <a:rPr lang="ru-RU" sz="3200" i="1" dirty="0" smtClean="0"/>
              <a:t>Сократ</a:t>
            </a:r>
            <a:endParaRPr lang="ru-RU" sz="32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4" y="1643063"/>
            <a:ext cx="2928937" cy="4000500"/>
          </a:xfr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476250"/>
            <a:ext cx="8281988" cy="6192838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6600FF"/>
                </a:solidFill>
              </a:rPr>
              <a:t>Почему ты учишься?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«заставляют родители; надо, потому что все должны учиться; узнать много интересного; чтобы получить образование и куда-нибудь поступить; хочу получить знания, чтобы обеспечить себя в будущем; учусь, потому что хочу быть умным и многого добиться  в жизни; обеспечивать семью; нравиться учиться; чтобы получить приличную профессию»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/>
              <a:t>Ответы на анкету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0" y="2338389"/>
            <a:ext cx="184702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sp>
        <p:nvSpPr>
          <p:cNvPr id="2053" name="Заголовок 10"/>
          <p:cNvSpPr>
            <a:spLocks noGrp="1"/>
          </p:cNvSpPr>
          <p:nvPr>
            <p:ph type="title"/>
          </p:nvPr>
        </p:nvSpPr>
        <p:spPr>
          <a:xfrm>
            <a:off x="1428750" y="642938"/>
            <a:ext cx="6929438" cy="785812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  <a:latin typeface="Arial" charset="0"/>
                <a:cs typeface="Arial" charset="0"/>
              </a:rPr>
              <a:t>Процент соотношение мотивов посещения школы у обучающихся в начальном звене</a:t>
            </a:r>
          </a:p>
        </p:txBody>
      </p:sp>
      <p:pic>
        <p:nvPicPr>
          <p:cNvPr id="29697" name="Picture 1" descr="C:\Documents and Settings\Психолог\Мои документы\Мои рисунки\Организатор клипов (Microsoft)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692261"/>
            <a:ext cx="1571636" cy="16748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358629"/>
            <a:ext cx="2286016" cy="22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2050" name="Объект 3"/>
          <p:cNvGraphicFramePr>
            <a:graphicFrameLocks/>
          </p:cNvGraphicFramePr>
          <p:nvPr/>
        </p:nvGraphicFramePr>
        <p:xfrm>
          <a:off x="857250" y="1500188"/>
          <a:ext cx="7286625" cy="3286125"/>
        </p:xfrm>
        <a:graphic>
          <a:graphicData uri="http://schemas.openxmlformats.org/presentationml/2006/ole">
            <p:oleObj spid="_x0000_s1026" r:id="rId6" imgW="7285351" imgH="328602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08"/>
            <a:ext cx="8286808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Общие подходы к пониманию мотивации учения.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8258204" cy="462598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отивы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 это осознанные причины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побуждения деятельности.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Мотив учебной 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можно определить как  направленность учащегося на достижение целей собственного развития, в том числе - на приобретение  знаний, умений и навыков, продиктованных его интересами, внутренними потребностями, а также внешней средой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Мотивация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склонность, предрасположенность к действию.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9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0"/>
          <p:cNvSpPr txBox="1">
            <a:spLocks/>
          </p:cNvSpPr>
          <p:nvPr/>
        </p:nvSpPr>
        <p:spPr>
          <a:xfrm>
            <a:off x="1214439" y="642938"/>
            <a:ext cx="6929437" cy="785812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Процент соотношение мотивов посещения школы у обучающихся в среднем звене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142985"/>
            <a:ext cx="2571768" cy="26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aphicFrame>
        <p:nvGraphicFramePr>
          <p:cNvPr id="3074" name="Объект 4"/>
          <p:cNvGraphicFramePr>
            <a:graphicFrameLocks/>
          </p:cNvGraphicFramePr>
          <p:nvPr/>
        </p:nvGraphicFramePr>
        <p:xfrm>
          <a:off x="1357313" y="2714626"/>
          <a:ext cx="6500812" cy="2500313"/>
        </p:xfrm>
        <a:graphic>
          <a:graphicData uri="http://schemas.openxmlformats.org/presentationml/2006/ole">
            <p:oleObj spid="_x0000_s2050" name="Worksheet" r:id="rId5" imgW="5753100" imgH="20383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0"/>
          <p:cNvSpPr txBox="1">
            <a:spLocks/>
          </p:cNvSpPr>
          <p:nvPr/>
        </p:nvSpPr>
        <p:spPr>
          <a:xfrm>
            <a:off x="1500189" y="642938"/>
            <a:ext cx="6929437" cy="785812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Процент соотношение мотивов посещения школы у обучающихся в старшем звене</a:t>
            </a:r>
          </a:p>
        </p:txBody>
      </p:sp>
      <p:pic>
        <p:nvPicPr>
          <p:cNvPr id="6" name="Рисунок 5" descr="http://www.nr2.ru/pict/arts1/21/49/214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1285884" cy="121444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экзамены 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2857488" y="1285861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aphicFrame>
        <p:nvGraphicFramePr>
          <p:cNvPr id="4098" name="Объект 5"/>
          <p:cNvGraphicFramePr>
            <a:graphicFrameLocks/>
          </p:cNvGraphicFramePr>
          <p:nvPr/>
        </p:nvGraphicFramePr>
        <p:xfrm>
          <a:off x="571501" y="2571751"/>
          <a:ext cx="7929563" cy="2857500"/>
        </p:xfrm>
        <a:graphic>
          <a:graphicData uri="http://schemas.openxmlformats.org/presentationml/2006/ole">
            <p:oleObj spid="_x0000_s3074" name="Worksheet" r:id="rId6" imgW="5772150" imgH="20193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1" y="642939"/>
            <a:ext cx="6615113" cy="71437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</a:rPr>
              <a:t>Причины снижения познавательных мотивов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943100"/>
            <a:ext cx="184702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184702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571501" y="1571626"/>
          <a:ext cx="7891463" cy="3786188"/>
        </p:xfrm>
        <a:graphic>
          <a:graphicData uri="http://schemas.openxmlformats.org/presentationml/2006/ole">
            <p:oleObj spid="_x0000_s4098" name="Диаграмма" r:id="rId4" imgW="5657850" imgH="272415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78" y="423346"/>
            <a:ext cx="7772400" cy="130723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Пять типов, ступеней включенности учащегося в учебную деятельность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(А.К.Маркова)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30578"/>
            <a:ext cx="8509848" cy="364913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Отрицательное отношение  к учению;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Безразличное (нейтральное) отношение  к учению;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Положительное аморфное отношение  к учению  (предотношение);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Положительное отношение  к учению (познавательное, осознанное);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Положительное (личностное, ответственное, действенное) отношение  к учению.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489212"/>
            <a:ext cx="4291398" cy="2379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7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340769"/>
            <a:ext cx="7931224" cy="3653598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5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привести коня  к водопою, но заставить его напиться </a:t>
            </a:r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нельзя! </a:t>
            </a:r>
            <a:b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(Древняя мудрость)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>
            <a:normAutofit/>
          </a:bodyPr>
          <a:lstStyle/>
          <a:p>
            <a:pPr marL="365722" indent="-256005">
              <a:buNone/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Конвенция о правах ребёнка, ст. 18.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22" indent="-256005">
              <a:buFont typeface="Wingdings 3"/>
              <a:buChar char=""/>
              <a:defRPr/>
            </a:pPr>
            <a:r>
              <a:rPr lang="ru-RU" u="sng" dirty="0" smtClean="0"/>
              <a:t>Родители</a:t>
            </a:r>
            <a:r>
              <a:rPr lang="ru-RU" dirty="0" smtClean="0"/>
              <a:t> или в соответствующих случаях </a:t>
            </a:r>
            <a:r>
              <a:rPr lang="ru-RU" u="sng" dirty="0" smtClean="0"/>
              <a:t>законные опекуны </a:t>
            </a:r>
            <a:r>
              <a:rPr lang="ru-RU" dirty="0" smtClean="0"/>
              <a:t>несут основную ответственность за воспитание и развитие ребёнка.</a:t>
            </a:r>
          </a:p>
          <a:p>
            <a:pPr marL="365722" indent="-256005"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38125"/>
            <a:ext cx="8631238" cy="2554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1" y="571500"/>
            <a:ext cx="6715125" cy="6429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Рекомендации родителям: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500188"/>
            <a:ext cx="7543800" cy="1714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Для  поддержания интереса </a:t>
            </a:r>
            <a:r>
              <a:rPr lang="ru-RU" sz="1600" b="1" u="sng" dirty="0" smtClean="0">
                <a:solidFill>
                  <a:srgbClr val="C00000"/>
                </a:solidFill>
              </a:rPr>
              <a:t>родителям следует</a:t>
            </a:r>
            <a:r>
              <a:rPr lang="ru-RU" sz="16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поощрять за хорошую учебу,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помогать с домашним заданием,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поддерживать в случаях неуспеха,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давать возможность самостоятельно справиться с проблемами.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785814" y="3071814"/>
            <a:ext cx="7215187" cy="18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</a:rPr>
              <a:t>Родителям не следует:</a:t>
            </a:r>
          </a:p>
          <a:p>
            <a:pPr>
              <a:buFont typeface="Arial" charset="0"/>
              <a:buChar char="•"/>
            </a:pPr>
            <a:r>
              <a:rPr lang="ru-RU" sz="1600" b="1" dirty="0">
                <a:solidFill>
                  <a:srgbClr val="0000FF"/>
                </a:solidFill>
              </a:rPr>
              <a:t>заставлять детей учиться только потому, что так надо, </a:t>
            </a:r>
          </a:p>
          <a:p>
            <a:pPr>
              <a:buFont typeface="Arial" charset="0"/>
              <a:buChar char="•"/>
            </a:pPr>
            <a:r>
              <a:rPr lang="ru-RU" sz="1600" b="1" dirty="0">
                <a:solidFill>
                  <a:srgbClr val="0000FF"/>
                </a:solidFill>
              </a:rPr>
              <a:t>ругать за плохие оценки и непонимание предмета,</a:t>
            </a:r>
          </a:p>
          <a:p>
            <a:pPr>
              <a:buFont typeface="Arial" charset="0"/>
              <a:buChar char="•"/>
            </a:pPr>
            <a:r>
              <a:rPr lang="ru-RU" sz="1600" b="1" dirty="0">
                <a:solidFill>
                  <a:srgbClr val="0000FF"/>
                </a:solidFill>
              </a:rPr>
              <a:t>запрещать какой-либо вид деятельности, интересный для ребёнка, в целях наказания за плохое обучение, физически наказывать и унижать личность ребенка и навешивать ярлык неуспешного человека.</a:t>
            </a:r>
          </a:p>
          <a:p>
            <a:pPr>
              <a:buFont typeface="Arial" charset="0"/>
              <a:buChar char="•"/>
            </a:pPr>
            <a:r>
              <a:rPr lang="ru-RU" sz="1600" b="1" dirty="0">
                <a:solidFill>
                  <a:srgbClr val="0000FF"/>
                </a:solidFill>
              </a:rPr>
              <a:t>Сравнивать ребенка с другими детьми.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000126" y="428626"/>
            <a:ext cx="735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Book Antiqua" pitchFamily="18" charset="0"/>
              </a:rPr>
              <a:t>Советы родителям</a:t>
            </a:r>
            <a:endParaRPr lang="ru-RU" sz="4800" dirty="0"/>
          </a:p>
        </p:txBody>
      </p:sp>
      <p:pic>
        <p:nvPicPr>
          <p:cNvPr id="23555" name="i-main-pic" descr="Картинка 7 из 308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357313"/>
            <a:ext cx="3429000" cy="5143500"/>
          </a:xfrm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4429126" y="1357313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/>
              <a:t>Никогда не называйте ребенка бестолковым и т.п.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4429125" y="2143126"/>
            <a:ext cx="450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/>
              <a:t>Хвалите ребенка за любой успех, пусть даже самый незначительный.</a:t>
            </a:r>
          </a:p>
        </p:txBody>
      </p:sp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4357688" y="2928938"/>
            <a:ext cx="4286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/>
              <a:t>Ежедневно просматривайте без нареканий тетради, дневник, </a:t>
            </a:r>
          </a:p>
          <a:p>
            <a:r>
              <a:rPr lang="ru-RU" b="1"/>
              <a:t> спокойно попросите объяснения по тому или иному факту, а затем спросите, чем вы можете помочь.</a:t>
            </a:r>
          </a:p>
        </p:txBody>
      </p:sp>
      <p:sp>
        <p:nvSpPr>
          <p:cNvPr id="23559" name="Прямоугольник 8"/>
          <p:cNvSpPr>
            <a:spLocks noChangeArrowheads="1"/>
          </p:cNvSpPr>
          <p:nvPr/>
        </p:nvSpPr>
        <p:spPr bwMode="auto">
          <a:xfrm>
            <a:off x="4429126" y="4572001"/>
            <a:ext cx="3929063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/>
              <a:t>Любите своего ребенка и вселяйте ежедневно в него уверенность.</a:t>
            </a:r>
          </a:p>
        </p:txBody>
      </p:sp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4500563" y="5643564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/>
              <a:t>Не ругайте, а учите!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928689"/>
            <a:ext cx="8229600" cy="519747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интересоваться делами, учёбой ребёнка;</a:t>
            </a:r>
          </a:p>
          <a:p>
            <a:pPr eaLnBrk="1" hangingPunct="1"/>
            <a:r>
              <a:rPr lang="ru-RU" sz="2800" dirty="0" smtClean="0"/>
              <a:t>помощь при выполнении домашних заданий должна быть в форме совета, не подавлять самостоятельность и инициативность;</a:t>
            </a:r>
          </a:p>
          <a:p>
            <a:pPr eaLnBrk="1" hangingPunct="1"/>
            <a:r>
              <a:rPr lang="ru-RU" sz="2800" dirty="0" smtClean="0"/>
              <a:t>объяснять ребёнку, что его неудачи в учёбе – это недостаток приложенных усилий, что он что-то недоучил, не доработал;</a:t>
            </a:r>
          </a:p>
          <a:p>
            <a:pPr eaLnBrk="1" hangingPunct="1"/>
            <a:r>
              <a:rPr lang="ru-RU" sz="2800" dirty="0" smtClean="0"/>
              <a:t>чаще хвалить детей за их успехи, тем самым давать стимул двигаться дальше.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207963"/>
            <a:ext cx="8424862" cy="87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257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Calibri" pitchFamily="34" charset="0"/>
              </a:rPr>
              <a:t>«</a:t>
            </a:r>
            <a:r>
              <a:rPr lang="ru-RU" sz="4000" b="1" dirty="0" smtClean="0">
                <a:latin typeface="Calibri" pitchFamily="34" charset="0"/>
              </a:rPr>
              <a:t>Сила мягкого спокойного слова так  велика, что с нею не может сравниться никакое наказание</a:t>
            </a:r>
            <a:r>
              <a:rPr lang="ru-RU" b="1" dirty="0" smtClean="0">
                <a:latin typeface="Calibri" pitchFamily="34" charset="0"/>
              </a:rPr>
              <a:t>»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Calibri" pitchFamily="34" charset="0"/>
              </a:rPr>
              <a:t>                                                       Лесгафт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285750"/>
            <a:ext cx="8535988" cy="6383338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857500"/>
            <a:ext cx="2714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4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50" y="642938"/>
            <a:ext cx="2571750" cy="785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Мотив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313" y="4286251"/>
            <a:ext cx="6500812" cy="78581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Мотивация - </a:t>
            </a:r>
            <a:r>
              <a:rPr lang="ru-RU" dirty="0"/>
              <a:t> </a:t>
            </a:r>
            <a:r>
              <a:rPr lang="ru-RU" dirty="0">
                <a:solidFill>
                  <a:srgbClr val="0000FF"/>
                </a:solidFill>
              </a:rPr>
              <a:t>это побуждения, вызывающие активность личности.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1150" y="795338"/>
            <a:ext cx="5991225" cy="78581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Мотив – </a:t>
            </a:r>
            <a:r>
              <a:rPr lang="ru-RU" b="1" dirty="0">
                <a:solidFill>
                  <a:srgbClr val="0000FF"/>
                </a:solidFill>
              </a:rPr>
              <a:t>это побуждение к деятельности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607470" y="1750220"/>
            <a:ext cx="571500" cy="357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643563" y="1714501"/>
            <a:ext cx="571500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14438" y="2214563"/>
            <a:ext cx="2571750" cy="142875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Внешние мотивы-</a:t>
            </a:r>
            <a:r>
              <a:rPr lang="ru-RU" dirty="0"/>
              <a:t> </a:t>
            </a:r>
            <a:r>
              <a:rPr lang="ru-RU" dirty="0">
                <a:solidFill>
                  <a:srgbClr val="0000FF"/>
                </a:solidFill>
              </a:rPr>
              <a:t>исходят от педагогов, родителей и общества.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14939" y="2214563"/>
            <a:ext cx="2643187" cy="142875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Внутренние мотивы-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</a:rPr>
              <a:t>желание самого человека учиться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268289"/>
            <a:ext cx="8401050" cy="1450975"/>
          </a:xfrm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 u="sng"/>
              <a:t> </a:t>
            </a:r>
            <a:endParaRPr lang="ru-RU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642939" y="2071688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dirty="0"/>
              <a:t>1. Выполняйте домашние задания вместе с ребенком, а не вместо него</a:t>
            </a:r>
            <a:r>
              <a:rPr lang="ru-RU" dirty="0"/>
              <a:t>. </a:t>
            </a: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42939" y="3105150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dirty="0"/>
              <a:t>2.Выполняйте с ребенком только то, что задано в школе. 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2214564" y="4357689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642938" y="4143376"/>
            <a:ext cx="6215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dirty="0"/>
              <a:t>3.Работайте спокойно, без нервотрёпки, упреков, порицаний. 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9" y="371475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000126" y="1785939"/>
            <a:ext cx="7286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200" dirty="0"/>
              <a:t>Для того, чтобы ваша работа с ребенком была более эффективной, она должна быть систематической, но непродолжительной. Кроме того, необходимо, чтобы эта работа не была нудной, дополнительной, тяжелой нагрузкой, цель которой          ребенок не знает и не понимает.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571500" y="500064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b="1" u="sng" dirty="0">
                <a:latin typeface="Arial Black" pitchFamily="34" charset="0"/>
              </a:rPr>
              <a:t>Основные правила организации индивидуальной помощи ребенку дома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8229600" cy="4525962"/>
          </a:xfrm>
        </p:spPr>
        <p:txBody>
          <a:bodyPr>
            <a:normAutofit lnSpcReduction="10000"/>
          </a:bodyPr>
          <a:lstStyle/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Если вы постоянно говорите дома о том, что работа для вас наказание и каторга, то, как по-другому о ней будет судить ваш ребёнок?</a:t>
            </a:r>
          </a:p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Если вы сами не станете для него примером в выполнении домашних дел аккуратно и постоянно, то где он сможет этому вовремя научиться?</a:t>
            </a:r>
          </a:p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Если вы не проявляете терпения в обучении ребёнка домашней работе и предпочитаете всё делать сами, думаете ли вы о том, что ждёт его в будущем?</a:t>
            </a:r>
          </a:p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Если вы никак не реагируете на выполнение домашней работы вашим ребёнком, то откуда у него появится желание делать привычные дела ещё лучше?</a:t>
            </a:r>
          </a:p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Если вас интересуют только учебные успехи вашего ребёнка, не боитесь ли вы вырастить чёрствого и эгоистичного человека?</a:t>
            </a:r>
          </a:p>
          <a:p>
            <a:pPr marL="365722" indent="-256005">
              <a:buFont typeface="Wingdings 3"/>
              <a:buChar char=""/>
              <a:defRPr/>
            </a:pPr>
            <a:r>
              <a:rPr lang="ru-RU" sz="2000" dirty="0" smtClean="0"/>
              <a:t>Знание только тогда знание, когда оно приобретено усилиями своей мысли, а не одной памятью.</a:t>
            </a:r>
          </a:p>
          <a:p>
            <a:pPr marL="365722" indent="-256005">
              <a:buFont typeface="Wingdings 3"/>
              <a:buChar char=""/>
              <a:defRPr/>
            </a:pPr>
            <a:endParaRPr lang="ru-RU" sz="1800" dirty="0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6050"/>
            <a:ext cx="8401050" cy="1219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/>
            <a:endParaRPr lang="ru-RU" sz="3600" dirty="0" smtClean="0"/>
          </a:p>
          <a:p>
            <a:pPr eaLnBrk="1" hangingPunct="1">
              <a:buFontTx/>
              <a:buNone/>
            </a:pPr>
            <a:r>
              <a:rPr lang="ru-RU" sz="3600" dirty="0" smtClean="0"/>
              <a:t>   Занимайтесь со своими детьми, помогайте им.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 Не оставляйте в трудном деле ребёнка одного.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Процесс образования – самое трудное дело в жизни человека.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765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6" y="212725"/>
            <a:ext cx="8602663" cy="1219200"/>
          </a:xfrm>
        </p:spPr>
      </p:pic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1" y="214313"/>
            <a:ext cx="1500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714501"/>
            <a:ext cx="428625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6" y="390525"/>
            <a:ext cx="8289925" cy="1109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22723" y="476693"/>
            <a:ext cx="8228160" cy="1062832"/>
          </a:xfrm>
          <a:ln/>
        </p:spPr>
        <p:txBody>
          <a:bodyPr tIns="25597"/>
          <a:lstStyle/>
          <a:p>
            <a:pPr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b="1" u="sng" dirty="0" err="1">
                <a:latin typeface="Times New Roman" pitchFamily="18" charset="0"/>
              </a:rPr>
              <a:t>Типы</a:t>
            </a:r>
            <a:r>
              <a:rPr lang="en-US" sz="2900" b="1" u="sng" dirty="0">
                <a:latin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</a:rPr>
              <a:t>мотивации</a:t>
            </a:r>
            <a:r>
              <a:rPr lang="en-US" sz="2900" b="1" u="sng" dirty="0">
                <a:latin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</a:rPr>
              <a:t>учебной</a:t>
            </a:r>
            <a:r>
              <a:rPr lang="en-US" sz="2900" b="1" u="sng" dirty="0">
                <a:latin typeface="Times New Roman" pitchFamily="18" charset="0"/>
              </a:rPr>
              <a:t> </a:t>
            </a:r>
            <a:r>
              <a:rPr lang="en-US" sz="2900" b="1" u="sng" dirty="0" err="1">
                <a:latin typeface="Times New Roman" pitchFamily="18" charset="0"/>
              </a:rPr>
              <a:t>деятельности</a:t>
            </a:r>
            <a:r>
              <a:rPr lang="en-US" sz="2900" b="1" u="sng" dirty="0">
                <a:latin typeface="Times New Roman" pitchFamily="18" charset="0"/>
              </a:rPr>
              <a:t>,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связанной</a:t>
            </a:r>
            <a:r>
              <a:rPr lang="en-US" sz="2900" b="1" dirty="0">
                <a:latin typeface="Times New Roman" pitchFamily="18" charset="0"/>
              </a:rPr>
              <a:t> с </a:t>
            </a:r>
            <a:r>
              <a:rPr lang="en-US" sz="2900" b="1" dirty="0" err="1">
                <a:latin typeface="Times New Roman" pitchFamily="18" charset="0"/>
              </a:rPr>
              <a:t>результатами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учения</a:t>
            </a:r>
            <a:r>
              <a:rPr lang="en-US" sz="29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2" y="1759867"/>
            <a:ext cx="8327520" cy="4444307"/>
          </a:xfrm>
          <a:ln/>
        </p:spPr>
        <p:txBody>
          <a:bodyPr/>
          <a:lstStyle/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 1. Мо</a:t>
            </a:r>
            <a:r>
              <a:rPr lang="en-US" dirty="0" err="1">
                <a:latin typeface="Times New Roman" pitchFamily="18" charset="0"/>
              </a:rPr>
              <a:t>тивация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которая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</a:rPr>
              <a:t>условно</a:t>
            </a:r>
            <a:r>
              <a:rPr lang="ru-RU" dirty="0">
                <a:latin typeface="Times New Roman" pitchFamily="18" charset="0"/>
              </a:rPr>
              <a:t> может быть названа </a:t>
            </a:r>
            <a:r>
              <a:rPr lang="ru-RU" i="1" dirty="0">
                <a:latin typeface="Times New Roman" pitchFamily="18" charset="0"/>
              </a:rPr>
              <a:t>отрицательной</a:t>
            </a:r>
            <a:r>
              <a:rPr lang="ru-RU" dirty="0">
                <a:latin typeface="Times New Roman" pitchFamily="18" charset="0"/>
              </a:rPr>
              <a:t>. 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ru-RU" dirty="0">
                <a:latin typeface="Times New Roman" pitchFamily="18" charset="0"/>
              </a:rPr>
              <a:t>Имеются ввиду побуждения школьника, </a:t>
            </a:r>
            <a:r>
              <a:rPr lang="ru-RU" i="1" dirty="0">
                <a:latin typeface="Times New Roman" pitchFamily="18" charset="0"/>
              </a:rPr>
              <a:t>вызванные осознанием определенных неудобств и неприятностей, которые могут возникнуть, если он не будет учиться </a:t>
            </a:r>
            <a:r>
              <a:rPr lang="ru-RU" dirty="0">
                <a:latin typeface="Times New Roman" pitchFamily="18" charset="0"/>
              </a:rPr>
              <a:t>(укоры со стороны родителей, учителей, одноклассников и т.п.). </a:t>
            </a:r>
          </a:p>
          <a:p>
            <a:pPr algn="ctr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ru-RU" dirty="0">
                <a:solidFill>
                  <a:srgbClr val="B80047"/>
                </a:solidFill>
                <a:latin typeface="Times New Roman" pitchFamily="18" charset="0"/>
              </a:rPr>
              <a:t>Такая мотивация не приводит к успешным результатам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22723" y="277952"/>
            <a:ext cx="8228160" cy="6143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7" rIns="0" bIns="0" anchor="ctr"/>
          <a:lstStyle/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2.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имеющая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положительный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характер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также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связанная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заложенными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вне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деятельности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 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 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Эта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выступает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двух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формах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2а.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Такая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определяется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весомыми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для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личности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социальными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устремлениями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(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чувство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гражданского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долга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перед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страной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перед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близкими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).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Это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-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наиболее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ценная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Однако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если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процессе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учения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данная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установка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не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будет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подкреплена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другими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мотивирующими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факторами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то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она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не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обеспечит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максимального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эффекта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так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как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обладает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привлекательностью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не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деятельность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как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таковая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, а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лишь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то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что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ней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связано</a:t>
            </a:r>
            <a:r>
              <a:rPr lang="en-US" sz="2900" i="1" dirty="0">
                <a:solidFill>
                  <a:srgbClr val="B80047"/>
                </a:solidFill>
                <a:latin typeface="Times New Roman" pitchFamily="18" charset="0"/>
                <a:cs typeface="Arial Unicode MS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2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22723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7" rIns="0" bIns="0" anchor="ctr"/>
          <a:lstStyle/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2б.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Эта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форма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определяется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узколичными</a:t>
            </a:r>
            <a:r>
              <a:rPr lang="en-US" sz="29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мотивами</a:t>
            </a:r>
            <a:r>
              <a:rPr lang="en-US" sz="29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одобрение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окружающих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путь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личному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благополучию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т.п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 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endParaRPr lang="en-US" sz="2900" dirty="0">
              <a:solidFill>
                <a:srgbClr val="000000"/>
              </a:solidFill>
              <a:latin typeface="Times New Roman" pitchFamily="18" charset="0"/>
              <a:cs typeface="Arial Unicode MS" charset="0"/>
            </a:endParaRP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3.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лежащая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деятельности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например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связанная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непосредственно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целями</a:t>
            </a:r>
            <a:r>
              <a:rPr lang="en-US" sz="29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учения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 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Мотивы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этой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категории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удовлетворение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любознательности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приобретение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определенных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знаний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расширение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кругозора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</a:t>
            </a:r>
          </a:p>
          <a:p>
            <a:pPr algn="just"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Мотивация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может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быть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заложена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в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самом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процессе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учебной</a:t>
            </a:r>
            <a:r>
              <a:rPr lang="en-US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деятельности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преодоление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препятствий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интеллектуальная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активность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реализация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своих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способностей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0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5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22722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Принято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различать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две</a:t>
            </a:r>
            <a:r>
              <a:rPr lang="en-US" sz="33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большие</a:t>
            </a:r>
            <a:r>
              <a:rPr lang="en-US" sz="33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группы</a:t>
            </a:r>
            <a:r>
              <a:rPr lang="en-US" sz="33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учебных</a:t>
            </a:r>
            <a:r>
              <a:rPr lang="en-US" sz="33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i="1" u="sng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мотивов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:</a:t>
            </a:r>
          </a:p>
          <a:p>
            <a:pPr algn="just">
              <a:lnSpc>
                <a:spcPct val="13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познавательные</a:t>
            </a:r>
            <a:r>
              <a:rPr lang="en-US" sz="33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(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связанные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содержанием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учебной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деятельности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и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процессом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ее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выполнения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) и </a:t>
            </a:r>
          </a:p>
          <a:p>
            <a:pPr algn="just">
              <a:lnSpc>
                <a:spcPct val="13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300" b="1" i="1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социальные</a:t>
            </a:r>
            <a:r>
              <a:rPr lang="en-US" sz="3300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(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связанные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различными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социальными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взаимодействиями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школьника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с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другими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людьми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5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329642" cy="11430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мотивов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учения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А.К. Маркова)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844824"/>
            <a:ext cx="6347714" cy="38807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познавательные мотивы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ориентация на овладение новыми знаниями, фактами, явлениями,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закономерностями;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учебно-познавательные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мотивы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ориентация на усвоение способов добывания знаний, приемов самостоятельного приобретения знаний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ориентация на приобретение дополнительных знаний, на создание программы самосовершенствования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645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22722" y="478130"/>
            <a:ext cx="822816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 anchor="ctr"/>
          <a:lstStyle/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i="1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Познавательные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мотивы включают: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b="1" i="1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1. Широкие познавательные мотивы,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состоящие в ориентации школьников на </a:t>
            </a:r>
            <a:r>
              <a:rPr lang="ru-RU" sz="2900" u="sng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овладение новыми знаниями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. </a:t>
            </a:r>
          </a:p>
          <a:p>
            <a:pPr algn="just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Проявления этих мотивов в учебном процессе: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реальное успешное выполнение учебных заданий;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положительная реакция на повышение учителем трудности задания;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обращение к учителю за дополнительными сведениями, готовность к их принятию;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положительное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отношение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к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необязательным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заданиям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; </a:t>
            </a:r>
          </a:p>
          <a:p>
            <a:pPr algn="just">
              <a:buSzPct val="45000"/>
              <a:buFont typeface="Wingdings" pitchFamily="2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Arial Unicode MS" charset="0"/>
              </a:rPr>
              <a:t>обращение к учебным заданиям в свободной необязательной обстановке, например на перемене.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1473</Words>
  <PresentationFormat>Экран (4:3)</PresentationFormat>
  <Paragraphs>155</Paragraphs>
  <Slides>34</Slides>
  <Notes>11</Notes>
  <HiddenSlides>11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Тема Office</vt:lpstr>
      <vt:lpstr>Поток</vt:lpstr>
      <vt:lpstr>Легкий дым</vt:lpstr>
      <vt:lpstr>Грань</vt:lpstr>
      <vt:lpstr>1_Тема Office</vt:lpstr>
      <vt:lpstr>2_Тема Office</vt:lpstr>
      <vt:lpstr>Лист Microsoft Office Excel 97-2003</vt:lpstr>
      <vt:lpstr>Worksheet</vt:lpstr>
      <vt:lpstr>Диаграмма</vt:lpstr>
      <vt:lpstr>Слайд 1</vt:lpstr>
      <vt:lpstr> І. Общие подходы к пониманию мотивации учения. </vt:lpstr>
      <vt:lpstr>Слайд 3</vt:lpstr>
      <vt:lpstr>Типы мотивации учебной деятельности, связанной с результатами учения </vt:lpstr>
      <vt:lpstr>Слайд 5</vt:lpstr>
      <vt:lpstr>Слайд 6</vt:lpstr>
      <vt:lpstr>Слайд 7</vt:lpstr>
      <vt:lpstr>  Уровни познавательных мотивов учения (А.К. Маркова) : </vt:lpstr>
      <vt:lpstr>Слайд 9</vt:lpstr>
      <vt:lpstr>Слайд 10</vt:lpstr>
      <vt:lpstr>Слайд 11</vt:lpstr>
      <vt:lpstr>Слайд 12</vt:lpstr>
      <vt:lpstr>  Уровни социальных мотивов учения (А.К. Маркова): </vt:lpstr>
      <vt:lpstr>Слайд 14</vt:lpstr>
      <vt:lpstr>Слайд 15</vt:lpstr>
      <vt:lpstr>Слайд 16</vt:lpstr>
      <vt:lpstr>Слайд 17</vt:lpstr>
      <vt:lpstr>Ответы на анкету</vt:lpstr>
      <vt:lpstr>Процент соотношение мотивов посещения школы у обучающихся в начальном звене</vt:lpstr>
      <vt:lpstr>Слайд 20</vt:lpstr>
      <vt:lpstr>Слайд 21</vt:lpstr>
      <vt:lpstr>Причины снижения познавательных мотивов</vt:lpstr>
      <vt:lpstr>Пять типов, ступеней включенности учащегося в учебную деятельность (А.К.Маркова)</vt:lpstr>
      <vt:lpstr>Можно привести коня  к водопою, но заставить его напиться нельзя!         (Древняя мудрость) </vt:lpstr>
      <vt:lpstr>Слайд 25</vt:lpstr>
      <vt:lpstr>Рекомендации родителям: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2015-10-11T13:43:37Z</dcterms:created>
  <dcterms:modified xsi:type="dcterms:W3CDTF">2016-02-23T08:17:23Z</dcterms:modified>
</cp:coreProperties>
</file>