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08" autoAdjust="0"/>
  </p:normalViewPr>
  <p:slideViewPr>
    <p:cSldViewPr>
      <p:cViewPr>
        <p:scale>
          <a:sx n="60" d="100"/>
          <a:sy n="60" d="100"/>
        </p:scale>
        <p:origin x="-7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CA10-7F61-4D3A-AA8A-B0BED055858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F3E9-DA03-4E50-84EA-08718B287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ba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16" y="4643446"/>
            <a:ext cx="198595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642918"/>
            <a:ext cx="78581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Коррозия металлов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98491711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86256"/>
            <a:ext cx="3071818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286124"/>
            <a:ext cx="4214842" cy="500066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Коррозия металлов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85860"/>
            <a:ext cx="2859822" cy="2000263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86190"/>
            <a:ext cx="3071802" cy="235745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5929322" y="500042"/>
          <a:ext cx="3000364" cy="2250273"/>
        </p:xfrm>
        <a:graphic>
          <a:graphicData uri="http://schemas.openxmlformats.org/presentationml/2006/ole">
            <p:oleObj spid="_x0000_s5121" name="Слайд" r:id="rId7" imgW="4570656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0178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928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14414" y="2643182"/>
            <a:ext cx="2031985" cy="781059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latin typeface="Times New Roman" pitchFamily="18" charset="0"/>
              </a:rPr>
              <a:t>Me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214678" y="2786058"/>
            <a:ext cx="5286412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ne         </a:t>
            </a:r>
            <a:r>
              <a:rPr lang="en-US" sz="5100" dirty="0"/>
              <a:t>Me</a:t>
            </a:r>
            <a:r>
              <a:rPr lang="en-US" sz="5100" baseline="30000" dirty="0"/>
              <a:t>n+</a:t>
            </a:r>
            <a:endParaRPr lang="ru-RU" sz="51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86182" y="2857496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43372" y="300037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101600" y="1860550"/>
            <a:ext cx="3565525" cy="2216150"/>
          </a:xfrm>
          <a:custGeom>
            <a:avLst/>
            <a:gdLst>
              <a:gd name="connsiteX0" fmla="*/ 1746250 w 3565525"/>
              <a:gd name="connsiteY0" fmla="*/ 2101850 h 2216150"/>
              <a:gd name="connsiteX1" fmla="*/ 260350 w 3565525"/>
              <a:gd name="connsiteY1" fmla="*/ 1911350 h 2216150"/>
              <a:gd name="connsiteX2" fmla="*/ 469900 w 3565525"/>
              <a:gd name="connsiteY2" fmla="*/ 273050 h 2216150"/>
              <a:gd name="connsiteX3" fmla="*/ 3079750 w 3565525"/>
              <a:gd name="connsiteY3" fmla="*/ 273050 h 2216150"/>
              <a:gd name="connsiteX4" fmla="*/ 3384550 w 3565525"/>
              <a:gd name="connsiteY4" fmla="*/ 311150 h 22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5525" h="2216150">
                <a:moveTo>
                  <a:pt x="1746250" y="2101850"/>
                </a:moveTo>
                <a:cubicBezTo>
                  <a:pt x="1109662" y="2159000"/>
                  <a:pt x="473075" y="2216150"/>
                  <a:pt x="260350" y="1911350"/>
                </a:cubicBezTo>
                <a:cubicBezTo>
                  <a:pt x="47625" y="1606550"/>
                  <a:pt x="0" y="546100"/>
                  <a:pt x="469900" y="273050"/>
                </a:cubicBezTo>
                <a:cubicBezTo>
                  <a:pt x="939800" y="0"/>
                  <a:pt x="2593975" y="266700"/>
                  <a:pt x="3079750" y="273050"/>
                </a:cubicBezTo>
                <a:cubicBezTo>
                  <a:pt x="3565525" y="279400"/>
                  <a:pt x="3475037" y="295275"/>
                  <a:pt x="3384550" y="3111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42910" y="2143116"/>
            <a:ext cx="1685908" cy="542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Среда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572264" y="1500174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429256" y="3286124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71472" y="4500570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71802" y="4500570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6786578" y="5000636"/>
            <a:ext cx="2000264" cy="1357322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6" descr="70%"/>
          <p:cNvSpPr>
            <a:spLocks noChangeArrowheads="1"/>
          </p:cNvSpPr>
          <p:nvPr/>
        </p:nvSpPr>
        <p:spPr bwMode="auto">
          <a:xfrm>
            <a:off x="6572264" y="1500174"/>
            <a:ext cx="2000264" cy="285752"/>
          </a:xfrm>
          <a:prstGeom prst="rect">
            <a:avLst/>
          </a:prstGeom>
          <a:pattFill prst="pct70">
            <a:fgClr>
              <a:srgbClr val="CC6600"/>
            </a:fgClr>
            <a:bgClr>
              <a:srgbClr val="FFCC66"/>
            </a:bgClr>
          </a:patt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6572264" y="2643182"/>
            <a:ext cx="2228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Равномерная</a:t>
            </a:r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6" name="Freeform 42" descr="70%"/>
          <p:cNvSpPr>
            <a:spLocks/>
          </p:cNvSpPr>
          <p:nvPr/>
        </p:nvSpPr>
        <p:spPr bwMode="auto">
          <a:xfrm>
            <a:off x="5429256" y="3286124"/>
            <a:ext cx="2000263" cy="500066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170"/>
              </a:cxn>
              <a:cxn ang="0">
                <a:pos x="17" y="174"/>
              </a:cxn>
              <a:cxn ang="0">
                <a:pos x="155" y="142"/>
              </a:cxn>
              <a:cxn ang="0">
                <a:pos x="211" y="148"/>
              </a:cxn>
              <a:cxn ang="0">
                <a:pos x="239" y="164"/>
              </a:cxn>
              <a:cxn ang="0">
                <a:pos x="277" y="178"/>
              </a:cxn>
              <a:cxn ang="0">
                <a:pos x="349" y="164"/>
              </a:cxn>
              <a:cxn ang="0">
                <a:pos x="391" y="142"/>
              </a:cxn>
              <a:cxn ang="0">
                <a:pos x="403" y="134"/>
              </a:cxn>
              <a:cxn ang="0">
                <a:pos x="493" y="152"/>
              </a:cxn>
              <a:cxn ang="0">
                <a:pos x="521" y="172"/>
              </a:cxn>
              <a:cxn ang="0">
                <a:pos x="561" y="186"/>
              </a:cxn>
              <a:cxn ang="0">
                <a:pos x="591" y="196"/>
              </a:cxn>
              <a:cxn ang="0">
                <a:pos x="743" y="194"/>
              </a:cxn>
              <a:cxn ang="0">
                <a:pos x="811" y="164"/>
              </a:cxn>
              <a:cxn ang="0">
                <a:pos x="879" y="162"/>
              </a:cxn>
              <a:cxn ang="0">
                <a:pos x="1007" y="170"/>
              </a:cxn>
              <a:cxn ang="0">
                <a:pos x="1039" y="190"/>
              </a:cxn>
              <a:cxn ang="0">
                <a:pos x="1093" y="222"/>
              </a:cxn>
              <a:cxn ang="0">
                <a:pos x="1271" y="190"/>
              </a:cxn>
              <a:cxn ang="0">
                <a:pos x="1315" y="166"/>
              </a:cxn>
              <a:cxn ang="0">
                <a:pos x="1335" y="160"/>
              </a:cxn>
              <a:cxn ang="0">
                <a:pos x="1341" y="158"/>
              </a:cxn>
              <a:cxn ang="0">
                <a:pos x="1397" y="160"/>
              </a:cxn>
              <a:cxn ang="0">
                <a:pos x="1429" y="178"/>
              </a:cxn>
              <a:cxn ang="0">
                <a:pos x="1507" y="200"/>
              </a:cxn>
              <a:cxn ang="0">
                <a:pos x="1607" y="186"/>
              </a:cxn>
              <a:cxn ang="0">
                <a:pos x="1683" y="200"/>
              </a:cxn>
              <a:cxn ang="0">
                <a:pos x="1703" y="206"/>
              </a:cxn>
              <a:cxn ang="0">
                <a:pos x="1715" y="210"/>
              </a:cxn>
              <a:cxn ang="0">
                <a:pos x="1765" y="208"/>
              </a:cxn>
              <a:cxn ang="0">
                <a:pos x="1807" y="194"/>
              </a:cxn>
              <a:cxn ang="0">
                <a:pos x="1849" y="208"/>
              </a:cxn>
              <a:cxn ang="0">
                <a:pos x="1909" y="230"/>
              </a:cxn>
              <a:cxn ang="0">
                <a:pos x="1909" y="2"/>
              </a:cxn>
              <a:cxn ang="0">
                <a:pos x="3" y="0"/>
              </a:cxn>
            </a:cxnLst>
            <a:rect l="0" t="0" r="r" b="b"/>
            <a:pathLst>
              <a:path w="1909" h="236">
                <a:moveTo>
                  <a:pt x="3" y="0"/>
                </a:moveTo>
                <a:cubicBezTo>
                  <a:pt x="4" y="57"/>
                  <a:pt x="0" y="114"/>
                  <a:pt x="5" y="170"/>
                </a:cubicBezTo>
                <a:cubicBezTo>
                  <a:pt x="5" y="174"/>
                  <a:pt x="17" y="174"/>
                  <a:pt x="17" y="174"/>
                </a:cubicBezTo>
                <a:cubicBezTo>
                  <a:pt x="110" y="172"/>
                  <a:pt x="99" y="179"/>
                  <a:pt x="155" y="142"/>
                </a:cubicBezTo>
                <a:cubicBezTo>
                  <a:pt x="172" y="143"/>
                  <a:pt x="194" y="142"/>
                  <a:pt x="211" y="148"/>
                </a:cubicBezTo>
                <a:cubicBezTo>
                  <a:pt x="219" y="154"/>
                  <a:pt x="229" y="161"/>
                  <a:pt x="239" y="164"/>
                </a:cubicBezTo>
                <a:cubicBezTo>
                  <a:pt x="247" y="176"/>
                  <a:pt x="264" y="176"/>
                  <a:pt x="277" y="178"/>
                </a:cubicBezTo>
                <a:cubicBezTo>
                  <a:pt x="337" y="175"/>
                  <a:pt x="311" y="173"/>
                  <a:pt x="349" y="164"/>
                </a:cubicBezTo>
                <a:cubicBezTo>
                  <a:pt x="362" y="155"/>
                  <a:pt x="378" y="150"/>
                  <a:pt x="391" y="142"/>
                </a:cubicBezTo>
                <a:cubicBezTo>
                  <a:pt x="395" y="139"/>
                  <a:pt x="403" y="134"/>
                  <a:pt x="403" y="134"/>
                </a:cubicBezTo>
                <a:cubicBezTo>
                  <a:pt x="447" y="136"/>
                  <a:pt x="457" y="140"/>
                  <a:pt x="493" y="152"/>
                </a:cubicBezTo>
                <a:cubicBezTo>
                  <a:pt x="503" y="162"/>
                  <a:pt x="506" y="167"/>
                  <a:pt x="521" y="172"/>
                </a:cubicBezTo>
                <a:cubicBezTo>
                  <a:pt x="533" y="184"/>
                  <a:pt x="544" y="184"/>
                  <a:pt x="561" y="186"/>
                </a:cubicBezTo>
                <a:cubicBezTo>
                  <a:pt x="572" y="190"/>
                  <a:pt x="580" y="194"/>
                  <a:pt x="591" y="196"/>
                </a:cubicBezTo>
                <a:cubicBezTo>
                  <a:pt x="642" y="195"/>
                  <a:pt x="692" y="195"/>
                  <a:pt x="743" y="194"/>
                </a:cubicBezTo>
                <a:cubicBezTo>
                  <a:pt x="767" y="193"/>
                  <a:pt x="787" y="166"/>
                  <a:pt x="811" y="164"/>
                </a:cubicBezTo>
                <a:cubicBezTo>
                  <a:pt x="834" y="162"/>
                  <a:pt x="856" y="163"/>
                  <a:pt x="879" y="162"/>
                </a:cubicBezTo>
                <a:cubicBezTo>
                  <a:pt x="931" y="163"/>
                  <a:pt x="962" y="164"/>
                  <a:pt x="1007" y="170"/>
                </a:cubicBezTo>
                <a:cubicBezTo>
                  <a:pt x="1017" y="177"/>
                  <a:pt x="1027" y="186"/>
                  <a:pt x="1039" y="190"/>
                </a:cubicBezTo>
                <a:cubicBezTo>
                  <a:pt x="1045" y="198"/>
                  <a:pt x="1082" y="218"/>
                  <a:pt x="1093" y="222"/>
                </a:cubicBezTo>
                <a:cubicBezTo>
                  <a:pt x="1193" y="220"/>
                  <a:pt x="1208" y="232"/>
                  <a:pt x="1271" y="190"/>
                </a:cubicBezTo>
                <a:cubicBezTo>
                  <a:pt x="1279" y="179"/>
                  <a:pt x="1302" y="170"/>
                  <a:pt x="1315" y="166"/>
                </a:cubicBezTo>
                <a:cubicBezTo>
                  <a:pt x="1336" y="160"/>
                  <a:pt x="1306" y="170"/>
                  <a:pt x="1335" y="160"/>
                </a:cubicBezTo>
                <a:cubicBezTo>
                  <a:pt x="1337" y="159"/>
                  <a:pt x="1341" y="158"/>
                  <a:pt x="1341" y="158"/>
                </a:cubicBezTo>
                <a:cubicBezTo>
                  <a:pt x="1360" y="159"/>
                  <a:pt x="1378" y="159"/>
                  <a:pt x="1397" y="160"/>
                </a:cubicBezTo>
                <a:cubicBezTo>
                  <a:pt x="1408" y="161"/>
                  <a:pt x="1419" y="173"/>
                  <a:pt x="1429" y="178"/>
                </a:cubicBezTo>
                <a:cubicBezTo>
                  <a:pt x="1454" y="191"/>
                  <a:pt x="1479" y="197"/>
                  <a:pt x="1507" y="200"/>
                </a:cubicBezTo>
                <a:cubicBezTo>
                  <a:pt x="1562" y="211"/>
                  <a:pt x="1568" y="196"/>
                  <a:pt x="1607" y="186"/>
                </a:cubicBezTo>
                <a:cubicBezTo>
                  <a:pt x="1639" y="188"/>
                  <a:pt x="1655" y="191"/>
                  <a:pt x="1683" y="200"/>
                </a:cubicBezTo>
                <a:cubicBezTo>
                  <a:pt x="1690" y="202"/>
                  <a:pt x="1696" y="204"/>
                  <a:pt x="1703" y="206"/>
                </a:cubicBezTo>
                <a:cubicBezTo>
                  <a:pt x="1707" y="207"/>
                  <a:pt x="1715" y="210"/>
                  <a:pt x="1715" y="210"/>
                </a:cubicBezTo>
                <a:cubicBezTo>
                  <a:pt x="1732" y="209"/>
                  <a:pt x="1748" y="210"/>
                  <a:pt x="1765" y="208"/>
                </a:cubicBezTo>
                <a:cubicBezTo>
                  <a:pt x="1777" y="207"/>
                  <a:pt x="1791" y="196"/>
                  <a:pt x="1807" y="194"/>
                </a:cubicBezTo>
                <a:cubicBezTo>
                  <a:pt x="1846" y="197"/>
                  <a:pt x="1829" y="194"/>
                  <a:pt x="1849" y="208"/>
                </a:cubicBezTo>
                <a:cubicBezTo>
                  <a:pt x="1868" y="236"/>
                  <a:pt x="1870" y="230"/>
                  <a:pt x="1909" y="230"/>
                </a:cubicBezTo>
                <a:lnTo>
                  <a:pt x="1909" y="2"/>
                </a:lnTo>
                <a:lnTo>
                  <a:pt x="3" y="0"/>
                </a:ln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5500694" y="4572008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Неравномерная</a:t>
            </a:r>
            <a:r>
              <a:rPr lang="ru-RU" b="1" dirty="0"/>
              <a:t> </a:t>
            </a:r>
          </a:p>
        </p:txBody>
      </p:sp>
      <p:sp>
        <p:nvSpPr>
          <p:cNvPr id="38" name="Freeform 52" descr="70%"/>
          <p:cNvSpPr>
            <a:spLocks/>
          </p:cNvSpPr>
          <p:nvPr/>
        </p:nvSpPr>
        <p:spPr bwMode="auto">
          <a:xfrm>
            <a:off x="8143900" y="5000636"/>
            <a:ext cx="357190" cy="571504"/>
          </a:xfrm>
          <a:custGeom>
            <a:avLst/>
            <a:gdLst/>
            <a:ahLst/>
            <a:cxnLst>
              <a:cxn ang="0">
                <a:pos x="40" y="2"/>
              </a:cxn>
              <a:cxn ang="0">
                <a:pos x="348" y="4"/>
              </a:cxn>
              <a:cxn ang="0">
                <a:pos x="342" y="26"/>
              </a:cxn>
              <a:cxn ang="0">
                <a:pos x="360" y="110"/>
              </a:cxn>
              <a:cxn ang="0">
                <a:pos x="386" y="122"/>
              </a:cxn>
              <a:cxn ang="0">
                <a:pos x="372" y="176"/>
              </a:cxn>
              <a:cxn ang="0">
                <a:pos x="362" y="196"/>
              </a:cxn>
              <a:cxn ang="0">
                <a:pos x="364" y="238"/>
              </a:cxn>
              <a:cxn ang="0">
                <a:pos x="364" y="256"/>
              </a:cxn>
              <a:cxn ang="0">
                <a:pos x="324" y="264"/>
              </a:cxn>
              <a:cxn ang="0">
                <a:pos x="310" y="288"/>
              </a:cxn>
              <a:cxn ang="0">
                <a:pos x="306" y="300"/>
              </a:cxn>
              <a:cxn ang="0">
                <a:pos x="302" y="312"/>
              </a:cxn>
              <a:cxn ang="0">
                <a:pos x="300" y="342"/>
              </a:cxn>
              <a:cxn ang="0">
                <a:pos x="292" y="360"/>
              </a:cxn>
              <a:cxn ang="0">
                <a:pos x="280" y="428"/>
              </a:cxn>
              <a:cxn ang="0">
                <a:pos x="254" y="474"/>
              </a:cxn>
              <a:cxn ang="0">
                <a:pos x="218" y="464"/>
              </a:cxn>
              <a:cxn ang="0">
                <a:pos x="200" y="458"/>
              </a:cxn>
              <a:cxn ang="0">
                <a:pos x="174" y="486"/>
              </a:cxn>
              <a:cxn ang="0">
                <a:pos x="144" y="504"/>
              </a:cxn>
              <a:cxn ang="0">
                <a:pos x="124" y="466"/>
              </a:cxn>
              <a:cxn ang="0">
                <a:pos x="102" y="426"/>
              </a:cxn>
              <a:cxn ang="0">
                <a:pos x="60" y="348"/>
              </a:cxn>
              <a:cxn ang="0">
                <a:pos x="68" y="312"/>
              </a:cxn>
              <a:cxn ang="0">
                <a:pos x="44" y="282"/>
              </a:cxn>
              <a:cxn ang="0">
                <a:pos x="42" y="250"/>
              </a:cxn>
              <a:cxn ang="0">
                <a:pos x="46" y="238"/>
              </a:cxn>
              <a:cxn ang="0">
                <a:pos x="30" y="208"/>
              </a:cxn>
              <a:cxn ang="0">
                <a:pos x="12" y="196"/>
              </a:cxn>
              <a:cxn ang="0">
                <a:pos x="6" y="192"/>
              </a:cxn>
              <a:cxn ang="0">
                <a:pos x="16" y="168"/>
              </a:cxn>
              <a:cxn ang="0">
                <a:pos x="84" y="138"/>
              </a:cxn>
              <a:cxn ang="0">
                <a:pos x="92" y="120"/>
              </a:cxn>
              <a:cxn ang="0">
                <a:pos x="42" y="92"/>
              </a:cxn>
              <a:cxn ang="0">
                <a:pos x="30" y="76"/>
              </a:cxn>
              <a:cxn ang="0">
                <a:pos x="26" y="64"/>
              </a:cxn>
              <a:cxn ang="0">
                <a:pos x="40" y="28"/>
              </a:cxn>
              <a:cxn ang="0">
                <a:pos x="42" y="8"/>
              </a:cxn>
              <a:cxn ang="0">
                <a:pos x="40" y="2"/>
              </a:cxn>
            </a:cxnLst>
            <a:rect l="0" t="0" r="r" b="b"/>
            <a:pathLst>
              <a:path w="394" h="512">
                <a:moveTo>
                  <a:pt x="40" y="2"/>
                </a:moveTo>
                <a:cubicBezTo>
                  <a:pt x="143" y="3"/>
                  <a:pt x="245" y="0"/>
                  <a:pt x="348" y="4"/>
                </a:cubicBezTo>
                <a:cubicBezTo>
                  <a:pt x="356" y="4"/>
                  <a:pt x="342" y="26"/>
                  <a:pt x="342" y="26"/>
                </a:cubicBezTo>
                <a:cubicBezTo>
                  <a:pt x="343" y="41"/>
                  <a:pt x="350" y="95"/>
                  <a:pt x="360" y="110"/>
                </a:cubicBezTo>
                <a:cubicBezTo>
                  <a:pt x="365" y="118"/>
                  <a:pt x="386" y="122"/>
                  <a:pt x="386" y="122"/>
                </a:cubicBezTo>
                <a:cubicBezTo>
                  <a:pt x="394" y="147"/>
                  <a:pt x="384" y="158"/>
                  <a:pt x="372" y="176"/>
                </a:cubicBezTo>
                <a:cubicBezTo>
                  <a:pt x="370" y="183"/>
                  <a:pt x="362" y="196"/>
                  <a:pt x="362" y="196"/>
                </a:cubicBezTo>
                <a:cubicBezTo>
                  <a:pt x="363" y="210"/>
                  <a:pt x="363" y="224"/>
                  <a:pt x="364" y="238"/>
                </a:cubicBezTo>
                <a:cubicBezTo>
                  <a:pt x="365" y="247"/>
                  <a:pt x="371" y="243"/>
                  <a:pt x="364" y="256"/>
                </a:cubicBezTo>
                <a:cubicBezTo>
                  <a:pt x="360" y="263"/>
                  <a:pt x="331" y="263"/>
                  <a:pt x="324" y="264"/>
                </a:cubicBezTo>
                <a:cubicBezTo>
                  <a:pt x="314" y="271"/>
                  <a:pt x="314" y="277"/>
                  <a:pt x="310" y="288"/>
                </a:cubicBezTo>
                <a:cubicBezTo>
                  <a:pt x="314" y="299"/>
                  <a:pt x="312" y="289"/>
                  <a:pt x="306" y="300"/>
                </a:cubicBezTo>
                <a:cubicBezTo>
                  <a:pt x="304" y="304"/>
                  <a:pt x="302" y="312"/>
                  <a:pt x="302" y="312"/>
                </a:cubicBezTo>
                <a:cubicBezTo>
                  <a:pt x="301" y="322"/>
                  <a:pt x="302" y="332"/>
                  <a:pt x="300" y="342"/>
                </a:cubicBezTo>
                <a:cubicBezTo>
                  <a:pt x="299" y="348"/>
                  <a:pt x="292" y="360"/>
                  <a:pt x="292" y="360"/>
                </a:cubicBezTo>
                <a:cubicBezTo>
                  <a:pt x="294" y="387"/>
                  <a:pt x="305" y="412"/>
                  <a:pt x="280" y="428"/>
                </a:cubicBezTo>
                <a:cubicBezTo>
                  <a:pt x="272" y="453"/>
                  <a:pt x="279" y="461"/>
                  <a:pt x="254" y="474"/>
                </a:cubicBezTo>
                <a:cubicBezTo>
                  <a:pt x="232" y="470"/>
                  <a:pt x="233" y="471"/>
                  <a:pt x="218" y="464"/>
                </a:cubicBezTo>
                <a:cubicBezTo>
                  <a:pt x="212" y="461"/>
                  <a:pt x="200" y="458"/>
                  <a:pt x="200" y="458"/>
                </a:cubicBezTo>
                <a:cubicBezTo>
                  <a:pt x="183" y="461"/>
                  <a:pt x="182" y="473"/>
                  <a:pt x="174" y="486"/>
                </a:cubicBezTo>
                <a:cubicBezTo>
                  <a:pt x="171" y="512"/>
                  <a:pt x="171" y="506"/>
                  <a:pt x="144" y="504"/>
                </a:cubicBezTo>
                <a:cubicBezTo>
                  <a:pt x="141" y="492"/>
                  <a:pt x="131" y="477"/>
                  <a:pt x="124" y="466"/>
                </a:cubicBezTo>
                <a:cubicBezTo>
                  <a:pt x="121" y="432"/>
                  <a:pt x="124" y="440"/>
                  <a:pt x="102" y="426"/>
                </a:cubicBezTo>
                <a:cubicBezTo>
                  <a:pt x="93" y="379"/>
                  <a:pt x="107" y="364"/>
                  <a:pt x="60" y="348"/>
                </a:cubicBezTo>
                <a:cubicBezTo>
                  <a:pt x="61" y="330"/>
                  <a:pt x="60" y="325"/>
                  <a:pt x="68" y="312"/>
                </a:cubicBezTo>
                <a:cubicBezTo>
                  <a:pt x="65" y="301"/>
                  <a:pt x="52" y="290"/>
                  <a:pt x="44" y="282"/>
                </a:cubicBezTo>
                <a:cubicBezTo>
                  <a:pt x="39" y="266"/>
                  <a:pt x="38" y="270"/>
                  <a:pt x="42" y="250"/>
                </a:cubicBezTo>
                <a:cubicBezTo>
                  <a:pt x="43" y="246"/>
                  <a:pt x="46" y="238"/>
                  <a:pt x="46" y="238"/>
                </a:cubicBezTo>
                <a:cubicBezTo>
                  <a:pt x="44" y="217"/>
                  <a:pt x="46" y="217"/>
                  <a:pt x="30" y="208"/>
                </a:cubicBezTo>
                <a:cubicBezTo>
                  <a:pt x="24" y="204"/>
                  <a:pt x="18" y="200"/>
                  <a:pt x="12" y="196"/>
                </a:cubicBezTo>
                <a:cubicBezTo>
                  <a:pt x="10" y="195"/>
                  <a:pt x="6" y="192"/>
                  <a:pt x="6" y="192"/>
                </a:cubicBezTo>
                <a:cubicBezTo>
                  <a:pt x="0" y="175"/>
                  <a:pt x="2" y="177"/>
                  <a:pt x="16" y="168"/>
                </a:cubicBezTo>
                <a:cubicBezTo>
                  <a:pt x="34" y="141"/>
                  <a:pt x="52" y="140"/>
                  <a:pt x="84" y="138"/>
                </a:cubicBezTo>
                <a:cubicBezTo>
                  <a:pt x="89" y="124"/>
                  <a:pt x="86" y="130"/>
                  <a:pt x="92" y="120"/>
                </a:cubicBezTo>
                <a:cubicBezTo>
                  <a:pt x="88" y="90"/>
                  <a:pt x="69" y="94"/>
                  <a:pt x="42" y="92"/>
                </a:cubicBezTo>
                <a:cubicBezTo>
                  <a:pt x="36" y="88"/>
                  <a:pt x="33" y="83"/>
                  <a:pt x="30" y="76"/>
                </a:cubicBezTo>
                <a:cubicBezTo>
                  <a:pt x="28" y="72"/>
                  <a:pt x="26" y="64"/>
                  <a:pt x="26" y="64"/>
                </a:cubicBezTo>
                <a:cubicBezTo>
                  <a:pt x="28" y="50"/>
                  <a:pt x="36" y="41"/>
                  <a:pt x="40" y="28"/>
                </a:cubicBezTo>
                <a:cubicBezTo>
                  <a:pt x="41" y="21"/>
                  <a:pt x="42" y="15"/>
                  <a:pt x="42" y="8"/>
                </a:cubicBezTo>
                <a:cubicBezTo>
                  <a:pt x="42" y="6"/>
                  <a:pt x="40" y="2"/>
                  <a:pt x="40" y="2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Freeform 50" descr="70%"/>
          <p:cNvSpPr>
            <a:spLocks/>
          </p:cNvSpPr>
          <p:nvPr/>
        </p:nvSpPr>
        <p:spPr bwMode="auto">
          <a:xfrm>
            <a:off x="7643834" y="5000636"/>
            <a:ext cx="268269" cy="407974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93" y="2"/>
              </a:cxn>
              <a:cxn ang="0">
                <a:pos x="307" y="10"/>
              </a:cxn>
              <a:cxn ang="0">
                <a:pos x="295" y="42"/>
              </a:cxn>
              <a:cxn ang="0">
                <a:pos x="277" y="86"/>
              </a:cxn>
              <a:cxn ang="0">
                <a:pos x="273" y="98"/>
              </a:cxn>
              <a:cxn ang="0">
                <a:pos x="271" y="132"/>
              </a:cxn>
              <a:cxn ang="0">
                <a:pos x="255" y="150"/>
              </a:cxn>
              <a:cxn ang="0">
                <a:pos x="251" y="268"/>
              </a:cxn>
              <a:cxn ang="0">
                <a:pos x="239" y="276"/>
              </a:cxn>
              <a:cxn ang="0">
                <a:pos x="205" y="378"/>
              </a:cxn>
              <a:cxn ang="0">
                <a:pos x="173" y="374"/>
              </a:cxn>
              <a:cxn ang="0">
                <a:pos x="157" y="356"/>
              </a:cxn>
              <a:cxn ang="0">
                <a:pos x="151" y="350"/>
              </a:cxn>
              <a:cxn ang="0">
                <a:pos x="115" y="380"/>
              </a:cxn>
              <a:cxn ang="0">
                <a:pos x="81" y="356"/>
              </a:cxn>
              <a:cxn ang="0">
                <a:pos x="69" y="272"/>
              </a:cxn>
              <a:cxn ang="0">
                <a:pos x="53" y="258"/>
              </a:cxn>
              <a:cxn ang="0">
                <a:pos x="47" y="254"/>
              </a:cxn>
              <a:cxn ang="0">
                <a:pos x="51" y="212"/>
              </a:cxn>
              <a:cxn ang="0">
                <a:pos x="41" y="170"/>
              </a:cxn>
              <a:cxn ang="0">
                <a:pos x="19" y="134"/>
              </a:cxn>
              <a:cxn ang="0">
                <a:pos x="7" y="56"/>
              </a:cxn>
              <a:cxn ang="0">
                <a:pos x="3" y="24"/>
              </a:cxn>
              <a:cxn ang="0">
                <a:pos x="17" y="10"/>
              </a:cxn>
              <a:cxn ang="0">
                <a:pos x="21" y="0"/>
              </a:cxn>
            </a:cxnLst>
            <a:rect l="0" t="0" r="r" b="b"/>
            <a:pathLst>
              <a:path w="307" h="381">
                <a:moveTo>
                  <a:pt x="21" y="0"/>
                </a:moveTo>
                <a:cubicBezTo>
                  <a:pt x="112" y="1"/>
                  <a:pt x="202" y="1"/>
                  <a:pt x="293" y="2"/>
                </a:cubicBezTo>
                <a:cubicBezTo>
                  <a:pt x="306" y="2"/>
                  <a:pt x="304" y="1"/>
                  <a:pt x="307" y="10"/>
                </a:cubicBezTo>
                <a:cubicBezTo>
                  <a:pt x="305" y="24"/>
                  <a:pt x="298" y="28"/>
                  <a:pt x="295" y="42"/>
                </a:cubicBezTo>
                <a:cubicBezTo>
                  <a:pt x="293" y="78"/>
                  <a:pt x="298" y="72"/>
                  <a:pt x="277" y="86"/>
                </a:cubicBezTo>
                <a:cubicBezTo>
                  <a:pt x="276" y="90"/>
                  <a:pt x="273" y="94"/>
                  <a:pt x="273" y="98"/>
                </a:cubicBezTo>
                <a:cubicBezTo>
                  <a:pt x="272" y="109"/>
                  <a:pt x="273" y="121"/>
                  <a:pt x="271" y="132"/>
                </a:cubicBezTo>
                <a:cubicBezTo>
                  <a:pt x="270" y="135"/>
                  <a:pt x="258" y="146"/>
                  <a:pt x="255" y="150"/>
                </a:cubicBezTo>
                <a:cubicBezTo>
                  <a:pt x="254" y="189"/>
                  <a:pt x="256" y="229"/>
                  <a:pt x="251" y="268"/>
                </a:cubicBezTo>
                <a:cubicBezTo>
                  <a:pt x="250" y="273"/>
                  <a:pt x="239" y="276"/>
                  <a:pt x="239" y="276"/>
                </a:cubicBezTo>
                <a:cubicBezTo>
                  <a:pt x="229" y="306"/>
                  <a:pt x="246" y="364"/>
                  <a:pt x="205" y="378"/>
                </a:cubicBezTo>
                <a:cubicBezTo>
                  <a:pt x="194" y="377"/>
                  <a:pt x="181" y="381"/>
                  <a:pt x="173" y="374"/>
                </a:cubicBezTo>
                <a:cubicBezTo>
                  <a:pt x="167" y="369"/>
                  <a:pt x="163" y="362"/>
                  <a:pt x="157" y="356"/>
                </a:cubicBezTo>
                <a:cubicBezTo>
                  <a:pt x="155" y="354"/>
                  <a:pt x="151" y="350"/>
                  <a:pt x="151" y="350"/>
                </a:cubicBezTo>
                <a:cubicBezTo>
                  <a:pt x="132" y="354"/>
                  <a:pt x="130" y="370"/>
                  <a:pt x="115" y="380"/>
                </a:cubicBezTo>
                <a:cubicBezTo>
                  <a:pt x="95" y="377"/>
                  <a:pt x="92" y="372"/>
                  <a:pt x="81" y="356"/>
                </a:cubicBezTo>
                <a:cubicBezTo>
                  <a:pt x="84" y="329"/>
                  <a:pt x="95" y="289"/>
                  <a:pt x="69" y="272"/>
                </a:cubicBezTo>
                <a:cubicBezTo>
                  <a:pt x="62" y="262"/>
                  <a:pt x="67" y="267"/>
                  <a:pt x="53" y="258"/>
                </a:cubicBezTo>
                <a:cubicBezTo>
                  <a:pt x="51" y="257"/>
                  <a:pt x="47" y="254"/>
                  <a:pt x="47" y="254"/>
                </a:cubicBezTo>
                <a:cubicBezTo>
                  <a:pt x="42" y="240"/>
                  <a:pt x="47" y="225"/>
                  <a:pt x="51" y="212"/>
                </a:cubicBezTo>
                <a:cubicBezTo>
                  <a:pt x="50" y="194"/>
                  <a:pt x="55" y="180"/>
                  <a:pt x="41" y="170"/>
                </a:cubicBezTo>
                <a:cubicBezTo>
                  <a:pt x="33" y="159"/>
                  <a:pt x="23" y="147"/>
                  <a:pt x="19" y="134"/>
                </a:cubicBezTo>
                <a:cubicBezTo>
                  <a:pt x="26" y="106"/>
                  <a:pt x="23" y="80"/>
                  <a:pt x="7" y="56"/>
                </a:cubicBezTo>
                <a:cubicBezTo>
                  <a:pt x="3" y="40"/>
                  <a:pt x="0" y="44"/>
                  <a:pt x="3" y="24"/>
                </a:cubicBezTo>
                <a:cubicBezTo>
                  <a:pt x="4" y="17"/>
                  <a:pt x="17" y="10"/>
                  <a:pt x="17" y="10"/>
                </a:cubicBezTo>
                <a:cubicBezTo>
                  <a:pt x="22" y="3"/>
                  <a:pt x="31" y="3"/>
                  <a:pt x="21" y="0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Freeform 55" descr="70%"/>
          <p:cNvSpPr>
            <a:spLocks/>
          </p:cNvSpPr>
          <p:nvPr/>
        </p:nvSpPr>
        <p:spPr bwMode="auto">
          <a:xfrm>
            <a:off x="7072330" y="5000636"/>
            <a:ext cx="338113" cy="339711"/>
          </a:xfrm>
          <a:custGeom>
            <a:avLst/>
            <a:gdLst/>
            <a:ahLst/>
            <a:cxnLst>
              <a:cxn ang="0">
                <a:pos x="74" y="2"/>
              </a:cxn>
              <a:cxn ang="0">
                <a:pos x="256" y="6"/>
              </a:cxn>
              <a:cxn ang="0">
                <a:pos x="260" y="18"/>
              </a:cxn>
              <a:cxn ang="0">
                <a:pos x="266" y="94"/>
              </a:cxn>
              <a:cxn ang="0">
                <a:pos x="278" y="120"/>
              </a:cxn>
              <a:cxn ang="0">
                <a:pos x="292" y="212"/>
              </a:cxn>
              <a:cxn ang="0">
                <a:pos x="294" y="260"/>
              </a:cxn>
              <a:cxn ang="0">
                <a:pos x="288" y="262"/>
              </a:cxn>
              <a:cxn ang="0">
                <a:pos x="276" y="270"/>
              </a:cxn>
              <a:cxn ang="0">
                <a:pos x="228" y="298"/>
              </a:cxn>
              <a:cxn ang="0">
                <a:pos x="218" y="316"/>
              </a:cxn>
              <a:cxn ang="0">
                <a:pos x="154" y="274"/>
              </a:cxn>
              <a:cxn ang="0">
                <a:pos x="98" y="268"/>
              </a:cxn>
              <a:cxn ang="0">
                <a:pos x="76" y="258"/>
              </a:cxn>
              <a:cxn ang="0">
                <a:pos x="64" y="254"/>
              </a:cxn>
              <a:cxn ang="0">
                <a:pos x="32" y="218"/>
              </a:cxn>
              <a:cxn ang="0">
                <a:pos x="10" y="134"/>
              </a:cxn>
              <a:cxn ang="0">
                <a:pos x="0" y="110"/>
              </a:cxn>
              <a:cxn ang="0">
                <a:pos x="22" y="90"/>
              </a:cxn>
              <a:cxn ang="0">
                <a:pos x="42" y="72"/>
              </a:cxn>
              <a:cxn ang="0">
                <a:pos x="54" y="42"/>
              </a:cxn>
              <a:cxn ang="0">
                <a:pos x="60" y="8"/>
              </a:cxn>
              <a:cxn ang="0">
                <a:pos x="74" y="2"/>
              </a:cxn>
            </a:cxnLst>
            <a:rect l="0" t="0" r="r" b="b"/>
            <a:pathLst>
              <a:path w="300" h="316">
                <a:moveTo>
                  <a:pt x="74" y="2"/>
                </a:moveTo>
                <a:cubicBezTo>
                  <a:pt x="135" y="5"/>
                  <a:pt x="196" y="0"/>
                  <a:pt x="256" y="6"/>
                </a:cubicBezTo>
                <a:cubicBezTo>
                  <a:pt x="260" y="6"/>
                  <a:pt x="260" y="18"/>
                  <a:pt x="260" y="18"/>
                </a:cubicBezTo>
                <a:cubicBezTo>
                  <a:pt x="261" y="37"/>
                  <a:pt x="257" y="75"/>
                  <a:pt x="266" y="94"/>
                </a:cubicBezTo>
                <a:cubicBezTo>
                  <a:pt x="272" y="106"/>
                  <a:pt x="275" y="107"/>
                  <a:pt x="278" y="120"/>
                </a:cubicBezTo>
                <a:cubicBezTo>
                  <a:pt x="279" y="149"/>
                  <a:pt x="274" y="186"/>
                  <a:pt x="292" y="212"/>
                </a:cubicBezTo>
                <a:cubicBezTo>
                  <a:pt x="297" y="231"/>
                  <a:pt x="300" y="235"/>
                  <a:pt x="294" y="260"/>
                </a:cubicBezTo>
                <a:cubicBezTo>
                  <a:pt x="294" y="262"/>
                  <a:pt x="290" y="261"/>
                  <a:pt x="288" y="262"/>
                </a:cubicBezTo>
                <a:cubicBezTo>
                  <a:pt x="284" y="264"/>
                  <a:pt x="280" y="267"/>
                  <a:pt x="276" y="270"/>
                </a:cubicBezTo>
                <a:cubicBezTo>
                  <a:pt x="259" y="283"/>
                  <a:pt x="248" y="291"/>
                  <a:pt x="228" y="298"/>
                </a:cubicBezTo>
                <a:cubicBezTo>
                  <a:pt x="224" y="304"/>
                  <a:pt x="222" y="310"/>
                  <a:pt x="218" y="316"/>
                </a:cubicBezTo>
                <a:cubicBezTo>
                  <a:pt x="194" y="308"/>
                  <a:pt x="174" y="288"/>
                  <a:pt x="154" y="274"/>
                </a:cubicBezTo>
                <a:cubicBezTo>
                  <a:pt x="138" y="264"/>
                  <a:pt x="117" y="269"/>
                  <a:pt x="98" y="268"/>
                </a:cubicBezTo>
                <a:cubicBezTo>
                  <a:pt x="90" y="265"/>
                  <a:pt x="84" y="261"/>
                  <a:pt x="76" y="258"/>
                </a:cubicBezTo>
                <a:cubicBezTo>
                  <a:pt x="72" y="257"/>
                  <a:pt x="64" y="254"/>
                  <a:pt x="64" y="254"/>
                </a:cubicBezTo>
                <a:cubicBezTo>
                  <a:pt x="57" y="244"/>
                  <a:pt x="43" y="225"/>
                  <a:pt x="32" y="218"/>
                </a:cubicBezTo>
                <a:cubicBezTo>
                  <a:pt x="38" y="180"/>
                  <a:pt x="29" y="163"/>
                  <a:pt x="10" y="134"/>
                </a:cubicBezTo>
                <a:cubicBezTo>
                  <a:pt x="5" y="127"/>
                  <a:pt x="5" y="117"/>
                  <a:pt x="0" y="110"/>
                </a:cubicBezTo>
                <a:cubicBezTo>
                  <a:pt x="3" y="95"/>
                  <a:pt x="11" y="97"/>
                  <a:pt x="22" y="90"/>
                </a:cubicBezTo>
                <a:cubicBezTo>
                  <a:pt x="25" y="82"/>
                  <a:pt x="33" y="75"/>
                  <a:pt x="42" y="72"/>
                </a:cubicBezTo>
                <a:cubicBezTo>
                  <a:pt x="46" y="61"/>
                  <a:pt x="48" y="51"/>
                  <a:pt x="54" y="42"/>
                </a:cubicBezTo>
                <a:cubicBezTo>
                  <a:pt x="55" y="31"/>
                  <a:pt x="50" y="13"/>
                  <a:pt x="60" y="8"/>
                </a:cubicBezTo>
                <a:cubicBezTo>
                  <a:pt x="76" y="0"/>
                  <a:pt x="69" y="12"/>
                  <a:pt x="74" y="2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7000892" y="6215082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Язвенная </a:t>
            </a:r>
          </a:p>
        </p:txBody>
      </p:sp>
      <p:sp>
        <p:nvSpPr>
          <p:cNvPr id="42" name="Freeform 22" descr="70%"/>
          <p:cNvSpPr>
            <a:spLocks/>
          </p:cNvSpPr>
          <p:nvPr/>
        </p:nvSpPr>
        <p:spPr bwMode="auto">
          <a:xfrm>
            <a:off x="3286116" y="4500570"/>
            <a:ext cx="223835" cy="6334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" y="111"/>
              </a:cxn>
              <a:cxn ang="0">
                <a:pos x="18" y="195"/>
              </a:cxn>
              <a:cxn ang="0">
                <a:pos x="27" y="222"/>
              </a:cxn>
              <a:cxn ang="0">
                <a:pos x="30" y="276"/>
              </a:cxn>
              <a:cxn ang="0">
                <a:pos x="36" y="294"/>
              </a:cxn>
              <a:cxn ang="0">
                <a:pos x="30" y="354"/>
              </a:cxn>
              <a:cxn ang="0">
                <a:pos x="45" y="414"/>
              </a:cxn>
              <a:cxn ang="0">
                <a:pos x="30" y="441"/>
              </a:cxn>
              <a:cxn ang="0">
                <a:pos x="48" y="552"/>
              </a:cxn>
              <a:cxn ang="0">
                <a:pos x="66" y="669"/>
              </a:cxn>
              <a:cxn ang="0">
                <a:pos x="66" y="633"/>
              </a:cxn>
              <a:cxn ang="0">
                <a:pos x="60" y="615"/>
              </a:cxn>
              <a:cxn ang="0">
                <a:pos x="75" y="600"/>
              </a:cxn>
              <a:cxn ang="0">
                <a:pos x="63" y="570"/>
              </a:cxn>
              <a:cxn ang="0">
                <a:pos x="48" y="495"/>
              </a:cxn>
              <a:cxn ang="0">
                <a:pos x="51" y="435"/>
              </a:cxn>
              <a:cxn ang="0">
                <a:pos x="57" y="417"/>
              </a:cxn>
              <a:cxn ang="0">
                <a:pos x="48" y="354"/>
              </a:cxn>
              <a:cxn ang="0">
                <a:pos x="33" y="258"/>
              </a:cxn>
              <a:cxn ang="0">
                <a:pos x="24" y="162"/>
              </a:cxn>
              <a:cxn ang="0">
                <a:pos x="12" y="27"/>
              </a:cxn>
              <a:cxn ang="0">
                <a:pos x="0" y="3"/>
              </a:cxn>
            </a:cxnLst>
            <a:rect l="0" t="0" r="r" b="b"/>
            <a:pathLst>
              <a:path w="78" h="701">
                <a:moveTo>
                  <a:pt x="0" y="3"/>
                </a:moveTo>
                <a:cubicBezTo>
                  <a:pt x="12" y="38"/>
                  <a:pt x="0" y="76"/>
                  <a:pt x="12" y="111"/>
                </a:cubicBezTo>
                <a:cubicBezTo>
                  <a:pt x="14" y="139"/>
                  <a:pt x="16" y="167"/>
                  <a:pt x="18" y="195"/>
                </a:cubicBezTo>
                <a:cubicBezTo>
                  <a:pt x="19" y="204"/>
                  <a:pt x="27" y="222"/>
                  <a:pt x="27" y="222"/>
                </a:cubicBezTo>
                <a:cubicBezTo>
                  <a:pt x="28" y="240"/>
                  <a:pt x="28" y="258"/>
                  <a:pt x="30" y="276"/>
                </a:cubicBezTo>
                <a:cubicBezTo>
                  <a:pt x="31" y="282"/>
                  <a:pt x="36" y="294"/>
                  <a:pt x="36" y="294"/>
                </a:cubicBezTo>
                <a:cubicBezTo>
                  <a:pt x="38" y="319"/>
                  <a:pt x="43" y="334"/>
                  <a:pt x="30" y="354"/>
                </a:cubicBezTo>
                <a:cubicBezTo>
                  <a:pt x="35" y="424"/>
                  <a:pt x="32" y="375"/>
                  <a:pt x="45" y="414"/>
                </a:cubicBezTo>
                <a:cubicBezTo>
                  <a:pt x="31" y="435"/>
                  <a:pt x="35" y="425"/>
                  <a:pt x="30" y="441"/>
                </a:cubicBezTo>
                <a:cubicBezTo>
                  <a:pt x="30" y="451"/>
                  <a:pt x="22" y="534"/>
                  <a:pt x="48" y="552"/>
                </a:cubicBezTo>
                <a:cubicBezTo>
                  <a:pt x="73" y="589"/>
                  <a:pt x="19" y="701"/>
                  <a:pt x="66" y="669"/>
                </a:cubicBezTo>
                <a:cubicBezTo>
                  <a:pt x="71" y="653"/>
                  <a:pt x="71" y="658"/>
                  <a:pt x="66" y="633"/>
                </a:cubicBezTo>
                <a:cubicBezTo>
                  <a:pt x="65" y="627"/>
                  <a:pt x="60" y="615"/>
                  <a:pt x="60" y="615"/>
                </a:cubicBezTo>
                <a:cubicBezTo>
                  <a:pt x="64" y="609"/>
                  <a:pt x="73" y="607"/>
                  <a:pt x="75" y="600"/>
                </a:cubicBezTo>
                <a:cubicBezTo>
                  <a:pt x="78" y="592"/>
                  <a:pt x="65" y="577"/>
                  <a:pt x="63" y="570"/>
                </a:cubicBezTo>
                <a:cubicBezTo>
                  <a:pt x="60" y="523"/>
                  <a:pt x="59" y="528"/>
                  <a:pt x="48" y="495"/>
                </a:cubicBezTo>
                <a:cubicBezTo>
                  <a:pt x="49" y="475"/>
                  <a:pt x="49" y="455"/>
                  <a:pt x="51" y="435"/>
                </a:cubicBezTo>
                <a:cubicBezTo>
                  <a:pt x="52" y="429"/>
                  <a:pt x="57" y="417"/>
                  <a:pt x="57" y="417"/>
                </a:cubicBezTo>
                <a:cubicBezTo>
                  <a:pt x="55" y="391"/>
                  <a:pt x="55" y="376"/>
                  <a:pt x="48" y="354"/>
                </a:cubicBezTo>
                <a:cubicBezTo>
                  <a:pt x="47" y="325"/>
                  <a:pt x="62" y="277"/>
                  <a:pt x="33" y="258"/>
                </a:cubicBezTo>
                <a:cubicBezTo>
                  <a:pt x="16" y="233"/>
                  <a:pt x="34" y="193"/>
                  <a:pt x="24" y="162"/>
                </a:cubicBezTo>
                <a:cubicBezTo>
                  <a:pt x="23" y="111"/>
                  <a:pt x="38" y="67"/>
                  <a:pt x="12" y="27"/>
                </a:cubicBezTo>
                <a:cubicBezTo>
                  <a:pt x="9" y="0"/>
                  <a:pt x="17" y="3"/>
                  <a:pt x="0" y="3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Freeform 23" descr="70%"/>
          <p:cNvSpPr>
            <a:spLocks/>
          </p:cNvSpPr>
          <p:nvPr/>
        </p:nvSpPr>
        <p:spPr bwMode="auto">
          <a:xfrm>
            <a:off x="3571868" y="4500570"/>
            <a:ext cx="214314" cy="1071570"/>
          </a:xfrm>
          <a:custGeom>
            <a:avLst/>
            <a:gdLst/>
            <a:ahLst/>
            <a:cxnLst>
              <a:cxn ang="0">
                <a:pos x="18" y="5"/>
              </a:cxn>
              <a:cxn ang="0">
                <a:pos x="18" y="221"/>
              </a:cxn>
              <a:cxn ang="0">
                <a:pos x="30" y="251"/>
              </a:cxn>
              <a:cxn ang="0">
                <a:pos x="21" y="347"/>
              </a:cxn>
              <a:cxn ang="0">
                <a:pos x="66" y="461"/>
              </a:cxn>
              <a:cxn ang="0">
                <a:pos x="60" y="479"/>
              </a:cxn>
              <a:cxn ang="0">
                <a:pos x="48" y="497"/>
              </a:cxn>
              <a:cxn ang="0">
                <a:pos x="48" y="566"/>
              </a:cxn>
              <a:cxn ang="0">
                <a:pos x="30" y="578"/>
              </a:cxn>
              <a:cxn ang="0">
                <a:pos x="33" y="617"/>
              </a:cxn>
              <a:cxn ang="0">
                <a:pos x="33" y="752"/>
              </a:cxn>
              <a:cxn ang="0">
                <a:pos x="36" y="776"/>
              </a:cxn>
              <a:cxn ang="0">
                <a:pos x="45" y="779"/>
              </a:cxn>
              <a:cxn ang="0">
                <a:pos x="45" y="947"/>
              </a:cxn>
              <a:cxn ang="0">
                <a:pos x="57" y="854"/>
              </a:cxn>
              <a:cxn ang="0">
                <a:pos x="45" y="737"/>
              </a:cxn>
              <a:cxn ang="0">
                <a:pos x="48" y="578"/>
              </a:cxn>
              <a:cxn ang="0">
                <a:pos x="63" y="542"/>
              </a:cxn>
              <a:cxn ang="0">
                <a:pos x="84" y="476"/>
              </a:cxn>
              <a:cxn ang="0">
                <a:pos x="51" y="440"/>
              </a:cxn>
              <a:cxn ang="0">
                <a:pos x="33" y="371"/>
              </a:cxn>
              <a:cxn ang="0">
                <a:pos x="45" y="332"/>
              </a:cxn>
              <a:cxn ang="0">
                <a:pos x="36" y="134"/>
              </a:cxn>
              <a:cxn ang="0">
                <a:pos x="18" y="5"/>
              </a:cxn>
            </a:cxnLst>
            <a:rect l="0" t="0" r="r" b="b"/>
            <a:pathLst>
              <a:path w="84" h="1010">
                <a:moveTo>
                  <a:pt x="18" y="5"/>
                </a:moveTo>
                <a:cubicBezTo>
                  <a:pt x="29" y="39"/>
                  <a:pt x="33" y="176"/>
                  <a:pt x="18" y="221"/>
                </a:cubicBezTo>
                <a:cubicBezTo>
                  <a:pt x="21" y="232"/>
                  <a:pt x="26" y="240"/>
                  <a:pt x="30" y="251"/>
                </a:cubicBezTo>
                <a:cubicBezTo>
                  <a:pt x="32" y="275"/>
                  <a:pt x="49" y="338"/>
                  <a:pt x="21" y="347"/>
                </a:cubicBezTo>
                <a:cubicBezTo>
                  <a:pt x="0" y="411"/>
                  <a:pt x="20" y="438"/>
                  <a:pt x="66" y="461"/>
                </a:cubicBezTo>
                <a:cubicBezTo>
                  <a:pt x="64" y="467"/>
                  <a:pt x="64" y="474"/>
                  <a:pt x="60" y="479"/>
                </a:cubicBezTo>
                <a:cubicBezTo>
                  <a:pt x="56" y="485"/>
                  <a:pt x="48" y="497"/>
                  <a:pt x="48" y="497"/>
                </a:cubicBezTo>
                <a:cubicBezTo>
                  <a:pt x="53" y="521"/>
                  <a:pt x="57" y="537"/>
                  <a:pt x="48" y="566"/>
                </a:cubicBezTo>
                <a:cubicBezTo>
                  <a:pt x="46" y="573"/>
                  <a:pt x="30" y="578"/>
                  <a:pt x="30" y="578"/>
                </a:cubicBezTo>
                <a:cubicBezTo>
                  <a:pt x="26" y="590"/>
                  <a:pt x="33" y="617"/>
                  <a:pt x="33" y="617"/>
                </a:cubicBezTo>
                <a:cubicBezTo>
                  <a:pt x="34" y="644"/>
                  <a:pt x="45" y="716"/>
                  <a:pt x="33" y="752"/>
                </a:cubicBezTo>
                <a:cubicBezTo>
                  <a:pt x="34" y="760"/>
                  <a:pt x="33" y="769"/>
                  <a:pt x="36" y="776"/>
                </a:cubicBezTo>
                <a:cubicBezTo>
                  <a:pt x="37" y="779"/>
                  <a:pt x="45" y="776"/>
                  <a:pt x="45" y="779"/>
                </a:cubicBezTo>
                <a:cubicBezTo>
                  <a:pt x="59" y="993"/>
                  <a:pt x="66" y="1010"/>
                  <a:pt x="45" y="947"/>
                </a:cubicBezTo>
                <a:cubicBezTo>
                  <a:pt x="47" y="919"/>
                  <a:pt x="48" y="881"/>
                  <a:pt x="57" y="854"/>
                </a:cubicBezTo>
                <a:cubicBezTo>
                  <a:pt x="56" y="805"/>
                  <a:pt x="68" y="772"/>
                  <a:pt x="45" y="737"/>
                </a:cubicBezTo>
                <a:cubicBezTo>
                  <a:pt x="46" y="684"/>
                  <a:pt x="46" y="631"/>
                  <a:pt x="48" y="578"/>
                </a:cubicBezTo>
                <a:cubicBezTo>
                  <a:pt x="48" y="565"/>
                  <a:pt x="63" y="542"/>
                  <a:pt x="63" y="542"/>
                </a:cubicBezTo>
                <a:cubicBezTo>
                  <a:pt x="65" y="495"/>
                  <a:pt x="51" y="487"/>
                  <a:pt x="84" y="476"/>
                </a:cubicBezTo>
                <a:cubicBezTo>
                  <a:pt x="79" y="437"/>
                  <a:pt x="77" y="457"/>
                  <a:pt x="51" y="440"/>
                </a:cubicBezTo>
                <a:cubicBezTo>
                  <a:pt x="37" y="419"/>
                  <a:pt x="48" y="393"/>
                  <a:pt x="33" y="371"/>
                </a:cubicBezTo>
                <a:cubicBezTo>
                  <a:pt x="36" y="356"/>
                  <a:pt x="36" y="345"/>
                  <a:pt x="45" y="332"/>
                </a:cubicBezTo>
                <a:cubicBezTo>
                  <a:pt x="43" y="244"/>
                  <a:pt x="40" y="210"/>
                  <a:pt x="36" y="134"/>
                </a:cubicBezTo>
                <a:cubicBezTo>
                  <a:pt x="33" y="0"/>
                  <a:pt x="76" y="5"/>
                  <a:pt x="18" y="5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Freeform 24" descr="70%"/>
          <p:cNvSpPr>
            <a:spLocks/>
          </p:cNvSpPr>
          <p:nvPr/>
        </p:nvSpPr>
        <p:spPr bwMode="auto">
          <a:xfrm>
            <a:off x="4071934" y="4500570"/>
            <a:ext cx="114300" cy="5746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" y="51"/>
              </a:cxn>
              <a:cxn ang="0">
                <a:pos x="12" y="102"/>
              </a:cxn>
              <a:cxn ang="0">
                <a:pos x="15" y="165"/>
              </a:cxn>
              <a:cxn ang="0">
                <a:pos x="15" y="240"/>
              </a:cxn>
              <a:cxn ang="0">
                <a:pos x="21" y="258"/>
              </a:cxn>
              <a:cxn ang="0">
                <a:pos x="21" y="303"/>
              </a:cxn>
              <a:cxn ang="0">
                <a:pos x="24" y="354"/>
              </a:cxn>
              <a:cxn ang="0">
                <a:pos x="27" y="330"/>
              </a:cxn>
              <a:cxn ang="0">
                <a:pos x="30" y="264"/>
              </a:cxn>
              <a:cxn ang="0">
                <a:pos x="39" y="258"/>
              </a:cxn>
              <a:cxn ang="0">
                <a:pos x="36" y="249"/>
              </a:cxn>
              <a:cxn ang="0">
                <a:pos x="27" y="246"/>
              </a:cxn>
              <a:cxn ang="0">
                <a:pos x="30" y="168"/>
              </a:cxn>
              <a:cxn ang="0">
                <a:pos x="27" y="132"/>
              </a:cxn>
              <a:cxn ang="0">
                <a:pos x="24" y="54"/>
              </a:cxn>
              <a:cxn ang="0">
                <a:pos x="21" y="18"/>
              </a:cxn>
              <a:cxn ang="0">
                <a:pos x="0" y="3"/>
              </a:cxn>
            </a:cxnLst>
            <a:rect l="0" t="0" r="r" b="b"/>
            <a:pathLst>
              <a:path w="39" h="362">
                <a:moveTo>
                  <a:pt x="0" y="3"/>
                </a:moveTo>
                <a:cubicBezTo>
                  <a:pt x="3" y="21"/>
                  <a:pt x="7" y="33"/>
                  <a:pt x="3" y="51"/>
                </a:cubicBezTo>
                <a:cubicBezTo>
                  <a:pt x="12" y="79"/>
                  <a:pt x="8" y="63"/>
                  <a:pt x="12" y="102"/>
                </a:cubicBezTo>
                <a:cubicBezTo>
                  <a:pt x="10" y="124"/>
                  <a:pt x="8" y="143"/>
                  <a:pt x="15" y="165"/>
                </a:cubicBezTo>
                <a:cubicBezTo>
                  <a:pt x="5" y="194"/>
                  <a:pt x="9" y="181"/>
                  <a:pt x="15" y="240"/>
                </a:cubicBezTo>
                <a:cubicBezTo>
                  <a:pt x="16" y="246"/>
                  <a:pt x="21" y="258"/>
                  <a:pt x="21" y="258"/>
                </a:cubicBezTo>
                <a:cubicBezTo>
                  <a:pt x="12" y="272"/>
                  <a:pt x="19" y="286"/>
                  <a:pt x="21" y="303"/>
                </a:cubicBezTo>
                <a:cubicBezTo>
                  <a:pt x="22" y="320"/>
                  <a:pt x="20" y="337"/>
                  <a:pt x="24" y="354"/>
                </a:cubicBezTo>
                <a:cubicBezTo>
                  <a:pt x="26" y="362"/>
                  <a:pt x="26" y="338"/>
                  <a:pt x="27" y="330"/>
                </a:cubicBezTo>
                <a:cubicBezTo>
                  <a:pt x="28" y="308"/>
                  <a:pt x="26" y="286"/>
                  <a:pt x="30" y="264"/>
                </a:cubicBezTo>
                <a:cubicBezTo>
                  <a:pt x="31" y="260"/>
                  <a:pt x="36" y="260"/>
                  <a:pt x="39" y="258"/>
                </a:cubicBezTo>
                <a:cubicBezTo>
                  <a:pt x="38" y="255"/>
                  <a:pt x="38" y="251"/>
                  <a:pt x="36" y="249"/>
                </a:cubicBezTo>
                <a:cubicBezTo>
                  <a:pt x="34" y="247"/>
                  <a:pt x="27" y="249"/>
                  <a:pt x="27" y="246"/>
                </a:cubicBezTo>
                <a:cubicBezTo>
                  <a:pt x="25" y="220"/>
                  <a:pt x="29" y="194"/>
                  <a:pt x="30" y="168"/>
                </a:cubicBezTo>
                <a:cubicBezTo>
                  <a:pt x="28" y="154"/>
                  <a:pt x="23" y="145"/>
                  <a:pt x="27" y="132"/>
                </a:cubicBezTo>
                <a:cubicBezTo>
                  <a:pt x="24" y="98"/>
                  <a:pt x="21" y="86"/>
                  <a:pt x="24" y="54"/>
                </a:cubicBezTo>
                <a:cubicBezTo>
                  <a:pt x="22" y="40"/>
                  <a:pt x="17" y="31"/>
                  <a:pt x="21" y="18"/>
                </a:cubicBezTo>
                <a:cubicBezTo>
                  <a:pt x="17" y="0"/>
                  <a:pt x="22" y="7"/>
                  <a:pt x="0" y="3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Freeform 25" descr="70%"/>
          <p:cNvSpPr>
            <a:spLocks/>
          </p:cNvSpPr>
          <p:nvPr/>
        </p:nvSpPr>
        <p:spPr bwMode="auto">
          <a:xfrm>
            <a:off x="4572000" y="4500570"/>
            <a:ext cx="142875" cy="1262063"/>
          </a:xfrm>
          <a:custGeom>
            <a:avLst/>
            <a:gdLst/>
            <a:ahLst/>
            <a:cxnLst>
              <a:cxn ang="0">
                <a:pos x="22" y="3"/>
              </a:cxn>
              <a:cxn ang="0">
                <a:pos x="22" y="30"/>
              </a:cxn>
              <a:cxn ang="0">
                <a:pos x="31" y="147"/>
              </a:cxn>
              <a:cxn ang="0">
                <a:pos x="22" y="192"/>
              </a:cxn>
              <a:cxn ang="0">
                <a:pos x="10" y="270"/>
              </a:cxn>
              <a:cxn ang="0">
                <a:pos x="40" y="336"/>
              </a:cxn>
              <a:cxn ang="0">
                <a:pos x="19" y="357"/>
              </a:cxn>
              <a:cxn ang="0">
                <a:pos x="28" y="426"/>
              </a:cxn>
              <a:cxn ang="0">
                <a:pos x="10" y="486"/>
              </a:cxn>
              <a:cxn ang="0">
                <a:pos x="4" y="522"/>
              </a:cxn>
              <a:cxn ang="0">
                <a:pos x="16" y="561"/>
              </a:cxn>
              <a:cxn ang="0">
                <a:pos x="25" y="660"/>
              </a:cxn>
              <a:cxn ang="0">
                <a:pos x="43" y="795"/>
              </a:cxn>
              <a:cxn ang="0">
                <a:pos x="28" y="774"/>
              </a:cxn>
              <a:cxn ang="0">
                <a:pos x="34" y="744"/>
              </a:cxn>
              <a:cxn ang="0">
                <a:pos x="40" y="726"/>
              </a:cxn>
              <a:cxn ang="0">
                <a:pos x="37" y="678"/>
              </a:cxn>
              <a:cxn ang="0">
                <a:pos x="34" y="660"/>
              </a:cxn>
              <a:cxn ang="0">
                <a:pos x="22" y="642"/>
              </a:cxn>
              <a:cxn ang="0">
                <a:pos x="31" y="579"/>
              </a:cxn>
              <a:cxn ang="0">
                <a:pos x="34" y="489"/>
              </a:cxn>
              <a:cxn ang="0">
                <a:pos x="46" y="486"/>
              </a:cxn>
              <a:cxn ang="0">
                <a:pos x="52" y="477"/>
              </a:cxn>
              <a:cxn ang="0">
                <a:pos x="37" y="402"/>
              </a:cxn>
              <a:cxn ang="0">
                <a:pos x="64" y="345"/>
              </a:cxn>
              <a:cxn ang="0">
                <a:pos x="46" y="324"/>
              </a:cxn>
              <a:cxn ang="0">
                <a:pos x="34" y="297"/>
              </a:cxn>
              <a:cxn ang="0">
                <a:pos x="52" y="204"/>
              </a:cxn>
              <a:cxn ang="0">
                <a:pos x="37" y="132"/>
              </a:cxn>
              <a:cxn ang="0">
                <a:pos x="40" y="45"/>
              </a:cxn>
              <a:cxn ang="0">
                <a:pos x="40" y="9"/>
              </a:cxn>
              <a:cxn ang="0">
                <a:pos x="22" y="3"/>
              </a:cxn>
              <a:cxn ang="0">
                <a:pos x="10" y="0"/>
              </a:cxn>
              <a:cxn ang="0">
                <a:pos x="34" y="3"/>
              </a:cxn>
              <a:cxn ang="0">
                <a:pos x="22" y="3"/>
              </a:cxn>
            </a:cxnLst>
            <a:rect l="0" t="0" r="r" b="b"/>
            <a:pathLst>
              <a:path w="69" h="795">
                <a:moveTo>
                  <a:pt x="22" y="3"/>
                </a:moveTo>
                <a:cubicBezTo>
                  <a:pt x="26" y="16"/>
                  <a:pt x="18" y="17"/>
                  <a:pt x="22" y="30"/>
                </a:cubicBezTo>
                <a:cubicBezTo>
                  <a:pt x="25" y="70"/>
                  <a:pt x="27" y="107"/>
                  <a:pt x="31" y="147"/>
                </a:cubicBezTo>
                <a:cubicBezTo>
                  <a:pt x="26" y="162"/>
                  <a:pt x="27" y="177"/>
                  <a:pt x="22" y="192"/>
                </a:cubicBezTo>
                <a:cubicBezTo>
                  <a:pt x="25" y="212"/>
                  <a:pt x="30" y="263"/>
                  <a:pt x="10" y="270"/>
                </a:cubicBezTo>
                <a:cubicBezTo>
                  <a:pt x="14" y="304"/>
                  <a:pt x="23" y="310"/>
                  <a:pt x="40" y="336"/>
                </a:cubicBezTo>
                <a:cubicBezTo>
                  <a:pt x="28" y="340"/>
                  <a:pt x="23" y="345"/>
                  <a:pt x="19" y="357"/>
                </a:cubicBezTo>
                <a:cubicBezTo>
                  <a:pt x="24" y="380"/>
                  <a:pt x="14" y="404"/>
                  <a:pt x="28" y="426"/>
                </a:cubicBezTo>
                <a:cubicBezTo>
                  <a:pt x="32" y="465"/>
                  <a:pt x="33" y="463"/>
                  <a:pt x="10" y="486"/>
                </a:cubicBezTo>
                <a:cubicBezTo>
                  <a:pt x="14" y="504"/>
                  <a:pt x="12" y="506"/>
                  <a:pt x="4" y="522"/>
                </a:cubicBezTo>
                <a:cubicBezTo>
                  <a:pt x="7" y="537"/>
                  <a:pt x="11" y="547"/>
                  <a:pt x="16" y="561"/>
                </a:cubicBezTo>
                <a:cubicBezTo>
                  <a:pt x="14" y="588"/>
                  <a:pt x="0" y="643"/>
                  <a:pt x="25" y="660"/>
                </a:cubicBezTo>
                <a:cubicBezTo>
                  <a:pt x="34" y="688"/>
                  <a:pt x="18" y="778"/>
                  <a:pt x="43" y="795"/>
                </a:cubicBezTo>
                <a:cubicBezTo>
                  <a:pt x="39" y="782"/>
                  <a:pt x="32" y="787"/>
                  <a:pt x="28" y="774"/>
                </a:cubicBezTo>
                <a:cubicBezTo>
                  <a:pt x="30" y="762"/>
                  <a:pt x="31" y="755"/>
                  <a:pt x="34" y="744"/>
                </a:cubicBezTo>
                <a:cubicBezTo>
                  <a:pt x="36" y="738"/>
                  <a:pt x="40" y="726"/>
                  <a:pt x="40" y="726"/>
                </a:cubicBezTo>
                <a:cubicBezTo>
                  <a:pt x="39" y="712"/>
                  <a:pt x="32" y="692"/>
                  <a:pt x="37" y="678"/>
                </a:cubicBezTo>
                <a:cubicBezTo>
                  <a:pt x="36" y="672"/>
                  <a:pt x="36" y="666"/>
                  <a:pt x="34" y="660"/>
                </a:cubicBezTo>
                <a:cubicBezTo>
                  <a:pt x="31" y="653"/>
                  <a:pt x="22" y="642"/>
                  <a:pt x="22" y="642"/>
                </a:cubicBezTo>
                <a:cubicBezTo>
                  <a:pt x="28" y="585"/>
                  <a:pt x="22" y="605"/>
                  <a:pt x="31" y="579"/>
                </a:cubicBezTo>
                <a:cubicBezTo>
                  <a:pt x="32" y="549"/>
                  <a:pt x="29" y="519"/>
                  <a:pt x="34" y="489"/>
                </a:cubicBezTo>
                <a:cubicBezTo>
                  <a:pt x="35" y="485"/>
                  <a:pt x="43" y="488"/>
                  <a:pt x="46" y="486"/>
                </a:cubicBezTo>
                <a:cubicBezTo>
                  <a:pt x="49" y="484"/>
                  <a:pt x="50" y="480"/>
                  <a:pt x="52" y="477"/>
                </a:cubicBezTo>
                <a:cubicBezTo>
                  <a:pt x="48" y="452"/>
                  <a:pt x="45" y="426"/>
                  <a:pt x="37" y="402"/>
                </a:cubicBezTo>
                <a:cubicBezTo>
                  <a:pt x="40" y="358"/>
                  <a:pt x="31" y="356"/>
                  <a:pt x="64" y="345"/>
                </a:cubicBezTo>
                <a:cubicBezTo>
                  <a:pt x="58" y="309"/>
                  <a:pt x="69" y="339"/>
                  <a:pt x="46" y="324"/>
                </a:cubicBezTo>
                <a:cubicBezTo>
                  <a:pt x="42" y="321"/>
                  <a:pt x="36" y="302"/>
                  <a:pt x="34" y="297"/>
                </a:cubicBezTo>
                <a:cubicBezTo>
                  <a:pt x="44" y="268"/>
                  <a:pt x="36" y="229"/>
                  <a:pt x="52" y="204"/>
                </a:cubicBezTo>
                <a:cubicBezTo>
                  <a:pt x="50" y="175"/>
                  <a:pt x="52" y="155"/>
                  <a:pt x="37" y="132"/>
                </a:cubicBezTo>
                <a:cubicBezTo>
                  <a:pt x="38" y="103"/>
                  <a:pt x="38" y="74"/>
                  <a:pt x="40" y="45"/>
                </a:cubicBezTo>
                <a:cubicBezTo>
                  <a:pt x="41" y="29"/>
                  <a:pt x="57" y="36"/>
                  <a:pt x="40" y="9"/>
                </a:cubicBezTo>
                <a:cubicBezTo>
                  <a:pt x="37" y="4"/>
                  <a:pt x="28" y="5"/>
                  <a:pt x="22" y="3"/>
                </a:cubicBezTo>
                <a:cubicBezTo>
                  <a:pt x="18" y="2"/>
                  <a:pt x="6" y="0"/>
                  <a:pt x="10" y="0"/>
                </a:cubicBezTo>
                <a:cubicBezTo>
                  <a:pt x="18" y="0"/>
                  <a:pt x="26" y="1"/>
                  <a:pt x="34" y="3"/>
                </a:cubicBezTo>
                <a:cubicBezTo>
                  <a:pt x="38" y="4"/>
                  <a:pt x="26" y="3"/>
                  <a:pt x="22" y="3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214678" y="5857892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Точечная </a:t>
            </a:r>
          </a:p>
        </p:txBody>
      </p:sp>
      <p:grpSp>
        <p:nvGrpSpPr>
          <p:cNvPr id="47" name="Group 49"/>
          <p:cNvGrpSpPr>
            <a:grpSpLocks/>
          </p:cNvGrpSpPr>
          <p:nvPr/>
        </p:nvGrpSpPr>
        <p:grpSpPr bwMode="auto">
          <a:xfrm>
            <a:off x="571472" y="4429132"/>
            <a:ext cx="2000264" cy="428628"/>
            <a:chOff x="3966" y="1617"/>
            <a:chExt cx="1592" cy="202"/>
          </a:xfrm>
        </p:grpSpPr>
        <p:sp>
          <p:nvSpPr>
            <p:cNvPr id="48" name="Freeform 47" descr="70%"/>
            <p:cNvSpPr>
              <a:spLocks/>
            </p:cNvSpPr>
            <p:nvPr/>
          </p:nvSpPr>
          <p:spPr bwMode="auto">
            <a:xfrm>
              <a:off x="3966" y="1617"/>
              <a:ext cx="1592" cy="20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201"/>
                </a:cxn>
                <a:cxn ang="0">
                  <a:pos x="58" y="199"/>
                </a:cxn>
                <a:cxn ang="0">
                  <a:pos x="60" y="193"/>
                </a:cxn>
                <a:cxn ang="0">
                  <a:pos x="76" y="171"/>
                </a:cxn>
                <a:cxn ang="0">
                  <a:pos x="236" y="149"/>
                </a:cxn>
                <a:cxn ang="0">
                  <a:pos x="268" y="143"/>
                </a:cxn>
                <a:cxn ang="0">
                  <a:pos x="296" y="137"/>
                </a:cxn>
                <a:cxn ang="0">
                  <a:pos x="320" y="123"/>
                </a:cxn>
                <a:cxn ang="0">
                  <a:pos x="332" y="115"/>
                </a:cxn>
                <a:cxn ang="0">
                  <a:pos x="360" y="89"/>
                </a:cxn>
                <a:cxn ang="0">
                  <a:pos x="388" y="59"/>
                </a:cxn>
                <a:cxn ang="0">
                  <a:pos x="466" y="39"/>
                </a:cxn>
                <a:cxn ang="0">
                  <a:pos x="484" y="29"/>
                </a:cxn>
                <a:cxn ang="0">
                  <a:pos x="496" y="25"/>
                </a:cxn>
                <a:cxn ang="0">
                  <a:pos x="672" y="33"/>
                </a:cxn>
                <a:cxn ang="0">
                  <a:pos x="700" y="51"/>
                </a:cxn>
                <a:cxn ang="0">
                  <a:pos x="800" y="79"/>
                </a:cxn>
                <a:cxn ang="0">
                  <a:pos x="960" y="77"/>
                </a:cxn>
                <a:cxn ang="0">
                  <a:pos x="984" y="67"/>
                </a:cxn>
                <a:cxn ang="0">
                  <a:pos x="1014" y="43"/>
                </a:cxn>
                <a:cxn ang="0">
                  <a:pos x="1082" y="21"/>
                </a:cxn>
                <a:cxn ang="0">
                  <a:pos x="1254" y="31"/>
                </a:cxn>
                <a:cxn ang="0">
                  <a:pos x="1308" y="63"/>
                </a:cxn>
                <a:cxn ang="0">
                  <a:pos x="1338" y="67"/>
                </a:cxn>
                <a:cxn ang="0">
                  <a:pos x="1464" y="65"/>
                </a:cxn>
                <a:cxn ang="0">
                  <a:pos x="1478" y="49"/>
                </a:cxn>
                <a:cxn ang="0">
                  <a:pos x="1510" y="33"/>
                </a:cxn>
                <a:cxn ang="0">
                  <a:pos x="1592" y="21"/>
                </a:cxn>
              </a:cxnLst>
              <a:rect l="0" t="0" r="r" b="b"/>
              <a:pathLst>
                <a:path w="1592" h="202">
                  <a:moveTo>
                    <a:pt x="0" y="23"/>
                  </a:moveTo>
                  <a:cubicBezTo>
                    <a:pt x="18" y="78"/>
                    <a:pt x="2" y="142"/>
                    <a:pt x="6" y="201"/>
                  </a:cubicBezTo>
                  <a:cubicBezTo>
                    <a:pt x="23" y="200"/>
                    <a:pt x="41" y="202"/>
                    <a:pt x="58" y="199"/>
                  </a:cubicBezTo>
                  <a:cubicBezTo>
                    <a:pt x="60" y="199"/>
                    <a:pt x="59" y="195"/>
                    <a:pt x="60" y="193"/>
                  </a:cubicBezTo>
                  <a:cubicBezTo>
                    <a:pt x="64" y="184"/>
                    <a:pt x="68" y="177"/>
                    <a:pt x="76" y="171"/>
                  </a:cubicBezTo>
                  <a:cubicBezTo>
                    <a:pt x="104" y="129"/>
                    <a:pt x="219" y="149"/>
                    <a:pt x="236" y="149"/>
                  </a:cubicBezTo>
                  <a:cubicBezTo>
                    <a:pt x="257" y="144"/>
                    <a:pt x="247" y="146"/>
                    <a:pt x="268" y="143"/>
                  </a:cubicBezTo>
                  <a:cubicBezTo>
                    <a:pt x="285" y="137"/>
                    <a:pt x="276" y="140"/>
                    <a:pt x="296" y="137"/>
                  </a:cubicBezTo>
                  <a:cubicBezTo>
                    <a:pt x="305" y="134"/>
                    <a:pt x="312" y="128"/>
                    <a:pt x="320" y="123"/>
                  </a:cubicBezTo>
                  <a:cubicBezTo>
                    <a:pt x="324" y="120"/>
                    <a:pt x="332" y="115"/>
                    <a:pt x="332" y="115"/>
                  </a:cubicBezTo>
                  <a:cubicBezTo>
                    <a:pt x="337" y="107"/>
                    <a:pt x="352" y="95"/>
                    <a:pt x="360" y="89"/>
                  </a:cubicBezTo>
                  <a:cubicBezTo>
                    <a:pt x="368" y="77"/>
                    <a:pt x="374" y="64"/>
                    <a:pt x="388" y="59"/>
                  </a:cubicBezTo>
                  <a:cubicBezTo>
                    <a:pt x="414" y="39"/>
                    <a:pt x="432" y="41"/>
                    <a:pt x="466" y="39"/>
                  </a:cubicBezTo>
                  <a:cubicBezTo>
                    <a:pt x="473" y="37"/>
                    <a:pt x="477" y="31"/>
                    <a:pt x="484" y="29"/>
                  </a:cubicBezTo>
                  <a:cubicBezTo>
                    <a:pt x="488" y="28"/>
                    <a:pt x="496" y="25"/>
                    <a:pt x="496" y="25"/>
                  </a:cubicBezTo>
                  <a:cubicBezTo>
                    <a:pt x="555" y="26"/>
                    <a:pt x="623" y="0"/>
                    <a:pt x="672" y="33"/>
                  </a:cubicBezTo>
                  <a:cubicBezTo>
                    <a:pt x="679" y="44"/>
                    <a:pt x="688" y="47"/>
                    <a:pt x="700" y="51"/>
                  </a:cubicBezTo>
                  <a:cubicBezTo>
                    <a:pt x="733" y="62"/>
                    <a:pt x="765" y="76"/>
                    <a:pt x="800" y="79"/>
                  </a:cubicBezTo>
                  <a:cubicBezTo>
                    <a:pt x="853" y="78"/>
                    <a:pt x="907" y="79"/>
                    <a:pt x="960" y="77"/>
                  </a:cubicBezTo>
                  <a:cubicBezTo>
                    <a:pt x="969" y="77"/>
                    <a:pt x="984" y="67"/>
                    <a:pt x="984" y="67"/>
                  </a:cubicBezTo>
                  <a:cubicBezTo>
                    <a:pt x="991" y="57"/>
                    <a:pt x="1004" y="50"/>
                    <a:pt x="1014" y="43"/>
                  </a:cubicBezTo>
                  <a:cubicBezTo>
                    <a:pt x="1028" y="21"/>
                    <a:pt x="1059" y="24"/>
                    <a:pt x="1082" y="21"/>
                  </a:cubicBezTo>
                  <a:cubicBezTo>
                    <a:pt x="1200" y="23"/>
                    <a:pt x="1189" y="15"/>
                    <a:pt x="1254" y="31"/>
                  </a:cubicBezTo>
                  <a:cubicBezTo>
                    <a:pt x="1258" y="37"/>
                    <a:pt x="1298" y="60"/>
                    <a:pt x="1308" y="63"/>
                  </a:cubicBezTo>
                  <a:cubicBezTo>
                    <a:pt x="1310" y="64"/>
                    <a:pt x="1337" y="67"/>
                    <a:pt x="1338" y="67"/>
                  </a:cubicBezTo>
                  <a:cubicBezTo>
                    <a:pt x="1380" y="66"/>
                    <a:pt x="1422" y="67"/>
                    <a:pt x="1464" y="65"/>
                  </a:cubicBezTo>
                  <a:cubicBezTo>
                    <a:pt x="1470" y="65"/>
                    <a:pt x="1477" y="50"/>
                    <a:pt x="1478" y="49"/>
                  </a:cubicBezTo>
                  <a:cubicBezTo>
                    <a:pt x="1489" y="38"/>
                    <a:pt x="1495" y="35"/>
                    <a:pt x="1510" y="33"/>
                  </a:cubicBezTo>
                  <a:cubicBezTo>
                    <a:pt x="1533" y="18"/>
                    <a:pt x="1592" y="21"/>
                    <a:pt x="1592" y="21"/>
                  </a:cubicBezTo>
                </a:path>
              </a:pathLst>
            </a:custGeom>
            <a:pattFill prst="pct70">
              <a:fgClr>
                <a:srgbClr val="CC6600"/>
              </a:fgClr>
              <a:bgClr>
                <a:srgbClr val="FFCC66"/>
              </a:bgClr>
            </a:patt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969" y="1639"/>
              <a:ext cx="1587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714348" y="5857892"/>
            <a:ext cx="1749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</a:rPr>
              <a:t>Пятнами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10178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Химическая</a:t>
            </a:r>
            <a:endParaRPr lang="ru-RU" sz="2800" dirty="0">
              <a:latin typeface="Times New Roman" pitchFamily="18" charset="0"/>
              <a:ea typeface="Adobe Ming Std L" pitchFamily="18" charset="-128"/>
              <a:cs typeface="Times New Roman" pitchFamily="18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57158" y="2786058"/>
            <a:ext cx="3500430" cy="8636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7158" y="314324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Fe</a:t>
            </a:r>
            <a:endParaRPr lang="ru-RU" sz="2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143240" y="1285860"/>
            <a:ext cx="49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2714612" y="1500174"/>
            <a:ext cx="49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Freeform 31" descr="70%"/>
          <p:cNvSpPr>
            <a:spLocks/>
          </p:cNvSpPr>
          <p:nvPr/>
        </p:nvSpPr>
        <p:spPr bwMode="auto">
          <a:xfrm>
            <a:off x="500034" y="2643182"/>
            <a:ext cx="2143140" cy="642942"/>
          </a:xfrm>
          <a:custGeom>
            <a:avLst/>
            <a:gdLst/>
            <a:ahLst/>
            <a:cxnLst>
              <a:cxn ang="0">
                <a:pos x="841" y="153"/>
              </a:cxn>
              <a:cxn ang="0">
                <a:pos x="793" y="121"/>
              </a:cxn>
              <a:cxn ang="0">
                <a:pos x="769" y="105"/>
              </a:cxn>
              <a:cxn ang="0">
                <a:pos x="297" y="145"/>
              </a:cxn>
              <a:cxn ang="0">
                <a:pos x="249" y="129"/>
              </a:cxn>
              <a:cxn ang="0">
                <a:pos x="225" y="121"/>
              </a:cxn>
              <a:cxn ang="0">
                <a:pos x="89" y="145"/>
              </a:cxn>
              <a:cxn ang="0">
                <a:pos x="841" y="153"/>
              </a:cxn>
            </a:cxnLst>
            <a:rect l="0" t="0" r="r" b="b"/>
            <a:pathLst>
              <a:path w="841" h="418">
                <a:moveTo>
                  <a:pt x="841" y="153"/>
                </a:moveTo>
                <a:cubicBezTo>
                  <a:pt x="825" y="142"/>
                  <a:pt x="809" y="132"/>
                  <a:pt x="793" y="121"/>
                </a:cubicBezTo>
                <a:cubicBezTo>
                  <a:pt x="785" y="116"/>
                  <a:pt x="769" y="105"/>
                  <a:pt x="769" y="105"/>
                </a:cubicBezTo>
                <a:cubicBezTo>
                  <a:pt x="621" y="121"/>
                  <a:pt x="345" y="0"/>
                  <a:pt x="297" y="145"/>
                </a:cubicBezTo>
                <a:cubicBezTo>
                  <a:pt x="281" y="140"/>
                  <a:pt x="265" y="134"/>
                  <a:pt x="249" y="129"/>
                </a:cubicBezTo>
                <a:cubicBezTo>
                  <a:pt x="241" y="126"/>
                  <a:pt x="225" y="121"/>
                  <a:pt x="225" y="121"/>
                </a:cubicBezTo>
                <a:cubicBezTo>
                  <a:pt x="177" y="127"/>
                  <a:pt x="136" y="137"/>
                  <a:pt x="89" y="145"/>
                </a:cubicBezTo>
                <a:cubicBezTo>
                  <a:pt x="0" y="412"/>
                  <a:pt x="841" y="418"/>
                  <a:pt x="841" y="153"/>
                </a:cubicBezTo>
                <a:close/>
              </a:path>
            </a:pathLst>
          </a:custGeom>
          <a:pattFill prst="pct70">
            <a:fgClr>
              <a:srgbClr val="CC6600"/>
            </a:fgClr>
            <a:bgClr>
              <a:srgbClr val="FFCC66"/>
            </a:bgClr>
          </a:pattFill>
          <a:ln w="9525" cap="rnd" cmpd="sng">
            <a:solidFill>
              <a:srgbClr val="993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714612" y="2071678"/>
            <a:ext cx="497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4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7" name="Скругленная соединительная линия 36"/>
          <p:cNvCxnSpPr/>
          <p:nvPr/>
        </p:nvCxnSpPr>
        <p:spPr>
          <a:xfrm rot="5400000">
            <a:off x="2786050" y="2000240"/>
            <a:ext cx="1000132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214414" y="2714620"/>
            <a:ext cx="928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lang="ru-RU" sz="2400" dirty="0"/>
          </a:p>
          <a:p>
            <a:endParaRPr lang="ru-RU" sz="2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5072066" y="5572140"/>
            <a:ext cx="3500430" cy="863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500694" y="5929330"/>
            <a:ext cx="2232025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Ag</a:t>
            </a:r>
            <a:endParaRPr lang="ru-RU" sz="40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Freeform 31" descr="70%"/>
          <p:cNvSpPr>
            <a:spLocks/>
          </p:cNvSpPr>
          <p:nvPr/>
        </p:nvSpPr>
        <p:spPr bwMode="auto">
          <a:xfrm>
            <a:off x="6000760" y="5429264"/>
            <a:ext cx="2143140" cy="642942"/>
          </a:xfrm>
          <a:custGeom>
            <a:avLst/>
            <a:gdLst/>
            <a:ahLst/>
            <a:cxnLst>
              <a:cxn ang="0">
                <a:pos x="841" y="153"/>
              </a:cxn>
              <a:cxn ang="0">
                <a:pos x="793" y="121"/>
              </a:cxn>
              <a:cxn ang="0">
                <a:pos x="769" y="105"/>
              </a:cxn>
              <a:cxn ang="0">
                <a:pos x="297" y="145"/>
              </a:cxn>
              <a:cxn ang="0">
                <a:pos x="249" y="129"/>
              </a:cxn>
              <a:cxn ang="0">
                <a:pos x="225" y="121"/>
              </a:cxn>
              <a:cxn ang="0">
                <a:pos x="89" y="145"/>
              </a:cxn>
              <a:cxn ang="0">
                <a:pos x="841" y="153"/>
              </a:cxn>
            </a:cxnLst>
            <a:rect l="0" t="0" r="r" b="b"/>
            <a:pathLst>
              <a:path w="841" h="418">
                <a:moveTo>
                  <a:pt x="841" y="153"/>
                </a:moveTo>
                <a:cubicBezTo>
                  <a:pt x="825" y="142"/>
                  <a:pt x="809" y="132"/>
                  <a:pt x="793" y="121"/>
                </a:cubicBezTo>
                <a:cubicBezTo>
                  <a:pt x="785" y="116"/>
                  <a:pt x="769" y="105"/>
                  <a:pt x="769" y="105"/>
                </a:cubicBezTo>
                <a:cubicBezTo>
                  <a:pt x="621" y="121"/>
                  <a:pt x="345" y="0"/>
                  <a:pt x="297" y="145"/>
                </a:cubicBezTo>
                <a:cubicBezTo>
                  <a:pt x="281" y="140"/>
                  <a:pt x="265" y="134"/>
                  <a:pt x="249" y="129"/>
                </a:cubicBezTo>
                <a:cubicBezTo>
                  <a:pt x="241" y="126"/>
                  <a:pt x="225" y="121"/>
                  <a:pt x="225" y="121"/>
                </a:cubicBezTo>
                <a:cubicBezTo>
                  <a:pt x="177" y="127"/>
                  <a:pt x="136" y="137"/>
                  <a:pt x="89" y="145"/>
                </a:cubicBezTo>
                <a:cubicBezTo>
                  <a:pt x="0" y="412"/>
                  <a:pt x="841" y="418"/>
                  <a:pt x="841" y="15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rnd" cmpd="sng">
            <a:solidFill>
              <a:srgbClr val="993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6786578" y="4071942"/>
            <a:ext cx="928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715140" y="5500702"/>
            <a:ext cx="928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baseline="30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 rot="5400000">
            <a:off x="5500694" y="4857760"/>
            <a:ext cx="1000132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Box 33"/>
          <p:cNvSpPr txBox="1">
            <a:spLocks noChangeArrowheads="1"/>
          </p:cNvSpPr>
          <p:nvPr/>
        </p:nvSpPr>
        <p:spPr bwMode="auto">
          <a:xfrm flipV="1">
            <a:off x="5429256" y="4572008"/>
            <a:ext cx="785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572132" y="4857760"/>
            <a:ext cx="330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Рисунок 23" descr="http://www.art-con.ru/files/u379/schaden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2953013" cy="21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1000100" y="6072206"/>
            <a:ext cx="1828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Коррозия серебра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http://www.staliks.kiev.ua/images/stati/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357298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4643438" y="3786190"/>
            <a:ext cx="17475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Коррозия железа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720" y="285728"/>
            <a:ext cx="928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01780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Электрохимическая</a:t>
            </a:r>
            <a:endParaRPr lang="ru-RU" sz="2800" dirty="0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rot="10800000">
            <a:off x="2928926" y="3571876"/>
            <a:ext cx="1436688" cy="628650"/>
          </a:xfrm>
          <a:prstGeom prst="curvedConnector3">
            <a:avLst>
              <a:gd name="adj1" fmla="val -8616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rot="10800000">
            <a:off x="2857488" y="4214818"/>
            <a:ext cx="1436688" cy="628650"/>
          </a:xfrm>
          <a:prstGeom prst="curvedConnector3">
            <a:avLst>
              <a:gd name="adj1" fmla="val -8616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28992" y="3286124"/>
            <a:ext cx="571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00430" y="3429000"/>
            <a:ext cx="14287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357554" y="3857628"/>
            <a:ext cx="500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28992" y="4000504"/>
            <a:ext cx="14287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1535885" y="2393149"/>
            <a:ext cx="1071570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57290" y="2143116"/>
            <a:ext cx="4285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85984" y="2571744"/>
            <a:ext cx="5714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581128" y="2366954"/>
            <a:ext cx="4285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214546" y="450057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86380" y="464344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357290" y="4286256"/>
            <a:ext cx="200026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2H</a:t>
            </a:r>
            <a:r>
              <a:rPr lang="en-US" baseline="30000" dirty="0" smtClean="0"/>
              <a:t>+ </a:t>
            </a:r>
            <a:r>
              <a:rPr lang="en-US" dirty="0" smtClean="0"/>
              <a:t>+ 2e   </a:t>
            </a:r>
            <a:r>
              <a:rPr lang="ru-RU" dirty="0" smtClean="0"/>
              <a:t>    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endParaRPr lang="ru-RU" dirty="0" smtClean="0"/>
          </a:p>
          <a:p>
            <a:r>
              <a:rPr lang="en-US" baseline="-25000" dirty="0" smtClean="0"/>
              <a:t> </a:t>
            </a: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429124" y="4429132"/>
            <a:ext cx="2000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Fe</a:t>
            </a:r>
            <a:r>
              <a:rPr lang="en-US" baseline="30000" dirty="0" smtClean="0"/>
              <a:t>0</a:t>
            </a:r>
            <a:r>
              <a:rPr lang="en-US" dirty="0" smtClean="0"/>
              <a:t> – 2e   </a:t>
            </a:r>
            <a:r>
              <a:rPr lang="ru-RU" dirty="0" smtClean="0"/>
              <a:t>    </a:t>
            </a:r>
            <a:r>
              <a:rPr lang="en-US" dirty="0" smtClean="0"/>
              <a:t> Fe</a:t>
            </a:r>
            <a:r>
              <a:rPr lang="en-US" baseline="30000" dirty="0" smtClean="0"/>
              <a:t>2+</a:t>
            </a: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285728"/>
            <a:ext cx="928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01780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1472" y="2571744"/>
            <a:ext cx="2031985" cy="781059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Me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Защита от коррозии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9286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28596" y="1071546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Защитные покрытия </a:t>
            </a:r>
          </a:p>
        </p:txBody>
      </p:sp>
      <p:pic>
        <p:nvPicPr>
          <p:cNvPr id="7" name="Рисунок 6" descr="C:\Users\Public\Pictures\Sample Pictures\vectorpaintbrushprevie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1116280" cy="11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571472" y="178592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85786" y="228599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1571612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Лаки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2071678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Эмали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28596" y="3714752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Протекторная защита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71472" y="4500570"/>
            <a:ext cx="1214446" cy="288923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357290" y="4214818"/>
            <a:ext cx="5126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</a:rPr>
              <a:t>анод</a:t>
            </a: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2143108" y="4214818"/>
            <a:ext cx="357190" cy="439730"/>
            <a:chOff x="3651" y="1933"/>
            <a:chExt cx="498" cy="861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3651" y="1933"/>
              <a:ext cx="498" cy="861"/>
              <a:chOff x="3651" y="1933"/>
              <a:chExt cx="498" cy="861"/>
            </a:xfrm>
          </p:grpSpPr>
          <p:sp>
            <p:nvSpPr>
              <p:cNvPr id="22" name="AutoShape 15"/>
              <p:cNvSpPr>
                <a:spLocks noChangeArrowheads="1"/>
              </p:cNvSpPr>
              <p:nvPr/>
            </p:nvSpPr>
            <p:spPr bwMode="auto">
              <a:xfrm rot="10800000">
                <a:off x="3651" y="1933"/>
                <a:ext cx="498" cy="82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699" y="2543"/>
                <a:ext cx="399" cy="251"/>
              </a:xfrm>
              <a:prstGeom prst="ellipse">
                <a:avLst/>
              </a:prstGeom>
              <a:solidFill>
                <a:srgbClr val="0099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969" y="2432"/>
              <a:ext cx="45" cy="228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2000232" y="4572008"/>
            <a:ext cx="571504" cy="285752"/>
            <a:chOff x="2608" y="2341"/>
            <a:chExt cx="1044" cy="544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2608" y="2341"/>
              <a:ext cx="1044" cy="544"/>
            </a:xfrm>
            <a:prstGeom prst="ellipse">
              <a:avLst/>
            </a:prstGeom>
            <a:solidFill>
              <a:srgbClr val="0099FF">
                <a:alpha val="74001"/>
              </a:srgbClr>
            </a:soli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288" y="2523"/>
              <a:ext cx="90" cy="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71473" y="4786323"/>
            <a:ext cx="2000263" cy="85725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Times New Roman" pitchFamily="18" charset="0"/>
              </a:rPr>
              <a:t>Fe</a:t>
            </a:r>
            <a:endParaRPr lang="ru-RU" sz="1200" b="1" dirty="0">
              <a:latin typeface="Times New Roman" pitchFamily="18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2071670" y="4214818"/>
            <a:ext cx="340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О</a:t>
            </a:r>
            <a:r>
              <a:rPr lang="ru-RU" sz="1200" b="1" baseline="-25000" dirty="0"/>
              <a:t>2</a:t>
            </a:r>
            <a:endParaRPr lang="ru-RU" sz="1200" b="1" dirty="0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71472" y="4572008"/>
            <a:ext cx="22320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</a:rPr>
              <a:t>Zn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 - 2е</a:t>
            </a:r>
            <a:r>
              <a:rPr lang="ru-RU" sz="1100" b="1" baseline="30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100" b="1" dirty="0">
                <a:solidFill>
                  <a:srgbClr val="000000"/>
                </a:solidFill>
                <a:latin typeface="Times New Roman" pitchFamily="18" charset="0"/>
              </a:rPr>
              <a:t>Zn</a:t>
            </a:r>
            <a:r>
              <a:rPr lang="ru-RU" sz="1100" b="1" baseline="30000" dirty="0">
                <a:solidFill>
                  <a:srgbClr val="000000"/>
                </a:solidFill>
                <a:latin typeface="Times New Roman" pitchFamily="18" charset="0"/>
              </a:rPr>
              <a:t>2+</a:t>
            </a:r>
          </a:p>
        </p:txBody>
      </p:sp>
      <p:sp>
        <p:nvSpPr>
          <p:cNvPr id="31" name="Freeform 32" descr="Газетная бумага"/>
          <p:cNvSpPr>
            <a:spLocks/>
          </p:cNvSpPr>
          <p:nvPr/>
        </p:nvSpPr>
        <p:spPr bwMode="auto">
          <a:xfrm>
            <a:off x="1500166" y="4429132"/>
            <a:ext cx="571504" cy="428628"/>
          </a:xfrm>
          <a:custGeom>
            <a:avLst/>
            <a:gdLst/>
            <a:ahLst/>
            <a:cxnLst>
              <a:cxn ang="0">
                <a:pos x="296" y="83"/>
              </a:cxn>
              <a:cxn ang="0">
                <a:pos x="344" y="91"/>
              </a:cxn>
              <a:cxn ang="0">
                <a:pos x="352" y="131"/>
              </a:cxn>
              <a:cxn ang="0">
                <a:pos x="392" y="187"/>
              </a:cxn>
              <a:cxn ang="0">
                <a:pos x="376" y="347"/>
              </a:cxn>
              <a:cxn ang="0">
                <a:pos x="400" y="363"/>
              </a:cxn>
              <a:cxn ang="0">
                <a:pos x="440" y="371"/>
              </a:cxn>
              <a:cxn ang="0">
                <a:pos x="408" y="419"/>
              </a:cxn>
              <a:cxn ang="0">
                <a:pos x="240" y="443"/>
              </a:cxn>
              <a:cxn ang="0">
                <a:pos x="168" y="307"/>
              </a:cxn>
              <a:cxn ang="0">
                <a:pos x="152" y="187"/>
              </a:cxn>
              <a:cxn ang="0">
                <a:pos x="48" y="131"/>
              </a:cxn>
              <a:cxn ang="0">
                <a:pos x="0" y="115"/>
              </a:cxn>
              <a:cxn ang="0">
                <a:pos x="296" y="83"/>
              </a:cxn>
            </a:cxnLst>
            <a:rect l="0" t="0" r="r" b="b"/>
            <a:pathLst>
              <a:path w="465" h="485">
                <a:moveTo>
                  <a:pt x="296" y="83"/>
                </a:moveTo>
                <a:cubicBezTo>
                  <a:pt x="312" y="86"/>
                  <a:pt x="332" y="80"/>
                  <a:pt x="344" y="91"/>
                </a:cubicBezTo>
                <a:cubicBezTo>
                  <a:pt x="354" y="100"/>
                  <a:pt x="348" y="118"/>
                  <a:pt x="352" y="131"/>
                </a:cubicBezTo>
                <a:cubicBezTo>
                  <a:pt x="367" y="186"/>
                  <a:pt x="354" y="174"/>
                  <a:pt x="392" y="187"/>
                </a:cubicBezTo>
                <a:cubicBezTo>
                  <a:pt x="398" y="275"/>
                  <a:pt x="415" y="289"/>
                  <a:pt x="376" y="347"/>
                </a:cubicBezTo>
                <a:cubicBezTo>
                  <a:pt x="384" y="352"/>
                  <a:pt x="391" y="360"/>
                  <a:pt x="400" y="363"/>
                </a:cubicBezTo>
                <a:cubicBezTo>
                  <a:pt x="413" y="368"/>
                  <a:pt x="432" y="360"/>
                  <a:pt x="440" y="371"/>
                </a:cubicBezTo>
                <a:cubicBezTo>
                  <a:pt x="465" y="408"/>
                  <a:pt x="424" y="414"/>
                  <a:pt x="408" y="419"/>
                </a:cubicBezTo>
                <a:cubicBezTo>
                  <a:pt x="386" y="485"/>
                  <a:pt x="296" y="446"/>
                  <a:pt x="240" y="443"/>
                </a:cubicBezTo>
                <a:cubicBezTo>
                  <a:pt x="227" y="266"/>
                  <a:pt x="261" y="369"/>
                  <a:pt x="168" y="307"/>
                </a:cubicBezTo>
                <a:cubicBezTo>
                  <a:pt x="165" y="267"/>
                  <a:pt x="181" y="216"/>
                  <a:pt x="152" y="187"/>
                </a:cubicBezTo>
                <a:cubicBezTo>
                  <a:pt x="121" y="156"/>
                  <a:pt x="87" y="143"/>
                  <a:pt x="48" y="131"/>
                </a:cubicBezTo>
                <a:cubicBezTo>
                  <a:pt x="32" y="126"/>
                  <a:pt x="0" y="115"/>
                  <a:pt x="0" y="115"/>
                </a:cubicBezTo>
                <a:cubicBezTo>
                  <a:pt x="38" y="0"/>
                  <a:pt x="0" y="91"/>
                  <a:pt x="296" y="83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 rot="16326240" flipH="1">
            <a:off x="1844161" y="4529536"/>
            <a:ext cx="240703" cy="634533"/>
          </a:xfrm>
          <a:prstGeom prst="curvedLeftArrow">
            <a:avLst>
              <a:gd name="adj1" fmla="val 2250"/>
              <a:gd name="adj2" fmla="val 78197"/>
              <a:gd name="adj3" fmla="val 3333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1785918" y="4857760"/>
            <a:ext cx="549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dirty="0"/>
              <a:t>катод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2214546" y="4143380"/>
            <a:ext cx="340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b="1" dirty="0"/>
              <a:t>О</a:t>
            </a:r>
            <a:r>
              <a:rPr lang="ru-RU" sz="1200" b="1" baseline="-25000" dirty="0"/>
              <a:t>2</a:t>
            </a:r>
            <a:endParaRPr lang="ru-RU" sz="1200" b="1" dirty="0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4572000" y="1000108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Ингибирование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714876" y="2071678"/>
            <a:ext cx="2071702" cy="78581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Me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714876" y="2000241"/>
            <a:ext cx="2071702" cy="2143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cxnSp>
        <p:nvCxnSpPr>
          <p:cNvPr id="50" name="Shape 49"/>
          <p:cNvCxnSpPr>
            <a:stCxn id="39" idx="1"/>
            <a:endCxn id="40" idx="0"/>
          </p:cNvCxnSpPr>
          <p:nvPr/>
        </p:nvCxnSpPr>
        <p:spPr>
          <a:xfrm rot="10800000" flipH="1">
            <a:off x="4714875" y="2000241"/>
            <a:ext cx="1035851" cy="464346"/>
          </a:xfrm>
          <a:prstGeom prst="curvedConnector4">
            <a:avLst>
              <a:gd name="adj1" fmla="val -22069"/>
              <a:gd name="adj2" fmla="val 14923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4500562" y="1500174"/>
            <a:ext cx="1785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ингибирование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72132" y="1928802"/>
            <a:ext cx="514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Me</a:t>
            </a:r>
            <a:r>
              <a:rPr lang="en-US" sz="12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ru-RU" sz="12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ru-RU" sz="1200" dirty="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4429124" y="3643314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Легирование 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4357686" y="4572008"/>
            <a:ext cx="2071702" cy="99537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200" dirty="0">
              <a:latin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143504" y="5143512"/>
            <a:ext cx="571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</a:rPr>
              <a:t>Me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4643446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Cr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00628" y="4572008"/>
            <a:ext cx="41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Ni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29256" y="4643446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Mo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929322" y="4786322"/>
            <a:ext cx="38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</a:rPr>
              <a:t>Ti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96</Words>
  <Application>Microsoft Office PowerPoint</Application>
  <PresentationFormat>Экран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Слайд Microsoft Office PowerPoint</vt:lpstr>
      <vt:lpstr>Слайд 1</vt:lpstr>
      <vt:lpstr>Коррозия металлов</vt:lpstr>
      <vt:lpstr>Слайд 3</vt:lpstr>
      <vt:lpstr>Химическая</vt:lpstr>
      <vt:lpstr>Электрохимическая</vt:lpstr>
      <vt:lpstr>Защита от коррозии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32</cp:revision>
  <dcterms:created xsi:type="dcterms:W3CDTF">2013-11-14T17:09:28Z</dcterms:created>
  <dcterms:modified xsi:type="dcterms:W3CDTF">2013-11-18T13:03:54Z</dcterms:modified>
</cp:coreProperties>
</file>