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9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205126-FEE2-4710-9447-A51E703EB76F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8AD521-876E-4585-A731-141AA51D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ученика как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технология работы с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учащимися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отслеживание, </a:t>
            </a:r>
            <a:r>
              <a:rPr lang="ru-RU" sz="3200" dirty="0" err="1" smtClean="0"/>
              <a:t>учет,оценивание</a:t>
            </a:r>
            <a:r>
              <a:rPr lang="ru-RU" sz="3200" dirty="0" smtClean="0"/>
              <a:t> индивидуальных достижений учащихся;</a:t>
            </a:r>
          </a:p>
          <a:p>
            <a:r>
              <a:rPr lang="ru-RU" sz="3200" dirty="0" smtClean="0"/>
              <a:t>активизация их разноплановой</a:t>
            </a:r>
          </a:p>
          <a:p>
            <a:pPr>
              <a:buNone/>
            </a:pPr>
            <a:r>
              <a:rPr lang="ru-RU" sz="3200" dirty="0" smtClean="0"/>
              <a:t>деятельности, повышение образовательной</a:t>
            </a:r>
          </a:p>
          <a:p>
            <a:pPr>
              <a:buNone/>
            </a:pPr>
            <a:r>
              <a:rPr lang="ru-RU" sz="3200" dirty="0" smtClean="0"/>
              <a:t>активности школьников;</a:t>
            </a:r>
          </a:p>
          <a:p>
            <a:r>
              <a:rPr lang="ru-RU" sz="3200" dirty="0" smtClean="0"/>
              <a:t>Прогнозирование траектории личностного развития ребёнка;</a:t>
            </a:r>
          </a:p>
          <a:p>
            <a:r>
              <a:rPr lang="ru-RU" sz="3200" dirty="0" smtClean="0"/>
              <a:t>Индивидуализация образование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Цели ученического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Autofit/>
          </a:bodyPr>
          <a:lstStyle/>
          <a:p>
            <a:r>
              <a:rPr lang="ru-RU" sz="2000" dirty="0" smtClean="0"/>
              <a:t>формирование умения учиться: ставить цели, планировать и</a:t>
            </a:r>
          </a:p>
          <a:p>
            <a:pPr>
              <a:buNone/>
            </a:pPr>
            <a:r>
              <a:rPr lang="ru-RU" sz="2000" dirty="0" smtClean="0"/>
              <a:t>организовывать свою деятельность;</a:t>
            </a:r>
          </a:p>
          <a:p>
            <a:r>
              <a:rPr lang="ru-RU" sz="2000" dirty="0" smtClean="0"/>
              <a:t>формирование и поддержка учебной мотивации школьников;</a:t>
            </a:r>
          </a:p>
          <a:p>
            <a:r>
              <a:rPr lang="ru-RU" sz="2000" dirty="0" smtClean="0"/>
              <a:t>расширение возможностей самообучения, самоорганизации,</a:t>
            </a:r>
          </a:p>
          <a:p>
            <a:pPr>
              <a:buNone/>
            </a:pPr>
            <a:r>
              <a:rPr lang="ru-RU" sz="2000" dirty="0" smtClean="0"/>
              <a:t>самооценки, саморазвития подрастающего поколения;</a:t>
            </a:r>
          </a:p>
          <a:p>
            <a:r>
              <a:rPr lang="ru-RU" sz="2000" dirty="0" smtClean="0"/>
              <a:t>организация воспитательного процесса с учетом личных</a:t>
            </a:r>
          </a:p>
          <a:p>
            <a:pPr>
              <a:buNone/>
            </a:pPr>
            <a:r>
              <a:rPr lang="ru-RU" sz="2000" dirty="0" smtClean="0"/>
              <a:t>стремлений и достижений учащихся;</a:t>
            </a:r>
          </a:p>
          <a:p>
            <a:r>
              <a:rPr lang="ru-RU" sz="2000" dirty="0" smtClean="0"/>
              <a:t>расширение возможностей контрольно-оценочных средств в</a:t>
            </a:r>
          </a:p>
          <a:p>
            <a:pPr>
              <a:buNone/>
            </a:pPr>
            <a:r>
              <a:rPr lang="ru-RU" sz="2000" dirty="0" smtClean="0"/>
              <a:t>образовании, введение альтернативных форм оценивания;</a:t>
            </a:r>
          </a:p>
          <a:p>
            <a:r>
              <a:rPr lang="ru-RU" sz="2000" dirty="0" smtClean="0"/>
              <a:t>развитие навыков рефлексивной, оценочной деятельности обучающихся;</a:t>
            </a:r>
          </a:p>
          <a:p>
            <a:r>
              <a:rPr lang="ru-RU" sz="2000" dirty="0" smtClean="0"/>
              <a:t>создание предпосылок и возможностей для успешной</a:t>
            </a:r>
          </a:p>
          <a:p>
            <a:pPr>
              <a:buNone/>
            </a:pPr>
            <a:r>
              <a:rPr lang="ru-RU" sz="2000" dirty="0" smtClean="0"/>
              <a:t>социализации учащихся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Задачи ученического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err="1" smtClean="0"/>
              <a:t>портфолио</a:t>
            </a:r>
            <a:r>
              <a:rPr lang="ru-RU" sz="3200" dirty="0" smtClean="0"/>
              <a:t> ученика</a:t>
            </a:r>
          </a:p>
          <a:p>
            <a:pPr>
              <a:buNone/>
            </a:pPr>
            <a:r>
              <a:rPr lang="ru-RU" sz="3200" dirty="0" smtClean="0"/>
              <a:t>    1 - 4 класса</a:t>
            </a:r>
          </a:p>
          <a:p>
            <a:r>
              <a:rPr lang="ru-RU" sz="3200" dirty="0" err="1" smtClean="0"/>
              <a:t>портфолио</a:t>
            </a:r>
            <a:r>
              <a:rPr lang="ru-RU" sz="3200" dirty="0" smtClean="0"/>
              <a:t> ученика</a:t>
            </a:r>
          </a:p>
          <a:p>
            <a:pPr>
              <a:buNone/>
            </a:pPr>
            <a:r>
              <a:rPr lang="ru-RU" sz="3200" dirty="0" smtClean="0"/>
              <a:t>5 – 6 класса</a:t>
            </a:r>
          </a:p>
          <a:p>
            <a:r>
              <a:rPr lang="ru-RU" sz="3200" dirty="0" err="1" smtClean="0"/>
              <a:t>портфолио</a:t>
            </a:r>
            <a:r>
              <a:rPr lang="ru-RU" sz="3200" dirty="0" smtClean="0"/>
              <a:t> ученика</a:t>
            </a:r>
          </a:p>
          <a:p>
            <a:pPr>
              <a:buNone/>
            </a:pPr>
            <a:r>
              <a:rPr lang="ru-RU" sz="3200" dirty="0" smtClean="0"/>
              <a:t>    7 – 9 класса</a:t>
            </a:r>
          </a:p>
          <a:p>
            <a:r>
              <a:rPr lang="ru-RU" sz="3200" dirty="0" err="1" smtClean="0"/>
              <a:t>портфолио</a:t>
            </a:r>
            <a:r>
              <a:rPr lang="ru-RU" sz="3200" dirty="0" smtClean="0"/>
              <a:t> ученика</a:t>
            </a:r>
          </a:p>
          <a:p>
            <a:pPr>
              <a:buNone/>
            </a:pPr>
            <a:r>
              <a:rPr lang="ru-RU" sz="3200" dirty="0" smtClean="0"/>
              <a:t>     10-11 класса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 содержанию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подразделяется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u="sng" dirty="0" smtClean="0">
                <a:solidFill>
                  <a:srgbClr val="FF0000"/>
                </a:solidFill>
              </a:rPr>
              <a:t>1-4 класс</a:t>
            </a:r>
          </a:p>
          <a:p>
            <a:pPr>
              <a:buNone/>
            </a:pPr>
            <a:r>
              <a:rPr lang="ru-RU" sz="1600" dirty="0" smtClean="0"/>
              <a:t>  </a:t>
            </a:r>
            <a:r>
              <a:rPr lang="ru-RU" sz="1800" dirty="0" smtClean="0"/>
              <a:t>Особые требования предъявляются к познавательной деятельности детей, учебной мотивации произвольности познавательной деятельности и уровню развития наглядно-образного мышления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u="sng" dirty="0" smtClean="0">
                <a:solidFill>
                  <a:srgbClr val="FF0000"/>
                </a:solidFill>
              </a:rPr>
              <a:t>5-6 класс </a:t>
            </a:r>
          </a:p>
          <a:p>
            <a:pPr>
              <a:buNone/>
            </a:pPr>
            <a:r>
              <a:rPr lang="ru-RU" sz="1600" dirty="0" smtClean="0"/>
              <a:t>  </a:t>
            </a:r>
            <a:r>
              <a:rPr lang="ru-RU" sz="1800" dirty="0" smtClean="0"/>
              <a:t>Появляется мотив самообразования (интерес к дополнительным источникам знаний), здесь очень важен мотив «учение для себя». Развитие </a:t>
            </a:r>
            <a:r>
              <a:rPr lang="ru-RU" sz="1800" dirty="0" err="1" smtClean="0"/>
              <a:t>рефлексии,использование</a:t>
            </a:r>
            <a:r>
              <a:rPr lang="ru-RU" sz="1800" dirty="0" smtClean="0"/>
              <a:t> доказательств, новый уровень развития навыков логических операций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u="sng" dirty="0" smtClean="0">
                <a:solidFill>
                  <a:srgbClr val="FF0000"/>
                </a:solidFill>
              </a:rPr>
              <a:t>7-9 класс   </a:t>
            </a:r>
          </a:p>
          <a:p>
            <a:pPr>
              <a:buNone/>
            </a:pPr>
            <a:r>
              <a:rPr lang="ru-RU" sz="1800" dirty="0" smtClean="0"/>
              <a:t>Усложняются требования к познавательной деятельности, развитию мышления. Появляется мотив </a:t>
            </a:r>
            <a:r>
              <a:rPr lang="ru-RU" sz="1800" dirty="0" err="1" smtClean="0"/>
              <a:t>целеполагания</a:t>
            </a:r>
            <a:r>
              <a:rPr lang="ru-RU" sz="1800" dirty="0" smtClean="0"/>
              <a:t>, умение ставить  и достигать конкретные цели самообразования, интерес к использованию результатов учебной деятельности. Меняется восприятие системы отношений с окружающим миром, самооценка, что влияет на эффективность обучения в целом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u="sng" dirty="0" smtClean="0">
                <a:solidFill>
                  <a:srgbClr val="FF0000"/>
                </a:solidFill>
              </a:rPr>
              <a:t>10-11 класс</a:t>
            </a:r>
          </a:p>
          <a:p>
            <a:pPr>
              <a:buNone/>
            </a:pPr>
            <a:r>
              <a:rPr lang="ru-RU" sz="1600" dirty="0" smtClean="0"/>
              <a:t>  </a:t>
            </a:r>
            <a:r>
              <a:rPr lang="ru-RU" sz="1800" dirty="0" smtClean="0"/>
              <a:t>Наличие прогностических навыков, умений предвидеть, просчитать последствия достижения тех или иных целей, умение оценивать собственные ресурсы. Стремление к профессиональному самоопределению выработке эффективного стиля познавательной деятельности. Высокий уровень рефлексии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Индивидуальная папка,  в которой</a:t>
            </a:r>
          </a:p>
          <a:p>
            <a:pPr>
              <a:buNone/>
            </a:pPr>
            <a:r>
              <a:rPr lang="ru-RU" sz="3200" dirty="0" smtClean="0"/>
              <a:t>фиксируются, накапливаются и</a:t>
            </a:r>
          </a:p>
          <a:p>
            <a:pPr>
              <a:buNone/>
            </a:pPr>
            <a:r>
              <a:rPr lang="ru-RU" sz="3200" dirty="0" smtClean="0"/>
              <a:t>оцениваются индивидуальные достижения</a:t>
            </a:r>
          </a:p>
          <a:p>
            <a:pPr>
              <a:buNone/>
            </a:pPr>
            <a:r>
              <a:rPr lang="ru-RU" sz="3200" dirty="0" smtClean="0"/>
              <a:t>за определенный период времени в</a:t>
            </a:r>
          </a:p>
          <a:p>
            <a:pPr>
              <a:buNone/>
            </a:pPr>
            <a:r>
              <a:rPr lang="ru-RU" sz="3200" dirty="0" smtClean="0"/>
              <a:t>разнообразных видах деятельности:</a:t>
            </a:r>
          </a:p>
          <a:p>
            <a:r>
              <a:rPr lang="ru-RU" sz="3200" dirty="0" smtClean="0"/>
              <a:t>Учебной</a:t>
            </a:r>
          </a:p>
          <a:p>
            <a:r>
              <a:rPr lang="ru-RU" sz="3200" dirty="0" smtClean="0"/>
              <a:t>Творческой</a:t>
            </a:r>
          </a:p>
          <a:p>
            <a:r>
              <a:rPr lang="ru-RU" sz="3200" dirty="0" smtClean="0"/>
              <a:t>Социальной</a:t>
            </a:r>
          </a:p>
          <a:p>
            <a:r>
              <a:rPr lang="ru-RU" sz="3200" dirty="0" smtClean="0"/>
              <a:t>коммуникативной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Педагогическая идея</a:t>
            </a:r>
            <a:b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400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 предполагает: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44824"/>
            <a:ext cx="770485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смещение акцента с недостатков знаний</a:t>
            </a:r>
          </a:p>
          <a:p>
            <a:r>
              <a:rPr lang="ru-RU" sz="2800" dirty="0" smtClean="0"/>
              <a:t>и умений учащихся, на конкретные</a:t>
            </a:r>
          </a:p>
          <a:p>
            <a:r>
              <a:rPr lang="ru-RU" sz="2800" dirty="0" smtClean="0"/>
              <a:t>достижения по данной теме, разделу,</a:t>
            </a:r>
          </a:p>
          <a:p>
            <a:r>
              <a:rPr lang="ru-RU" sz="2800" dirty="0" smtClean="0"/>
              <a:t>предмету;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интеграцию количественной и</a:t>
            </a:r>
          </a:p>
          <a:p>
            <a:r>
              <a:rPr lang="ru-RU" sz="2800" dirty="0" smtClean="0"/>
              <a:t>качественной оценок;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доминирование самооценки по</a:t>
            </a:r>
          </a:p>
          <a:p>
            <a:r>
              <a:rPr lang="ru-RU" sz="2800" dirty="0" smtClean="0"/>
              <a:t>отношению к внешней оценке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err="1" smtClean="0"/>
              <a:t>Портфолио</a:t>
            </a:r>
            <a:r>
              <a:rPr lang="ru-RU" sz="3200" dirty="0" smtClean="0"/>
              <a:t> документов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err="1" smtClean="0"/>
              <a:t>Портфолио</a:t>
            </a:r>
            <a:r>
              <a:rPr lang="ru-RU" sz="3200" dirty="0" smtClean="0"/>
              <a:t> достижений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Рефлексивный </a:t>
            </a:r>
            <a:r>
              <a:rPr lang="ru-RU" sz="3200" dirty="0" err="1" smtClean="0"/>
              <a:t>портфолио</a:t>
            </a:r>
            <a:endParaRPr lang="ru-RU" sz="3200" dirty="0" smtClean="0"/>
          </a:p>
          <a:p>
            <a:pPr>
              <a:buFont typeface="Wingdings" pitchFamily="2" charset="2"/>
              <a:buChar char="ü"/>
            </a:pPr>
            <a:endParaRPr lang="ru-RU" sz="3200" dirty="0"/>
          </a:p>
          <a:p>
            <a:pPr algn="ctr">
              <a:buNone/>
            </a:pPr>
            <a:r>
              <a:rPr lang="ru-RU" sz="3200" dirty="0" smtClean="0"/>
              <a:t>Кроме того возможны</a:t>
            </a:r>
          </a:p>
          <a:p>
            <a:pPr algn="ctr">
              <a:buNone/>
            </a:pPr>
            <a:r>
              <a:rPr lang="ru-RU" sz="3200" dirty="0" smtClean="0"/>
              <a:t> комбинированный варианты,</a:t>
            </a:r>
          </a:p>
          <a:p>
            <a:pPr algn="ctr">
              <a:buNone/>
            </a:pPr>
            <a:r>
              <a:rPr lang="ru-RU" sz="3200" dirty="0" smtClean="0"/>
              <a:t>Соответствующие поставленной цели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зависимости от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конкретныхцелейвыбирается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тип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2060848"/>
          <a:ext cx="8075240" cy="3205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8884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Достоинства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ограничения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Свидетельство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Грамота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Диплом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Удостоверение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Выписка из</a:t>
                      </a:r>
                    </a:p>
                    <a:p>
                      <a:r>
                        <a:rPr lang="ru-RU" dirty="0" smtClean="0"/>
                        <a:t>зачетной книжки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Вкладыш в аттестат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Возможность</a:t>
                      </a:r>
                    </a:p>
                    <a:p>
                      <a:pPr algn="l"/>
                      <a:r>
                        <a:rPr lang="ru-RU" dirty="0" smtClean="0"/>
                        <a:t>количественной и</a:t>
                      </a:r>
                    </a:p>
                    <a:p>
                      <a:pPr algn="l"/>
                      <a:r>
                        <a:rPr lang="ru-RU" dirty="0" smtClean="0"/>
                        <a:t>качественной оценки</a:t>
                      </a:r>
                    </a:p>
                    <a:p>
                      <a:pPr algn="l"/>
                      <a:r>
                        <a:rPr lang="ru-RU" dirty="0" smtClean="0"/>
                        <a:t>материалов</a:t>
                      </a:r>
                    </a:p>
                    <a:p>
                      <a:pPr algn="l"/>
                      <a:r>
                        <a:rPr lang="ru-RU" dirty="0" err="1" smtClean="0"/>
                        <a:t>портфолио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описывает</a:t>
                      </a:r>
                    </a:p>
                    <a:p>
                      <a:r>
                        <a:rPr lang="ru-RU" dirty="0" smtClean="0"/>
                        <a:t>процесса</a:t>
                      </a:r>
                    </a:p>
                    <a:p>
                      <a:r>
                        <a:rPr lang="ru-RU" dirty="0" smtClean="0"/>
                        <a:t>индивидуального</a:t>
                      </a:r>
                    </a:p>
                    <a:p>
                      <a:r>
                        <a:rPr lang="ru-RU" dirty="0" smtClean="0"/>
                        <a:t>развития</a:t>
                      </a:r>
                    </a:p>
                    <a:p>
                      <a:r>
                        <a:rPr lang="ru-RU" dirty="0" smtClean="0"/>
                        <a:t>ученика, полного</a:t>
                      </a:r>
                    </a:p>
                    <a:p>
                      <a:r>
                        <a:rPr lang="ru-RU" dirty="0" smtClean="0"/>
                        <a:t>разнообразия его</a:t>
                      </a:r>
                    </a:p>
                    <a:p>
                      <a:r>
                        <a:rPr lang="ru-RU" dirty="0" smtClean="0"/>
                        <a:t>творческой</a:t>
                      </a:r>
                    </a:p>
                    <a:p>
                      <a:r>
                        <a:rPr lang="ru-RU" dirty="0" smtClean="0"/>
                        <a:t>активности,</a:t>
                      </a:r>
                    </a:p>
                    <a:p>
                      <a:r>
                        <a:rPr lang="ru-RU" dirty="0" smtClean="0"/>
                        <a:t>учебного стиля,</a:t>
                      </a:r>
                    </a:p>
                    <a:p>
                      <a:r>
                        <a:rPr lang="ru-RU" dirty="0" smtClean="0"/>
                        <a:t>интересов и </a:t>
                      </a:r>
                      <a:r>
                        <a:rPr lang="ru-RU" dirty="0" err="1" smtClean="0"/>
                        <a:t>т.п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документов</a:t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Сертифицированные(документированные)</a:t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индивидуальные образовательные достижения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060848"/>
          <a:ext cx="8229600" cy="4515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832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Достоинства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Ограничения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Тексты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Творческие работы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Электронные</a:t>
                      </a:r>
                    </a:p>
                    <a:p>
                      <a:r>
                        <a:rPr lang="ru-RU" sz="1800" dirty="0" smtClean="0"/>
                        <a:t>документы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Видеозаписи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Модели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Проекты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Качественная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оценка</a:t>
                      </a:r>
                    </a:p>
                    <a:p>
                      <a:r>
                        <a:rPr lang="ru-RU" sz="1800" dirty="0" smtClean="0"/>
                        <a:t>по заданным</a:t>
                      </a:r>
                    </a:p>
                    <a:p>
                      <a:r>
                        <a:rPr lang="ru-RU" sz="1800" dirty="0" smtClean="0"/>
                        <a:t>параметрам:</a:t>
                      </a:r>
                    </a:p>
                    <a:p>
                      <a:r>
                        <a:rPr lang="ru-RU" sz="1800" dirty="0" smtClean="0"/>
                        <a:t>полнота, </a:t>
                      </a:r>
                    </a:p>
                    <a:p>
                      <a:r>
                        <a:rPr lang="ru-RU" sz="1800" dirty="0" smtClean="0"/>
                        <a:t>разнообразие,</a:t>
                      </a:r>
                    </a:p>
                    <a:p>
                      <a:r>
                        <a:rPr lang="ru-RU" sz="1800" dirty="0" smtClean="0"/>
                        <a:t>убедительность</a:t>
                      </a:r>
                    </a:p>
                    <a:p>
                      <a:r>
                        <a:rPr lang="ru-RU" sz="1800" dirty="0" smtClean="0"/>
                        <a:t>материалов,</a:t>
                      </a:r>
                    </a:p>
                    <a:p>
                      <a:r>
                        <a:rPr lang="ru-RU" sz="1800" dirty="0" smtClean="0"/>
                        <a:t> динамика</a:t>
                      </a:r>
                    </a:p>
                    <a:p>
                      <a:r>
                        <a:rPr lang="ru-RU" sz="1800" dirty="0" smtClean="0"/>
                        <a:t>учебной и творческой</a:t>
                      </a:r>
                    </a:p>
                    <a:p>
                      <a:r>
                        <a:rPr lang="ru-RU" sz="1800" dirty="0" smtClean="0"/>
                        <a:t>активности,</a:t>
                      </a:r>
                    </a:p>
                    <a:p>
                      <a:r>
                        <a:rPr lang="ru-RU" sz="1800" dirty="0" smtClean="0"/>
                        <a:t>направленность</a:t>
                      </a:r>
                    </a:p>
                    <a:p>
                      <a:r>
                        <a:rPr lang="ru-RU" sz="1800" dirty="0" smtClean="0"/>
                        <a:t>интересов.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составляющей.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Качественная</a:t>
                      </a:r>
                    </a:p>
                    <a:p>
                      <a:r>
                        <a:rPr lang="ru-RU" sz="1800" dirty="0" smtClean="0"/>
                        <a:t>оценка не может</a:t>
                      </a:r>
                    </a:p>
                    <a:p>
                      <a:r>
                        <a:rPr lang="ru-RU" sz="1800" dirty="0" smtClean="0"/>
                        <a:t>войти ни в</a:t>
                      </a:r>
                    </a:p>
                    <a:p>
                      <a:r>
                        <a:rPr lang="ru-RU" sz="1800" dirty="0" smtClean="0"/>
                        <a:t>стандартную</a:t>
                      </a:r>
                    </a:p>
                    <a:p>
                      <a:r>
                        <a:rPr lang="ru-RU" sz="1800" dirty="0" smtClean="0"/>
                        <a:t>схему</a:t>
                      </a:r>
                    </a:p>
                    <a:p>
                      <a:r>
                        <a:rPr lang="ru-RU" sz="1800" dirty="0" smtClean="0"/>
                        <a:t>количественного</a:t>
                      </a:r>
                    </a:p>
                    <a:p>
                      <a:r>
                        <a:rPr lang="ru-RU" sz="1800" dirty="0" smtClean="0"/>
                        <a:t>оценивания, ни в</a:t>
                      </a:r>
                    </a:p>
                    <a:p>
                      <a:r>
                        <a:rPr lang="ru-RU" sz="1800" dirty="0" smtClean="0"/>
                        <a:t>образовательный</a:t>
                      </a:r>
                    </a:p>
                    <a:p>
                      <a:r>
                        <a:rPr lang="ru-RU" sz="1800" dirty="0" smtClean="0"/>
                        <a:t>рейтинг в качестве</a:t>
                      </a:r>
                    </a:p>
                    <a:p>
                      <a:r>
                        <a:rPr lang="ru-RU" sz="1800" dirty="0" smtClean="0"/>
                        <a:t>суммарной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достижений (работ)</a:t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Собрание творческих и проектных работ,</a:t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описание основных форм и направлений</a:t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учебной и творческой активности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Документы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Достоинства</a:t>
                      </a:r>
                    </a:p>
                    <a:p>
                      <a:pPr algn="ctr"/>
                      <a:r>
                        <a:rPr lang="ru-RU" dirty="0" smtClean="0"/>
                        <a:t>(преимущества)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Ограничения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Эссе;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Резюме;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Тексты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 smtClean="0"/>
                        <a:t>заключений;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Рецензии;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Отзывы;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Рекомендательные</a:t>
                      </a:r>
                    </a:p>
                    <a:p>
                      <a:r>
                        <a:rPr lang="ru-RU" dirty="0" smtClean="0"/>
                        <a:t>письма;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</a:t>
                      </a:r>
                    </a:p>
                    <a:p>
                      <a:r>
                        <a:rPr lang="ru-RU" dirty="0" smtClean="0"/>
                        <a:t>включить</a:t>
                      </a:r>
                    </a:p>
                    <a:p>
                      <a:r>
                        <a:rPr lang="ru-RU" dirty="0" smtClean="0"/>
                        <a:t>механизмы</a:t>
                      </a:r>
                    </a:p>
                    <a:p>
                      <a:r>
                        <a:rPr lang="ru-RU" dirty="0" smtClean="0"/>
                        <a:t>самооценки, что</a:t>
                      </a:r>
                    </a:p>
                    <a:p>
                      <a:r>
                        <a:rPr lang="ru-RU" dirty="0" smtClean="0"/>
                        <a:t>повышает степень</a:t>
                      </a:r>
                    </a:p>
                    <a:p>
                      <a:r>
                        <a:rPr lang="ru-RU" dirty="0" smtClean="0"/>
                        <a:t>осознанности</a:t>
                      </a:r>
                    </a:p>
                    <a:p>
                      <a:r>
                        <a:rPr lang="ru-RU" dirty="0" smtClean="0"/>
                        <a:t>процессов,</a:t>
                      </a:r>
                    </a:p>
                    <a:p>
                      <a:r>
                        <a:rPr lang="ru-RU" dirty="0" smtClean="0"/>
                        <a:t>связанных с</a:t>
                      </a:r>
                    </a:p>
                    <a:p>
                      <a:r>
                        <a:rPr lang="ru-RU" dirty="0" smtClean="0"/>
                        <a:t>обучением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Сложность</a:t>
                      </a:r>
                    </a:p>
                    <a:p>
                      <a:r>
                        <a:rPr lang="ru-RU" dirty="0" smtClean="0"/>
                        <a:t>формализации и</a:t>
                      </a:r>
                    </a:p>
                    <a:p>
                      <a:r>
                        <a:rPr lang="ru-RU" dirty="0" smtClean="0"/>
                        <a:t>учета собранной</a:t>
                      </a:r>
                    </a:p>
                    <a:p>
                      <a:r>
                        <a:rPr lang="ru-RU" dirty="0" smtClean="0"/>
                        <a:t>информации.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Рефлексивный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портфолио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письменный анализ личного отношения</a:t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автора к своей деятельности и ее</a:t>
            </a:r>
            <a:b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результатам, отзывы других людей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титульный лист</a:t>
            </a:r>
          </a:p>
          <a:p>
            <a:r>
              <a:rPr lang="ru-RU" dirty="0" smtClean="0"/>
              <a:t>сопроводительный текст владельца</a:t>
            </a:r>
          </a:p>
          <a:p>
            <a:pPr>
              <a:buNone/>
            </a:pPr>
            <a:r>
              <a:rPr lang="ru-RU" dirty="0" err="1" smtClean="0"/>
              <a:t>портфолио</a:t>
            </a:r>
            <a:r>
              <a:rPr lang="ru-RU" dirty="0" smtClean="0"/>
              <a:t> с описанием цели</a:t>
            </a:r>
          </a:p>
          <a:p>
            <a:pPr>
              <a:buNone/>
            </a:pPr>
            <a:r>
              <a:rPr lang="ru-RU" dirty="0" smtClean="0"/>
              <a:t>(предназначения)</a:t>
            </a:r>
          </a:p>
          <a:p>
            <a:r>
              <a:rPr lang="ru-RU" dirty="0" smtClean="0"/>
              <a:t>содержание </a:t>
            </a:r>
            <a:r>
              <a:rPr lang="ru-RU" dirty="0" err="1" smtClean="0"/>
              <a:t>портфолио</a:t>
            </a:r>
            <a:r>
              <a:rPr lang="ru-RU" dirty="0" smtClean="0"/>
              <a:t> с</a:t>
            </a:r>
          </a:p>
          <a:p>
            <a:pPr>
              <a:buNone/>
            </a:pPr>
            <a:r>
              <a:rPr lang="ru-RU" dirty="0" smtClean="0"/>
              <a:t>перечислением его основных</a:t>
            </a:r>
          </a:p>
          <a:p>
            <a:pPr>
              <a:buNone/>
            </a:pPr>
            <a:r>
              <a:rPr lang="ru-RU" dirty="0" smtClean="0"/>
              <a:t>элементов</a:t>
            </a:r>
          </a:p>
          <a:p>
            <a:r>
              <a:rPr lang="ru-RU" dirty="0" smtClean="0"/>
              <a:t>самоанализ и прогноз (или план) на будущее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Обязательные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элементы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Нужно учитывать:</a:t>
            </a:r>
          </a:p>
          <a:p>
            <a:r>
              <a:rPr lang="ru-RU" sz="3200" dirty="0" smtClean="0"/>
              <a:t>цели;</a:t>
            </a:r>
          </a:p>
          <a:p>
            <a:r>
              <a:rPr lang="ru-RU" sz="3200" dirty="0" smtClean="0"/>
              <a:t>особенности темы;</a:t>
            </a:r>
          </a:p>
          <a:p>
            <a:r>
              <a:rPr lang="ru-RU" sz="3200" dirty="0" smtClean="0"/>
              <a:t>сроки исполнения;</a:t>
            </a:r>
          </a:p>
          <a:p>
            <a:r>
              <a:rPr lang="ru-RU" sz="3200" dirty="0" smtClean="0"/>
              <a:t>формы представления:</a:t>
            </a:r>
          </a:p>
          <a:p>
            <a:pPr>
              <a:buNone/>
            </a:pPr>
            <a:r>
              <a:rPr lang="ru-RU" sz="3200" dirty="0" smtClean="0"/>
              <a:t>–наглядность;</a:t>
            </a:r>
          </a:p>
          <a:p>
            <a:pPr>
              <a:buNone/>
            </a:pPr>
            <a:r>
              <a:rPr lang="ru-RU" sz="3200" dirty="0" smtClean="0"/>
              <a:t>–системность;</a:t>
            </a:r>
          </a:p>
          <a:p>
            <a:r>
              <a:rPr lang="ru-RU" sz="3200" dirty="0" err="1" smtClean="0"/>
              <a:t>рефлексивность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Этапы работы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560</Words>
  <Application>Microsoft Office PowerPoint</Application>
  <PresentationFormat>Экран (4:3)</PresentationFormat>
  <Paragraphs>174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Портфолио ученика как технология работы с учащимися</vt:lpstr>
      <vt:lpstr>Портфолио </vt:lpstr>
      <vt:lpstr>  Педагогическая идея портфолио предполагает: </vt:lpstr>
      <vt:lpstr>В зависимости от конкретныхцелейвыбирается тип портфолио:</vt:lpstr>
      <vt:lpstr> Портфолио документов Сертифицированные(документированные) индивидуальные образовательные достижения </vt:lpstr>
      <vt:lpstr>Портфолио достижений (работ) Собрание творческих и проектных работ, описание основных форм и направлений учебной и творческой активности</vt:lpstr>
      <vt:lpstr>Рефлексивный портфолио письменный анализ личного отношения автора к своей деятельности и ее результатам, отзывы других людей</vt:lpstr>
      <vt:lpstr>Обязательные элементы</vt:lpstr>
      <vt:lpstr>Этапы работы</vt:lpstr>
      <vt:lpstr>Цели ученического портфолио</vt:lpstr>
      <vt:lpstr>Задачи ученического портфолио</vt:lpstr>
      <vt:lpstr>По содержанию портфолио подразделяется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ученика как технология работы с учащимися</dc:title>
  <dc:creator>Санёк</dc:creator>
  <cp:lastModifiedBy>Comp07</cp:lastModifiedBy>
  <cp:revision>9</cp:revision>
  <dcterms:created xsi:type="dcterms:W3CDTF">2013-10-17T01:33:27Z</dcterms:created>
  <dcterms:modified xsi:type="dcterms:W3CDTF">2013-10-17T09:37:38Z</dcterms:modified>
</cp:coreProperties>
</file>