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7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96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E3DCE6-F929-4EE2-9D24-1CF5D3A27ECD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934C9F-DF3A-4083-97F9-A668886EB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99D3-0FA7-4C34-8038-2574B8E84175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A0D6E-2AE1-4D65-A44A-0D865DD54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A6AE-7C64-4896-8C60-1AF62212CCB6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0896E-9CBB-4C4F-9E7A-385843329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841B2-D868-405E-90F4-130939E0640E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3F2C-FCF9-418B-B071-B72B74EFF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7A605-809B-464D-90E5-94E2AF0EEC12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23F945-9B21-41A7-957A-E211B5228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D7E904-E4FC-428C-A8EA-C72183CA3731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4D1B0-E0C4-408F-A8F8-85E0AF849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EF46DE-3B84-4204-B89D-158306BA5F66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D0EF8D-8C2F-4A63-A28F-27F117494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C35A93-00FA-4209-8086-177BEA187017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04F66C-850A-43CF-B7E5-5043EBC66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CDF1-3194-422A-8118-3DF4D7C5A1C2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B5EA7-F815-43DA-A1AF-BD1D5F15D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D9604-B49D-4088-A90C-1C84E3D22C9A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FC1D55-6B11-4D37-BA42-1F8A05BE7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1929B3-998D-4A06-8CAA-0C8D878F82EA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E920EB2-49E8-42BE-99C7-16003DE84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FF02822-FD57-4A1A-AA0B-412850ED1AA3}" type="datetimeFigureOut">
              <a:rPr lang="ru-RU"/>
              <a:pPr>
                <a:defRPr/>
              </a:pPr>
              <a:t>09.02.2016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9D32DA9-5678-4CDD-AB6C-11263889B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4" r:id="rId4"/>
    <p:sldLayoutId id="2147483735" r:id="rId5"/>
    <p:sldLayoutId id="2147483736" r:id="rId6"/>
    <p:sldLayoutId id="2147483730" r:id="rId7"/>
    <p:sldLayoutId id="2147483737" r:id="rId8"/>
    <p:sldLayoutId id="2147483738" r:id="rId9"/>
    <p:sldLayoutId id="2147483729" r:id="rId10"/>
    <p:sldLayoutId id="2147483728" r:id="rId11"/>
  </p:sldLayoutIdLst>
  <p:transition spd="slow" advClick="0" advTm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357166"/>
            <a:ext cx="6172200" cy="150019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0" dirty="0" smtClean="0">
                <a:solidFill>
                  <a:schemeClr val="tx1"/>
                </a:solidFill>
              </a:rPr>
              <a:t>МБОШИ «Гимназия-интернат №13» город Нижнекамск, РТ.</a:t>
            </a:r>
            <a:endParaRPr lang="ru-RU" sz="3600" b="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852936"/>
            <a:ext cx="5500688" cy="2430586"/>
          </a:xfrm>
        </p:spPr>
        <p:txBody>
          <a:bodyPr/>
          <a:lstStyle/>
          <a:p>
            <a:pPr marR="0" algn="ctr"/>
            <a:r>
              <a:rPr lang="ru-RU" sz="2800" dirty="0" smtClean="0">
                <a:solidFill>
                  <a:srgbClr val="FF0000"/>
                </a:solidFill>
              </a:rPr>
              <a:t>Хайруллина Чулпан </a:t>
            </a:r>
            <a:r>
              <a:rPr lang="ru-RU" sz="2800" dirty="0" err="1" smtClean="0">
                <a:solidFill>
                  <a:srgbClr val="FF0000"/>
                </a:solidFill>
              </a:rPr>
              <a:t>Минталибовна</a:t>
            </a:r>
            <a:r>
              <a:rPr lang="ru-RU" sz="2800" dirty="0" smtClean="0">
                <a:solidFill>
                  <a:srgbClr val="FF0000"/>
                </a:solidFill>
              </a:rPr>
              <a:t>, учитель начальных классов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1714500"/>
            <a:ext cx="80724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9750"/>
            <a:r>
              <a:rPr lang="ru-RU" sz="40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Иди вперед! Порядок знаешь.</a:t>
            </a:r>
            <a:endParaRPr lang="ru-RU" sz="400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мостовой не пострадаешь,</a:t>
            </a:r>
            <a:endParaRPr lang="ru-RU" sz="4000">
              <a:solidFill>
                <a:srgbClr val="7030A0"/>
              </a:solidFill>
              <a:ea typeface="Calibri" pitchFamily="34" charset="0"/>
              <a:cs typeface="Times New Roman" pitchFamily="18" charset="0"/>
            </a:endParaRP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40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свет нам говорит: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«Проходите, путь открыт»</a:t>
            </a:r>
            <a:r>
              <a:rPr lang="ru-RU" sz="4000">
                <a:solidFill>
                  <a:srgbClr val="7030A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Овал 3"/>
          <p:cNvSpPr/>
          <p:nvPr/>
        </p:nvSpPr>
        <p:spPr>
          <a:xfrm>
            <a:off x="5000625" y="4572000"/>
            <a:ext cx="2214563" cy="20716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71500" y="1071563"/>
            <a:ext cx="8572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539750">
              <a:lnSpc>
                <a:spcPct val="150000"/>
              </a:lnSpc>
            </a:pPr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… свет – предупреждение,</a:t>
            </a:r>
          </a:p>
          <a:p>
            <a:pPr indent="539750" eaLnBrk="0" hangingPunct="0">
              <a:lnSpc>
                <a:spcPct val="150000"/>
              </a:lnSpc>
            </a:pPr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жду сигнала для движения!</a:t>
            </a:r>
          </a:p>
        </p:txBody>
      </p:sp>
      <p:sp>
        <p:nvSpPr>
          <p:cNvPr id="3" name="Овал 2"/>
          <p:cNvSpPr/>
          <p:nvPr/>
        </p:nvSpPr>
        <p:spPr>
          <a:xfrm>
            <a:off x="5143500" y="4286250"/>
            <a:ext cx="2214563" cy="207168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3" y="1714500"/>
            <a:ext cx="8929687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975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Встал на пост … братец, 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улыбаясь, говорит: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«Вот теперь стоять вам хватит,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Проходите, путь открыт»!</a:t>
            </a:r>
          </a:p>
        </p:txBody>
      </p:sp>
      <p:sp>
        <p:nvSpPr>
          <p:cNvPr id="4" name="Овал 3"/>
          <p:cNvSpPr/>
          <p:nvPr/>
        </p:nvSpPr>
        <p:spPr>
          <a:xfrm>
            <a:off x="5786438" y="4214813"/>
            <a:ext cx="2214562" cy="207168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63" y="2428875"/>
            <a:ext cx="8229600" cy="350043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smtClean="0"/>
              <a:t>Круглый знак, а в нём окошко,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Не спешите сгоряча, 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А подумайте немножко: 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Что здесь свалка кирпича?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Дорожные</a:t>
            </a:r>
            <a:r>
              <a:rPr lang="ru-RU" dirty="0" smtClean="0">
                <a:solidFill>
                  <a:schemeClr val="accent2"/>
                </a:solidFill>
              </a:rPr>
              <a:t> знаки в стихах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928688"/>
            <a:ext cx="4000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2714625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smtClean="0"/>
              <a:t>Я в кругу с обводом красным,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Это значит – тут опасно.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Тут, поймите, запрещенье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пешеходного движенья.</a:t>
            </a:r>
          </a:p>
          <a:p>
            <a:pPr algn="ctr">
              <a:buFont typeface="Wingdings 3" pitchFamily="18" charset="2"/>
              <a:buNone/>
            </a:pPr>
            <a:endParaRPr lang="ru-RU" sz="3200" b="1" smtClean="0"/>
          </a:p>
          <a:p>
            <a:pPr algn="ctr">
              <a:buFont typeface="Wingdings 3" pitchFamily="18" charset="2"/>
              <a:buNone/>
            </a:pPr>
            <a:endParaRPr lang="ru-RU" sz="3200" b="1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071938"/>
            <a:ext cx="278606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3" y="1643063"/>
            <a:ext cx="8229600" cy="3792537"/>
          </a:xfrm>
        </p:spPr>
        <p:txBody>
          <a:bodyPr>
            <a:normAutofit/>
          </a:bodyPr>
          <a:lstStyle/>
          <a:p>
            <a:pPr indent="539750" algn="ctr">
              <a:spcBef>
                <a:spcPct val="0"/>
              </a:spcBef>
              <a:buFont typeface="Wingdings 3" pitchFamily="18" charset="2"/>
              <a:buNone/>
            </a:pPr>
            <a:r>
              <a:rPr lang="ru-RU" sz="3200" b="1" smtClean="0">
                <a:ea typeface="Calibri" pitchFamily="34" charset="0"/>
                <a:cs typeface="Times New Roman" pitchFamily="18" charset="0"/>
              </a:rPr>
              <a:t>В голубом иду я в круге, </a:t>
            </a:r>
          </a:p>
          <a:p>
            <a:pPr indent="539750" algn="ctr" eaLnBrk="0" hangingPunct="0">
              <a:spcBef>
                <a:spcPct val="0"/>
              </a:spcBef>
              <a:buFont typeface="Wingdings 3" pitchFamily="18" charset="2"/>
              <a:buNone/>
            </a:pPr>
            <a:r>
              <a:rPr lang="ru-RU" sz="3200" b="1" smtClean="0">
                <a:ea typeface="Calibri" pitchFamily="34" charset="0"/>
                <a:cs typeface="Times New Roman" pitchFamily="18" charset="0"/>
              </a:rPr>
              <a:t>и понятно всей округе,</a:t>
            </a:r>
          </a:p>
          <a:p>
            <a:pPr indent="539750" algn="ctr" eaLnBrk="0" hangingPunct="0">
              <a:spcBef>
                <a:spcPct val="0"/>
              </a:spcBef>
              <a:buFont typeface="Wingdings 3" pitchFamily="18" charset="2"/>
              <a:buNone/>
            </a:pPr>
            <a:r>
              <a:rPr lang="ru-RU" sz="3200" b="1" smtClean="0">
                <a:ea typeface="Calibri" pitchFamily="34" charset="0"/>
                <a:cs typeface="Times New Roman" pitchFamily="18" charset="0"/>
              </a:rPr>
              <a:t>Если вдуматься немножко – </a:t>
            </a:r>
          </a:p>
          <a:p>
            <a:pPr indent="539750" algn="ctr" eaLnBrk="0" hangingPunct="0">
              <a:spcBef>
                <a:spcPct val="0"/>
              </a:spcBef>
              <a:buFont typeface="Wingdings 3" pitchFamily="18" charset="2"/>
              <a:buNone/>
            </a:pPr>
            <a:r>
              <a:rPr lang="ru-RU" sz="3200" b="1" smtClean="0">
                <a:ea typeface="Calibri" pitchFamily="34" charset="0"/>
                <a:cs typeface="Times New Roman" pitchFamily="18" charset="0"/>
              </a:rPr>
              <a:t>Пешеходная дорожка.</a:t>
            </a:r>
          </a:p>
          <a:p>
            <a:pPr indent="539750">
              <a:buFont typeface="Wingdings 3" pitchFamily="18" charset="2"/>
              <a:buNone/>
            </a:pP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571875"/>
            <a:ext cx="29908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078287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smtClean="0"/>
              <a:t>Я хочу спросить про знак,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Нарисован знак вот так: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В треугольнике ребята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Со всех ног бегут куда-то.</a:t>
            </a:r>
          </a:p>
          <a:p>
            <a:pPr algn="ctr"/>
            <a:endParaRPr lang="ru-RU" sz="3200" b="1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4214813"/>
            <a:ext cx="250031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smtClean="0"/>
              <a:t>Шли из школы мы домой, 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Видим – знак на мостовой: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Круг, внутри велосипед, 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smtClean="0"/>
              <a:t>Ничего другого нет.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4572000"/>
            <a:ext cx="221456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4000" b="1" smtClean="0"/>
              <a:t>Что может случиться, если опоздать с выходом из автобуса?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«Мозговой штурм» 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3000375"/>
            <a:ext cx="48006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400"/>
                            </p:stCondLst>
                            <p:childTnLst>
                              <p:par>
                                <p:cTn id="2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57438"/>
            <a:ext cx="6815138" cy="357187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sz="7800" b="1" smtClean="0">
                <a:solidFill>
                  <a:schemeClr val="tx1"/>
                </a:solidFill>
              </a:rPr>
              <a:t>«</a:t>
            </a:r>
            <a:r>
              <a:rPr lang="ru-RU" sz="7800" b="1" smtClean="0">
                <a:solidFill>
                  <a:srgbClr val="FF0000"/>
                </a:solidFill>
              </a:rPr>
              <a:t>Свет</a:t>
            </a:r>
            <a:r>
              <a:rPr lang="ru-RU" sz="7800" b="1" smtClean="0">
                <a:solidFill>
                  <a:srgbClr val="FFFF00"/>
                </a:solidFill>
              </a:rPr>
              <a:t>офо</a:t>
            </a:r>
            <a:r>
              <a:rPr lang="ru-RU" sz="7800" b="1" smtClean="0">
                <a:solidFill>
                  <a:srgbClr val="00B050"/>
                </a:solidFill>
              </a:rPr>
              <a:t>рик</a:t>
            </a:r>
            <a:r>
              <a:rPr lang="ru-RU" sz="7800" b="1" smtClean="0">
                <a:solidFill>
                  <a:srgbClr val="FF0000"/>
                </a:solidFill>
              </a:rPr>
              <a:t> </a:t>
            </a:r>
            <a:r>
              <a:rPr lang="ru-RU" sz="7800" b="1" smtClean="0">
                <a:solidFill>
                  <a:schemeClr val="tx1"/>
                </a:solidFill>
              </a:rPr>
              <a:t>в гостях у нас »</a:t>
            </a:r>
          </a:p>
          <a:p>
            <a:pPr marR="0" algn="l">
              <a:lnSpc>
                <a:spcPct val="90000"/>
              </a:lnSpc>
            </a:pPr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7163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Внеклассное мероприятие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в 3 классе</a:t>
            </a:r>
            <a:r>
              <a:rPr lang="en-US" sz="3600" dirty="0" smtClean="0"/>
              <a:t> </a:t>
            </a:r>
            <a:r>
              <a:rPr lang="ru-RU" sz="3600" dirty="0" smtClean="0"/>
              <a:t>по ПДД </a:t>
            </a:r>
            <a:endParaRPr lang="ru-RU" sz="3600" dirty="0"/>
          </a:p>
        </p:txBody>
      </p:sp>
      <p:pic>
        <p:nvPicPr>
          <p:cNvPr id="14339" name="Рисунок 4" descr="13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3071813"/>
            <a:ext cx="1592262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Как живете?</a:t>
            </a:r>
          </a:p>
          <a:p>
            <a:r>
              <a:rPr lang="ru-RU" smtClean="0"/>
              <a:t>Через дорогу как идете?</a:t>
            </a:r>
          </a:p>
          <a:p>
            <a:r>
              <a:rPr lang="ru-RU" smtClean="0"/>
              <a:t>Как на красный свет бежите?</a:t>
            </a:r>
          </a:p>
          <a:p>
            <a:r>
              <a:rPr lang="ru-RU" smtClean="0"/>
              <a:t>А на зеленый свет стоите?</a:t>
            </a:r>
          </a:p>
          <a:p>
            <a:r>
              <a:rPr lang="ru-RU" smtClean="0"/>
              <a:t>На дорогах как шалите?</a:t>
            </a:r>
          </a:p>
          <a:p>
            <a:r>
              <a:rPr lang="ru-RU" smtClean="0"/>
              <a:t>На желтый свет опять бежите?</a:t>
            </a:r>
          </a:p>
          <a:p>
            <a:r>
              <a:rPr lang="ru-RU" smtClean="0"/>
              <a:t>Как по «зебре» вы идете?</a:t>
            </a:r>
          </a:p>
          <a:p>
            <a:r>
              <a:rPr lang="ru-RU" smtClean="0"/>
              <a:t>Как в транспорте шум создаете?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Физ. минутка  на внимание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0"/>
                            </p:stCondLst>
                            <p:childTnLst>
                              <p:par>
                                <p:cTn id="6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Кто из вас идет вперед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Только там, где переход?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Кто вперед летит так скоро,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что  не видит светофора?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Знает кто, что красный свет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Означает: хода нет?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Кто из вас, идя домой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Держит путь по мостовой?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Кто из вас в вагоне тесном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уступил старушке место?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Кто из вас без затруднения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знает правила движения?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2"/>
                </a:solidFill>
              </a:rPr>
              <a:t>«Это я, это я, это все мои друзья!»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25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25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925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1925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925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925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925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925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1925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925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000"/>
                            </p:stCondLst>
                            <p:childTnLst>
                              <p:par>
                                <p:cTn id="6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925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925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1925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925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7000"/>
                            </p:stCondLst>
                            <p:childTnLst>
                              <p:par>
                                <p:cTn id="7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925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925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1925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925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2000"/>
                            </p:stCondLst>
                            <p:childTnLst>
                              <p:par>
                                <p:cTn id="8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925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1925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1925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1925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7000"/>
                            </p:stCondLst>
                            <p:childTnLst>
                              <p:par>
                                <p:cTn id="9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925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1925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1925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1925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925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1925" decel="100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1925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1925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7000"/>
                            </p:stCondLst>
                            <p:childTnLst>
                              <p:par>
                                <p:cTn id="1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925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1925" decel="100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1925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1925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925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1925" decel="100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1925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1925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7000"/>
                            </p:stCondLst>
                            <p:childTnLst>
                              <p:par>
                                <p:cTn id="1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925" decel="100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1925" decel="100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1925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1925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Правда, что у светофора 4 сигнала?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Ты переходишь дорогу на красный сигнал?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Это правда, что дорожные знаки установлены для украшения дороги?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Говорят, что ты катаешься на лыжах во дворе?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Правда, что островок безопасности предназначен для игры?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Говорят, что ты не уступаешь в транспорте место старшим. Это правда?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А знаешь ли ты, что тротуар – это дорога для машин?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КамАЗ– это машина для перевозки пассажиров?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– Говорят, что, торопясь на уроки, ты быстро перебегаешь дорогу. Это правда?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«Да» или «Нет»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«Подскажи словечко»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5842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3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200" b="1" smtClean="0"/>
              <a:t>Заучи закон простой:</a:t>
            </a:r>
          </a:p>
          <a:p>
            <a:pPr>
              <a:buFont typeface="Wingdings 3" pitchFamily="18" charset="2"/>
              <a:buNone/>
            </a:pPr>
            <a:r>
              <a:rPr lang="ru-RU" sz="3200" b="1" smtClean="0"/>
              <a:t>Красный свет зажегся …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0" y="1285875"/>
            <a:ext cx="4041775" cy="3529013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ru-RU" sz="8800" smtClean="0"/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8800" smtClean="0">
                <a:solidFill>
                  <a:srgbClr val="00B050"/>
                </a:solidFill>
              </a:rPr>
              <a:t>стой</a:t>
            </a: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0"/>
            <a:ext cx="8229600" cy="17208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8000" b="1" smtClean="0">
                <a:solidFill>
                  <a:srgbClr val="00B050"/>
                </a:solidFill>
              </a:rPr>
              <a:t>переходу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400" dirty="0" smtClean="0"/>
              <a:t>Желтый скажет пешеходу:</a:t>
            </a:r>
            <a:br>
              <a:rPr lang="ru-RU" sz="4400" dirty="0" smtClean="0"/>
            </a:br>
            <a:r>
              <a:rPr lang="ru-RU" sz="4400" dirty="0" smtClean="0"/>
              <a:t>Приготовься к …</a:t>
            </a:r>
            <a:endParaRPr lang="ru-RU" sz="4400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57563"/>
            <a:ext cx="8229600" cy="26495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1000" b="1" smtClean="0"/>
              <a:t>			</a:t>
            </a:r>
            <a:r>
              <a:rPr lang="ru-RU" sz="11000" smtClean="0">
                <a:solidFill>
                  <a:srgbClr val="00B050"/>
                </a:solidFill>
              </a:rPr>
              <a:t>иди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/>
              <a:t>А зеленый впереди,</a:t>
            </a:r>
            <a:br>
              <a:rPr lang="ru-RU" sz="6000" dirty="0" smtClean="0"/>
            </a:br>
            <a:r>
              <a:rPr lang="ru-RU" sz="6000" dirty="0" smtClean="0"/>
              <a:t>Говорит он всем …</a:t>
            </a:r>
            <a:endParaRPr lang="ru-RU" sz="6000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4214813"/>
            <a:ext cx="8229600" cy="17922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7200" smtClean="0">
                <a:solidFill>
                  <a:srgbClr val="00B050"/>
                </a:solidFill>
              </a:rPr>
              <a:t>			</a:t>
            </a:r>
            <a:r>
              <a:rPr lang="ru-RU" sz="7200" smtClean="0">
                <a:solidFill>
                  <a:srgbClr val="00B050"/>
                </a:solidFill>
              </a:rPr>
              <a:t>правой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29289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 проспекты, и бульвары – </a:t>
            </a:r>
            <a:br>
              <a:rPr lang="ru-RU" dirty="0" smtClean="0"/>
            </a:br>
            <a:r>
              <a:rPr lang="ru-RU" dirty="0" smtClean="0"/>
              <a:t>Всюду улицы шумны.</a:t>
            </a:r>
            <a:br>
              <a:rPr lang="ru-RU" dirty="0" smtClean="0"/>
            </a:br>
            <a:r>
              <a:rPr lang="ru-RU" dirty="0" smtClean="0"/>
              <a:t>Проходи по тротуару</a:t>
            </a:r>
            <a:br>
              <a:rPr lang="ru-RU" dirty="0" smtClean="0"/>
            </a:br>
            <a:r>
              <a:rPr lang="ru-RU" dirty="0" smtClean="0"/>
              <a:t>Только с … стороны</a:t>
            </a:r>
            <a:r>
              <a:rPr lang="en-US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86188"/>
            <a:ext cx="8229600" cy="22209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6600" smtClean="0">
                <a:solidFill>
                  <a:srgbClr val="00B050"/>
                </a:solidFill>
              </a:rPr>
              <a:t>		</a:t>
            </a:r>
            <a:r>
              <a:rPr lang="ru-RU" sz="6600" smtClean="0">
                <a:solidFill>
                  <a:srgbClr val="00B050"/>
                </a:solidFill>
              </a:rPr>
              <a:t>пешеход</a:t>
            </a:r>
            <a:br>
              <a:rPr lang="ru-RU" sz="6600" smtClean="0">
                <a:solidFill>
                  <a:srgbClr val="00B050"/>
                </a:solidFill>
              </a:rPr>
            </a:br>
            <a:endParaRPr lang="ru-RU" sz="6600" smtClean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 на улицу, коль вышел, </a:t>
            </a:r>
            <a:br>
              <a:rPr lang="ru-RU" dirty="0" smtClean="0"/>
            </a:br>
            <a:r>
              <a:rPr lang="ru-RU" dirty="0" smtClean="0"/>
              <a:t>Знай, приятель, наперед:</a:t>
            </a:r>
            <a:br>
              <a:rPr lang="ru-RU" dirty="0" smtClean="0"/>
            </a:br>
            <a:r>
              <a:rPr lang="ru-RU" dirty="0" smtClean="0"/>
              <a:t>Всех названий стал ты выше,</a:t>
            </a:r>
            <a:br>
              <a:rPr lang="ru-RU" dirty="0" smtClean="0"/>
            </a:br>
            <a:r>
              <a:rPr lang="ru-RU" dirty="0" smtClean="0"/>
              <a:t>Стал ты сразу - …</a:t>
            </a:r>
            <a:endParaRPr lang="ru-RU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500563"/>
            <a:ext cx="8229600" cy="15065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6000" smtClean="0"/>
              <a:t>	</a:t>
            </a:r>
            <a:r>
              <a:rPr lang="ru-RU" sz="6000" b="1" smtClean="0">
                <a:solidFill>
                  <a:srgbClr val="00B050"/>
                </a:solidFill>
              </a:rPr>
              <a:t>переход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0005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/>
              <a:t>Под землей коридор</a:t>
            </a:r>
            <a:br>
              <a:rPr lang="ru-RU" sz="4800" dirty="0" smtClean="0"/>
            </a:br>
            <a:r>
              <a:rPr lang="ru-RU" sz="4800" dirty="0" smtClean="0"/>
              <a:t>На ту сторону ведет, </a:t>
            </a:r>
            <a:br>
              <a:rPr lang="ru-RU" sz="4800" dirty="0" smtClean="0"/>
            </a:br>
            <a:r>
              <a:rPr lang="ru-RU" sz="4800" dirty="0" smtClean="0"/>
              <a:t>Нет ни двери, ни ворот – </a:t>
            </a:r>
            <a:br>
              <a:rPr lang="ru-RU" sz="4800" dirty="0" smtClean="0"/>
            </a:br>
            <a:r>
              <a:rPr lang="ru-RU" sz="4800" dirty="0" smtClean="0"/>
              <a:t>это, дети, …</a:t>
            </a:r>
            <a:endParaRPr lang="ru-RU" sz="4800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88" y="785813"/>
            <a:ext cx="85010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должен знать пешеход:</a:t>
            </a:r>
          </a:p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1.Ходи по тротуару, придерживаясь правой стороны.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Переходи улицу спокойным шагом только по пешеходному переходу.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3.При переходе дороги убедись в безопасности. Посмотри, нет ли рядом машин.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4.За городом безопаснее всего пешеходу идти по обочине навстречу движущемуся транспорту.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5.Разрешающий для перехода сигнал светофора </a:t>
            </a:r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зелёный.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Ни сзади, ни спереди не обходи стоящий автомобиль. Подожди, пока он отъедет от остановки.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Если переходишь дорогу с малышом, крепко держи его за руку.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Никогда не перебегай проезжую часть перед близко идущим автомобилем.</a:t>
            </a:r>
            <a:endParaRPr lang="ru-RU" sz="2400" b="1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Закрепление знаний правил дорожного движения;</a:t>
            </a:r>
          </a:p>
          <a:p>
            <a:r>
              <a:rPr lang="ru-RU" sz="3200" smtClean="0"/>
              <a:t>развитие психофизиологических качеств (внимания, мышления, память и т.д.);</a:t>
            </a:r>
          </a:p>
          <a:p>
            <a:r>
              <a:rPr lang="ru-RU" sz="3200" smtClean="0"/>
              <a:t>формирование навыков безопасного поведения на дороге.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/>
              <a:t>Цели:</a:t>
            </a:r>
            <a:endParaRPr lang="ru-RU" sz="4800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7467600" cy="4071937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b="1" i="1" smtClean="0"/>
              <a:t>Правил  дорожных на свете немало,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i="1" smtClean="0"/>
              <a:t>Все бы их знать нам не мешало.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i="1" smtClean="0"/>
              <a:t>Но основные из правил движения</a:t>
            </a:r>
          </a:p>
          <a:p>
            <a:pPr algn="ctr">
              <a:buFont typeface="Wingdings 3" pitchFamily="18" charset="2"/>
              <a:buNone/>
            </a:pPr>
            <a:r>
              <a:rPr lang="ru-RU" sz="3200" b="1" i="1" smtClean="0"/>
              <a:t>Знать как таблицу умножения!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1143000"/>
            <a:ext cx="7572375" cy="39703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9750"/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Встаю с краю улицы, в длинном сапоге, </a:t>
            </a:r>
            <a:endParaRPr lang="ru-RU" sz="3600" b="1">
              <a:ea typeface="Calibri" pitchFamily="34" charset="0"/>
              <a:cs typeface="Times New Roman" pitchFamily="18" charset="0"/>
            </a:endParaRPr>
          </a:p>
          <a:p>
            <a:pPr indent="539750" eaLnBrk="0" hangingPunct="0"/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Чучело трехглазое на одной ноге.</a:t>
            </a:r>
            <a:endParaRPr lang="ru-RU" sz="3600" b="1">
              <a:ea typeface="Calibri" pitchFamily="34" charset="0"/>
              <a:cs typeface="Times New Roman" pitchFamily="18" charset="0"/>
            </a:endParaRPr>
          </a:p>
          <a:p>
            <a:pPr indent="539750" eaLnBrk="0" hangingPunct="0"/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машины движутся, где сошлись пути,</a:t>
            </a:r>
          </a:p>
          <a:p>
            <a:pPr indent="539750" eaLnBrk="0" hangingPunct="0"/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Помогаю улицу людям перейти.</a:t>
            </a:r>
            <a:r>
              <a:rPr lang="ru-RU" sz="3600" b="1"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3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642938"/>
            <a:ext cx="3500437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888" cy="45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00188" y="642938"/>
            <a:ext cx="7429500" cy="1357312"/>
          </a:xfrm>
        </p:spPr>
        <p:txBody>
          <a:bodyPr/>
          <a:lstStyle/>
          <a:p>
            <a:pPr algn="ctr"/>
            <a:r>
              <a:rPr lang="ru-RU" sz="5400" smtClean="0">
                <a:solidFill>
                  <a:srgbClr val="C00000"/>
                </a:solidFill>
              </a:rPr>
              <a:t>Подумай, покажи!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1285875"/>
            <a:ext cx="7480300" cy="4357688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ru-RU" sz="3600" smtClean="0">
              <a:solidFill>
                <a:srgbClr val="7030A0"/>
              </a:solidFill>
            </a:endParaRPr>
          </a:p>
          <a:p>
            <a:pPr algn="ctr">
              <a:buFont typeface="Wingdings 3" pitchFamily="18" charset="2"/>
              <a:buNone/>
            </a:pPr>
            <a:endParaRPr lang="ru-RU" sz="3600" smtClean="0">
              <a:solidFill>
                <a:srgbClr val="7030A0"/>
              </a:solidFill>
            </a:endParaRPr>
          </a:p>
          <a:p>
            <a:pPr algn="ctr">
              <a:buFont typeface="Wingdings 3" pitchFamily="18" charset="2"/>
              <a:buNone/>
            </a:pPr>
            <a:r>
              <a:rPr lang="ru-RU" sz="3600" smtClean="0">
                <a:solidFill>
                  <a:srgbClr val="7030A0"/>
                </a:solidFill>
              </a:rPr>
              <a:t>На светофоре … свет!</a:t>
            </a:r>
          </a:p>
          <a:p>
            <a:pPr algn="ctr">
              <a:buFont typeface="Wingdings 3" pitchFamily="18" charset="2"/>
              <a:buNone/>
            </a:pPr>
            <a:r>
              <a:rPr lang="ru-RU" sz="3600" smtClean="0">
                <a:solidFill>
                  <a:srgbClr val="7030A0"/>
                </a:solidFill>
              </a:rPr>
              <a:t>Для перехода нет пути, </a:t>
            </a:r>
          </a:p>
          <a:p>
            <a:pPr algn="ctr">
              <a:buFont typeface="Wingdings 3" pitchFamily="18" charset="2"/>
              <a:buNone/>
            </a:pPr>
            <a:r>
              <a:rPr lang="ru-RU" sz="3600" smtClean="0">
                <a:solidFill>
                  <a:srgbClr val="7030A0"/>
                </a:solidFill>
              </a:rPr>
              <a:t>сейчас никак нельзя идти!</a:t>
            </a:r>
          </a:p>
          <a:p>
            <a:pPr algn="ctr">
              <a:buFont typeface="Wingdings 3" pitchFamily="18" charset="2"/>
              <a:buNone/>
            </a:pPr>
            <a:endParaRPr lang="ru-RU" sz="3600" smtClean="0"/>
          </a:p>
        </p:txBody>
      </p:sp>
      <p:sp>
        <p:nvSpPr>
          <p:cNvPr id="5" name="Овал 4"/>
          <p:cNvSpPr/>
          <p:nvPr/>
        </p:nvSpPr>
        <p:spPr>
          <a:xfrm>
            <a:off x="4643438" y="4643438"/>
            <a:ext cx="2071687" cy="18573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00"/>
                            </p:stCondLst>
                            <p:childTnLst>
                              <p:par>
                                <p:cTn id="30" presetID="7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88" y="1928813"/>
            <a:ext cx="8215312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975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Пусть запомнят дети твердо: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верно поступает тот,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кто лишь при … свете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latin typeface="Lucida Sans Unicode" pitchFamily="34" charset="0"/>
                <a:ea typeface="Calibri" pitchFamily="34" charset="0"/>
                <a:cs typeface="Times New Roman" pitchFamily="18" charset="0"/>
              </a:rPr>
              <a:t>через улицу пройдет.</a:t>
            </a:r>
          </a:p>
        </p:txBody>
      </p:sp>
      <p:sp>
        <p:nvSpPr>
          <p:cNvPr id="3" name="Овал 2"/>
          <p:cNvSpPr/>
          <p:nvPr/>
        </p:nvSpPr>
        <p:spPr>
          <a:xfrm>
            <a:off x="5000625" y="4572000"/>
            <a:ext cx="2214563" cy="20716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" y="1643063"/>
            <a:ext cx="80724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39750"/>
            <a:r>
              <a:rPr lang="ru-RU" sz="4000">
                <a:solidFill>
                  <a:srgbClr val="7030A0"/>
                </a:solidFill>
                <a:ea typeface="Calibri" pitchFamily="34" charset="0"/>
                <a:cs typeface="Arial" charset="0"/>
              </a:rPr>
              <a:t>Будь внимателен в пути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ea typeface="Calibri" pitchFamily="34" charset="0"/>
                <a:cs typeface="Arial" charset="0"/>
              </a:rPr>
              <a:t>влево, вправо посмотри, 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ea typeface="Calibri" pitchFamily="34" charset="0"/>
                <a:cs typeface="Arial" charset="0"/>
              </a:rPr>
              <a:t>ничего опасней нет, </a:t>
            </a:r>
          </a:p>
          <a:p>
            <a:pPr indent="539750" eaLnBrk="0" hangingPunct="0"/>
            <a:r>
              <a:rPr lang="ru-RU" sz="4000">
                <a:solidFill>
                  <a:srgbClr val="7030A0"/>
                </a:solidFill>
                <a:ea typeface="Calibri" pitchFamily="34" charset="0"/>
                <a:cs typeface="Arial" charset="0"/>
              </a:rPr>
              <a:t>чем бежать на … свет.</a:t>
            </a:r>
          </a:p>
        </p:txBody>
      </p:sp>
      <p:sp>
        <p:nvSpPr>
          <p:cNvPr id="4" name="Овал 3"/>
          <p:cNvSpPr/>
          <p:nvPr/>
        </p:nvSpPr>
        <p:spPr>
          <a:xfrm>
            <a:off x="5072063" y="4572000"/>
            <a:ext cx="2143125" cy="20716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647</Words>
  <Application>Microsoft Office PowerPoint</Application>
  <PresentationFormat>Экран (4:3)</PresentationFormat>
  <Paragraphs>119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МБОШИ «Гимназия-интернат №13» город Нижнекамск, РТ.</vt:lpstr>
      <vt:lpstr>Внеклассное мероприятие  в 3 классе по ПДД </vt:lpstr>
      <vt:lpstr>Цели: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Дорожные знаки в стихах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«Мозговой штурм» </vt:lpstr>
      <vt:lpstr>Физ. минутка  на внимание</vt:lpstr>
      <vt:lpstr> «Это я, это я, это все мои друзья!» </vt:lpstr>
      <vt:lpstr>«Да» или «Нет»</vt:lpstr>
      <vt:lpstr>«Подскажи словечко»</vt:lpstr>
      <vt:lpstr>Желтый скажет пешеходу: Приготовься к …</vt:lpstr>
      <vt:lpstr>А зеленый впереди, Говорит он всем …</vt:lpstr>
      <vt:lpstr>И проспекты, и бульвары –  Всюду улицы шумны. Проходи по тротуару Только с … стороны. </vt:lpstr>
      <vt:lpstr>А на улицу, коль вышел,  Знай, приятель, наперед: Всех названий стал ты выше, Стал ты сразу - …</vt:lpstr>
      <vt:lpstr>Под землей коридор На ту сторону ведет,  Нет ни двери, ни ворот –  это, дети, …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в 3 классе по ПДД</dc:title>
  <dc:creator>Zver</dc:creator>
  <cp:lastModifiedBy>АМИР</cp:lastModifiedBy>
  <cp:revision>33</cp:revision>
  <dcterms:created xsi:type="dcterms:W3CDTF">2009-08-13T16:46:49Z</dcterms:created>
  <dcterms:modified xsi:type="dcterms:W3CDTF">2016-02-09T17:39:16Z</dcterms:modified>
</cp:coreProperties>
</file>