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9" autoAdjust="0"/>
  </p:normalViewPr>
  <p:slideViewPr>
    <p:cSldViewPr snapToGrid="0">
      <p:cViewPr varScale="1">
        <p:scale>
          <a:sx n="65" d="100"/>
          <a:sy n="65" d="100"/>
        </p:scale>
        <p:origin x="-9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7084D-377D-4772-9718-12304858F7BF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9373-C6E6-4E05-A32D-4078F116E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6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9373-C6E6-4E05-A32D-4078F116EC7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73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8" y="2404534"/>
            <a:ext cx="7766937" cy="1646302"/>
          </a:xfrm>
        </p:spPr>
        <p:txBody>
          <a:bodyPr anchor="b">
            <a:noAutofit/>
          </a:bodyPr>
          <a:lstStyle>
            <a:lvl1pPr algn="r">
              <a:defRPr sz="540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8" y="4050835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85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1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2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1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0141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169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5271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11" indent="0">
              <a:buFontTx/>
              <a:buNone/>
              <a:defRPr/>
            </a:lvl2pPr>
            <a:lvl3pPr marL="914422" indent="0">
              <a:buFontTx/>
              <a:buNone/>
              <a:defRPr/>
            </a:lvl3pPr>
            <a:lvl4pPr marL="1371635" indent="0">
              <a:buFontTx/>
              <a:buNone/>
              <a:defRPr/>
            </a:lvl4pPr>
            <a:lvl5pPr marL="182884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949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279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1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7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94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3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2" y="2160591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9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9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9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11" indent="0">
              <a:buNone/>
              <a:defRPr sz="2000" b="1"/>
            </a:lvl2pPr>
            <a:lvl3pPr marL="914422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1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30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8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5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1"/>
            </a:lvl1pPr>
            <a:lvl2pPr marL="457074" indent="0">
              <a:buNone/>
              <a:defRPr sz="1401"/>
            </a:lvl2pPr>
            <a:lvl3pPr marL="914148" indent="0">
              <a:buNone/>
              <a:defRPr sz="1200"/>
            </a:lvl3pPr>
            <a:lvl4pPr marL="1371222" indent="0">
              <a:buNone/>
              <a:defRPr sz="1001"/>
            </a:lvl4pPr>
            <a:lvl5pPr marL="1828297" indent="0">
              <a:buNone/>
              <a:defRPr sz="1001"/>
            </a:lvl5pPr>
            <a:lvl6pPr marL="2285371" indent="0">
              <a:buNone/>
              <a:defRPr sz="1001"/>
            </a:lvl6pPr>
            <a:lvl7pPr marL="2742445" indent="0">
              <a:buNone/>
              <a:defRPr sz="1001"/>
            </a:lvl7pPr>
            <a:lvl8pPr marL="3199521" indent="0">
              <a:buNone/>
              <a:defRPr sz="1001"/>
            </a:lvl8pPr>
            <a:lvl9pPr marL="3656595" indent="0">
              <a:buNone/>
              <a:defRPr sz="100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79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8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11" indent="0">
              <a:buNone/>
              <a:defRPr sz="1600"/>
            </a:lvl2pPr>
            <a:lvl3pPr marL="914422" indent="0">
              <a:buNone/>
              <a:defRPr sz="1600"/>
            </a:lvl3pPr>
            <a:lvl4pPr marL="1371635" indent="0">
              <a:buNone/>
              <a:defRPr sz="1600"/>
            </a:lvl4pPr>
            <a:lvl5pPr marL="1828846" indent="0">
              <a:buNone/>
              <a:defRPr sz="1600"/>
            </a:lvl5pPr>
            <a:lvl6pPr marL="2286057" indent="0">
              <a:buNone/>
              <a:defRPr sz="1600"/>
            </a:lvl6pPr>
            <a:lvl7pPr marL="2743268" indent="0">
              <a:buNone/>
              <a:defRPr sz="1600"/>
            </a:lvl7pPr>
            <a:lvl8pPr marL="3200481" indent="0">
              <a:buNone/>
              <a:defRPr sz="1600"/>
            </a:lvl8pPr>
            <a:lvl9pPr marL="3657692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8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11" indent="0">
              <a:buNone/>
              <a:defRPr sz="1200"/>
            </a:lvl2pPr>
            <a:lvl3pPr marL="914422" indent="0">
              <a:buNone/>
              <a:defRPr sz="1001"/>
            </a:lvl3pPr>
            <a:lvl4pPr marL="1371635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8" indent="0">
              <a:buNone/>
              <a:defRPr sz="900"/>
            </a:lvl7pPr>
            <a:lvl8pPr marL="3200481" indent="0">
              <a:buNone/>
              <a:defRPr sz="900"/>
            </a:lvl8pPr>
            <a:lvl9pPr marL="36576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6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1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4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2E68-C670-4B63-95F9-4D7BD6CFC97A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55F6B2-5DF7-46A0-8CF9-707AD12C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05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11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9" indent="-342909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9" indent="-28575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28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40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51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64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74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86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97" indent="-228606" algn="l" defTabSz="457211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4572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71475"/>
            <a:ext cx="7766937" cy="3679362"/>
          </a:xfrm>
        </p:spPr>
        <p:txBody>
          <a:bodyPr/>
          <a:lstStyle/>
          <a:p>
            <a:r>
              <a:rPr lang="ru-RU" dirty="0" smtClean="0"/>
              <a:t>Изучение вопроса «Роль варягов в образовании ДРГ» средствами ТРКМЧП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357688"/>
            <a:ext cx="7766937" cy="1984117"/>
          </a:xfrm>
        </p:spPr>
        <p:txBody>
          <a:bodyPr>
            <a:normAutofit/>
          </a:bodyPr>
          <a:lstStyle/>
          <a:p>
            <a:r>
              <a:rPr lang="ru-RU" sz="2400" b="1" dirty="0"/>
              <a:t>ДИТРИХ ЕЛЕНА АНДРЕЕВНА</a:t>
            </a:r>
            <a:r>
              <a:rPr lang="ru-RU" sz="2400" dirty="0"/>
              <a:t>,</a:t>
            </a:r>
          </a:p>
          <a:p>
            <a:r>
              <a:rPr lang="ru-RU" sz="2400" dirty="0"/>
              <a:t>учитель истории и обществознания</a:t>
            </a:r>
          </a:p>
          <a:p>
            <a:r>
              <a:rPr lang="ru-RU" sz="2400" dirty="0"/>
              <a:t> МБОУ «Кадетская школа «Патриот</a:t>
            </a:r>
            <a:r>
              <a:rPr lang="ru-RU" sz="2400" dirty="0" smtClean="0"/>
              <a:t>»</a:t>
            </a:r>
          </a:p>
          <a:p>
            <a:r>
              <a:rPr lang="ru-RU" sz="2400" dirty="0" smtClean="0"/>
              <a:t>ЭМР Саратовской области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79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ВЫЗОВА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8624" y="2394909"/>
            <a:ext cx="9010344" cy="2544960"/>
          </a:xfrm>
        </p:spPr>
        <p:txBody>
          <a:bodyPr/>
          <a:lstStyle/>
          <a:p>
            <a:r>
              <a:rPr lang="ru-RU" sz="2400" b="1" dirty="0"/>
              <a:t>АКТУАЛИЗАЦИЯ</a:t>
            </a:r>
          </a:p>
          <a:p>
            <a:pPr marL="0" indent="0">
              <a:buNone/>
            </a:pPr>
            <a:r>
              <a:rPr lang="ru-RU" dirty="0"/>
              <a:t>Какие признаки государственности появились у полян и </a:t>
            </a:r>
            <a:r>
              <a:rPr lang="ru-RU" dirty="0" err="1"/>
              <a:t>словен</a:t>
            </a:r>
            <a:r>
              <a:rPr lang="ru-RU" dirty="0"/>
              <a:t> в VIII – IX </a:t>
            </a:r>
            <a:r>
              <a:rPr lang="ru-RU" dirty="0" err="1"/>
              <a:t>вв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Можем ли утверждать, что к середине IX в. ДРГ уже сложилось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9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СТАДИЯ ВЫЗОВА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91595" y="2083225"/>
            <a:ext cx="5791217" cy="2931689"/>
          </a:xfrm>
        </p:spPr>
        <p:txBody>
          <a:bodyPr/>
          <a:lstStyle/>
          <a:p>
            <a:r>
              <a:rPr lang="ru-RU" sz="2400" b="1" dirty="0"/>
              <a:t>АКТИВИЗАЦИЯ, МОТИВАЦИЯ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Повесть временных лет" о призвании варягов </a:t>
            </a:r>
          </a:p>
        </p:txBody>
      </p:sp>
    </p:spTree>
    <p:extLst>
      <p:ext uri="{BB962C8B-B14F-4D97-AF65-F5344CB8AC3E}">
        <p14:creationId xmlns:p14="http://schemas.microsoft.com/office/powerpoint/2010/main" val="10758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СТАДИЯ ВЫЗОВА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0052" y="1428751"/>
            <a:ext cx="4271963" cy="4929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 err="1"/>
              <a:t>Норманисты</a:t>
            </a:r>
            <a:r>
              <a:rPr lang="ru-RU" sz="2000" b="1" dirty="0"/>
              <a:t> </a:t>
            </a:r>
            <a:r>
              <a:rPr lang="ru-RU" sz="2000" dirty="0"/>
              <a:t>– последователи </a:t>
            </a:r>
            <a:r>
              <a:rPr lang="ru-RU" sz="2000" dirty="0" err="1"/>
              <a:t>норманской</a:t>
            </a:r>
            <a:r>
              <a:rPr lang="ru-RU" sz="2000" dirty="0"/>
              <a:t> теории происхождения Руси, утверждающие, что </a:t>
            </a:r>
            <a:r>
              <a:rPr lang="ru-RU" sz="2000" dirty="0" err="1"/>
              <a:t>варяго</a:t>
            </a:r>
            <a:r>
              <a:rPr lang="ru-RU" sz="2000" dirty="0"/>
              <a:t>-руссы были </a:t>
            </a:r>
            <a:r>
              <a:rPr lang="ru-RU" sz="2000" dirty="0" err="1"/>
              <a:t>норманы</a:t>
            </a:r>
            <a:r>
              <a:rPr lang="ru-RU" sz="2000" dirty="0"/>
              <a:t>, выходцы из Скандинавии.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Норманнская теория </a:t>
            </a:r>
            <a:r>
              <a:rPr lang="ru-RU" sz="2000" dirty="0">
                <a:solidFill>
                  <a:schemeClr val="tx1"/>
                </a:solidFill>
              </a:rPr>
              <a:t>- направление в российской и зарубежной историографии, сторонники которого считают норманнов (варягов) основателями ДРГ.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72274" y="1428752"/>
            <a:ext cx="4557714" cy="4929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 err="1"/>
              <a:t>Антинорманисты</a:t>
            </a:r>
            <a:r>
              <a:rPr lang="ru-RU" sz="2000" dirty="0"/>
              <a:t> – ученые, противники так называемой «</a:t>
            </a:r>
            <a:r>
              <a:rPr lang="ru-RU" sz="2000" dirty="0" err="1"/>
              <a:t>норманской</a:t>
            </a:r>
            <a:r>
              <a:rPr lang="ru-RU" sz="2000" dirty="0"/>
              <a:t> теории» возникновения ДРГ.</a:t>
            </a:r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r>
              <a:rPr lang="ru-RU" sz="2000" b="1" dirty="0" err="1">
                <a:solidFill>
                  <a:schemeClr val="tx1"/>
                </a:solidFill>
              </a:rPr>
              <a:t>Антинорманнская</a:t>
            </a:r>
            <a:r>
              <a:rPr lang="ru-RU" sz="2000" b="1" dirty="0">
                <a:solidFill>
                  <a:schemeClr val="tx1"/>
                </a:solidFill>
              </a:rPr>
              <a:t> теория </a:t>
            </a:r>
            <a:r>
              <a:rPr lang="ru-RU" sz="2000" dirty="0">
                <a:solidFill>
                  <a:schemeClr val="tx1"/>
                </a:solidFill>
              </a:rPr>
              <a:t>- направление в российской историографии, сторонники которого считают, что истоки термина «Русь» нужно искать в глубокой древности.</a:t>
            </a:r>
          </a:p>
          <a:p>
            <a:pPr algn="ctr"/>
            <a:endParaRPr lang="ru-RU" sz="1801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672015" y="3328990"/>
            <a:ext cx="2100261" cy="10001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801"/>
          </a:p>
        </p:txBody>
      </p:sp>
    </p:spTree>
    <p:extLst>
      <p:ext uri="{BB962C8B-B14F-4D97-AF65-F5344CB8AC3E}">
        <p14:creationId xmlns:p14="http://schemas.microsoft.com/office/powerpoint/2010/main" val="26302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916" y="392623"/>
            <a:ext cx="8421595" cy="693739"/>
          </a:xfrm>
        </p:spPr>
        <p:txBody>
          <a:bodyPr/>
          <a:lstStyle/>
          <a:p>
            <a:r>
              <a:rPr lang="ru-RU" b="1" dirty="0"/>
              <a:t>СТАДИЯ </a:t>
            </a:r>
            <a:r>
              <a:rPr lang="ru-RU" b="1" dirty="0" smtClean="0"/>
              <a:t>ОСМЫСЛЕНИЯ</a:t>
            </a:r>
            <a:endParaRPr lang="ru-RU" b="1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564973"/>
              </p:ext>
            </p:extLst>
          </p:nvPr>
        </p:nvGraphicFramePr>
        <p:xfrm>
          <a:off x="300038" y="2160589"/>
          <a:ext cx="10172700" cy="3953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/>
                <a:gridCol w="3390900"/>
                <a:gridCol w="33909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Аргументы</a:t>
                      </a:r>
                      <a:r>
                        <a:rPr lang="ru-RU" sz="1800" baseline="0" dirty="0" smtClean="0"/>
                        <a:t> сторонников норманнской теории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Аргументы сторонников </a:t>
                      </a:r>
                      <a:r>
                        <a:rPr lang="ru-RU" sz="1800" dirty="0" err="1" smtClean="0"/>
                        <a:t>антинорманнской</a:t>
                      </a:r>
                      <a:r>
                        <a:rPr lang="ru-RU" sz="1800" dirty="0" smtClean="0"/>
                        <a:t> теории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«?»</a:t>
                      </a:r>
                      <a:endParaRPr lang="ru-RU" sz="1800" dirty="0"/>
                    </a:p>
                  </a:txBody>
                  <a:tcPr marT="45721" marB="45721"/>
                </a:tc>
              </a:tr>
              <a:tr h="331373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Г.З. Байер, Г.Ф. Миллер:</a:t>
                      </a:r>
                    </a:p>
                    <a:p>
                      <a:r>
                        <a:rPr lang="ru-RU" sz="1800" dirty="0" smtClean="0"/>
                        <a:t>1) норманны добились господства над восточными славянами путем внешнего военного захвата или с помощью мирного покорения (приглашения княжить); </a:t>
                      </a:r>
                    </a:p>
                    <a:p>
                      <a:r>
                        <a:rPr lang="ru-RU" sz="1800" dirty="0" smtClean="0"/>
                        <a:t>2) слово «</a:t>
                      </a:r>
                      <a:r>
                        <a:rPr lang="ru-RU" sz="1800" dirty="0" err="1" smtClean="0"/>
                        <a:t>русь</a:t>
                      </a:r>
                      <a:r>
                        <a:rPr lang="ru-RU" sz="1800" dirty="0" smtClean="0"/>
                        <a:t>» норманнского происхождения…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мнению М.В. Ломоносова, ДРГ существовало задолго до призвания варягов-россов в форме разобщенных племенных союзов и отдельных княжеств…</a:t>
                      </a:r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В.О. Ключевский занял в отношении норманнского вопроса довольно отстранённую позицию: «</a:t>
                      </a:r>
                      <a:r>
                        <a:rPr lang="ru-RU" sz="1800" i="1" dirty="0" smtClean="0"/>
                        <a:t>Я, собственно, равнодушен к обеим теориям, и норманнской и славянской, и это равнодушие выходит из научного интереса…</a:t>
                      </a:r>
                      <a:r>
                        <a:rPr lang="ru-RU" sz="1800" dirty="0" smtClean="0"/>
                        <a:t>»</a:t>
                      </a:r>
                      <a:endParaRPr lang="ru-RU" sz="1800" dirty="0"/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458668" y="1086364"/>
            <a:ext cx="5243513" cy="696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/>
              <a:t>1 вариант изучения материала</a:t>
            </a:r>
          </a:p>
        </p:txBody>
      </p:sp>
    </p:spTree>
    <p:extLst>
      <p:ext uri="{BB962C8B-B14F-4D97-AF65-F5344CB8AC3E}">
        <p14:creationId xmlns:p14="http://schemas.microsoft.com/office/powerpoint/2010/main" val="21673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78" y="235762"/>
            <a:ext cx="5552985" cy="741192"/>
          </a:xfrm>
        </p:spPr>
        <p:txBody>
          <a:bodyPr/>
          <a:lstStyle/>
          <a:p>
            <a:r>
              <a:rPr lang="ru-RU" dirty="0"/>
              <a:t>СТАДИЯ ОСМЫСЛЕНИЯ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5929" y="976954"/>
            <a:ext cx="4636004" cy="5706166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3749104"/>
              </p:ext>
            </p:extLst>
          </p:nvPr>
        </p:nvGraphicFramePr>
        <p:xfrm>
          <a:off x="5827363" y="1580828"/>
          <a:ext cx="5920352" cy="4618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774"/>
                <a:gridCol w="1990578"/>
              </a:tblGrid>
              <a:tr h="4198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Аргументы </a:t>
                      </a:r>
                      <a:r>
                        <a:rPr lang="ru-RU" dirty="0" err="1" smtClean="0"/>
                        <a:t>антинорманистов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«?»</a:t>
                      </a:r>
                      <a:endParaRPr lang="ru-RU" dirty="0"/>
                    </a:p>
                  </a:txBody>
                  <a:tcPr/>
                </a:tc>
              </a:tr>
              <a:tr h="4198671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Советские исследователи М. Н. Тихомиров, Д. С. Лихачев считали, что запись о призвании варяжских князей появилась в летописи позже, чтобы противопоставить два государства — Киевскую Русь и Византию. Автору летописи для этого потребовалось указать иностранное происхождение княжеской династии. Этой же точки зрения придерживается Б. А. Рыбаков.</a:t>
                      </a:r>
                    </a:p>
                    <a:p>
                      <a:r>
                        <a:rPr lang="ru-RU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827363" y="235762"/>
            <a:ext cx="5408908" cy="597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/>
              <a:t>2й вариант изучения материала</a:t>
            </a:r>
          </a:p>
        </p:txBody>
      </p:sp>
    </p:spTree>
    <p:extLst>
      <p:ext uri="{BB962C8B-B14F-4D97-AF65-F5344CB8AC3E}">
        <p14:creationId xmlns:p14="http://schemas.microsoft.com/office/powerpoint/2010/main" val="27846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СТАДИЯ РЕФЛЕКСИИ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000" b="1" dirty="0" smtClean="0"/>
              <a:t>ДИСКУССИЯ:</a:t>
            </a:r>
            <a:r>
              <a:rPr lang="ru-RU" dirty="0" smtClean="0"/>
              <a:t> спор </a:t>
            </a:r>
            <a:r>
              <a:rPr lang="ru-RU" dirty="0" err="1" smtClean="0"/>
              <a:t>норманистов</a:t>
            </a:r>
            <a:r>
              <a:rPr lang="ru-RU" dirty="0" smtClean="0"/>
              <a:t> и </a:t>
            </a:r>
            <a:r>
              <a:rPr lang="ru-RU" dirty="0" err="1" smtClean="0"/>
              <a:t>антинорманистов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7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</TotalTime>
  <Words>340</Words>
  <Application>Microsoft Office PowerPoint</Application>
  <PresentationFormat>Произвольный</PresentationFormat>
  <Paragraphs>43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Изучение вопроса «Роль варягов в образовании ДРГ» средствами ТРКМЧП</vt:lpstr>
      <vt:lpstr>СТАДИЯ ВЫЗОВА</vt:lpstr>
      <vt:lpstr>СТАДИЯ ВЫЗОВА</vt:lpstr>
      <vt:lpstr>СТАДИЯ ВЫЗОВА</vt:lpstr>
      <vt:lpstr>СТАДИЯ ОСМЫСЛЕНИЯ</vt:lpstr>
      <vt:lpstr>СТАДИЯ ОСМЫСЛЕНИЯ</vt:lpstr>
      <vt:lpstr>СТАДИЯ РЕФЛЕКСИИ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вопроса «Роль варягов в образовании ДРГ» средствами ТРКМЧП</dc:title>
  <dc:creator>Елена</dc:creator>
  <cp:lastModifiedBy>Елена</cp:lastModifiedBy>
  <cp:revision>28</cp:revision>
  <dcterms:created xsi:type="dcterms:W3CDTF">2014-12-07T16:56:21Z</dcterms:created>
  <dcterms:modified xsi:type="dcterms:W3CDTF">2016-02-07T12:26:53Z</dcterms:modified>
</cp:coreProperties>
</file>