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62" r:id="rId3"/>
    <p:sldId id="264" r:id="rId4"/>
    <p:sldId id="301" r:id="rId5"/>
    <p:sldId id="303" r:id="rId6"/>
    <p:sldId id="261" r:id="rId7"/>
    <p:sldId id="268" r:id="rId8"/>
    <p:sldId id="266" r:id="rId9"/>
    <p:sldId id="296" r:id="rId10"/>
    <p:sldId id="297" r:id="rId11"/>
    <p:sldId id="269" r:id="rId12"/>
    <p:sldId id="298" r:id="rId13"/>
    <p:sldId id="272" r:id="rId14"/>
    <p:sldId id="270" r:id="rId15"/>
    <p:sldId id="299" r:id="rId16"/>
    <p:sldId id="273" r:id="rId17"/>
    <p:sldId id="274" r:id="rId18"/>
    <p:sldId id="275" r:id="rId19"/>
    <p:sldId id="280" r:id="rId20"/>
    <p:sldId id="278" r:id="rId21"/>
    <p:sldId id="293" r:id="rId22"/>
    <p:sldId id="276" r:id="rId23"/>
    <p:sldId id="302" r:id="rId24"/>
    <p:sldId id="281" r:id="rId25"/>
    <p:sldId id="283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300" r:id="rId35"/>
    <p:sldId id="291" r:id="rId36"/>
    <p:sldId id="279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8880F-DFF8-40D3-9F41-01135094BAEC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009DE-3C77-4FE0-9E8C-4DB8A9A75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01402-DE5D-4094-BB77-D070A90C572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9DBBE1B-87F9-4BB1-8F99-7B4C231A7331}" type="slidenum">
              <a:rPr lang="ru-RU" sz="1200">
                <a:latin typeface="+mn-lt"/>
              </a:rPr>
              <a:pPr algn="r">
                <a:defRPr/>
              </a:pPr>
              <a:t>37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AAD6-72D5-478B-BB84-30D229D708C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9A79-8BCB-4588-B7DA-4233DB43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AAD6-72D5-478B-BB84-30D229D708C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9A79-8BCB-4588-B7DA-4233DB43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AAD6-72D5-478B-BB84-30D229D708C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9A79-8BCB-4588-B7DA-4233DB43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0315-D63D-4582-B85F-72089949C759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C39A-4630-4BA3-A10B-3F5C88FF4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4BC5B-097A-4AEC-996D-9938E2687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AAD6-72D5-478B-BB84-30D229D708C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9A79-8BCB-4588-B7DA-4233DB43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AAD6-72D5-478B-BB84-30D229D708C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9A79-8BCB-4588-B7DA-4233DB43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AAD6-72D5-478B-BB84-30D229D708C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9A79-8BCB-4588-B7DA-4233DB43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AAD6-72D5-478B-BB84-30D229D708C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9A79-8BCB-4588-B7DA-4233DB43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AAD6-72D5-478B-BB84-30D229D708C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9A79-8BCB-4588-B7DA-4233DB43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AAD6-72D5-478B-BB84-30D229D708C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9A79-8BCB-4588-B7DA-4233DB43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AAD6-72D5-478B-BB84-30D229D708C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9A79-8BCB-4588-B7DA-4233DB43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AAD6-72D5-478B-BB84-30D229D708C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9A79-8BCB-4588-B7DA-4233DB43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5AAD6-72D5-478B-BB84-30D229D708C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29A79-8BCB-4588-B7DA-4233DB43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74;&#1077;&#1083;&#1080;&#1082;&#1086;&#1083;&#1077;&#1087;&#1085;&#1099;&#1081;%20&#1074;&#1077;&#1082;\22.mp3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g.encyc.yandex.net/illustrations/rges/pictures/2-710-0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381000" y="3810000"/>
            <a:ext cx="8353425" cy="2887663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Заканчивался век </a:t>
            </a:r>
            <a:r>
              <a:rPr lang="ru-RU" b="1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Смуты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b="1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Степана Разина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 патриарха </a:t>
            </a:r>
            <a:r>
              <a:rPr lang="ru-RU" b="1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Никона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и неистового протопопа </a:t>
            </a:r>
            <a:r>
              <a:rPr lang="ru-RU" b="1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Аввакума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. Уходило время старой России с ее боярскими теремами, тяжелыми долгополыми шубами, неспешной величавостью и торжественным благолепием.</a:t>
            </a:r>
          </a:p>
          <a:p>
            <a:pPr>
              <a:spcBef>
                <a:spcPct val="50000"/>
              </a:spcBef>
              <a:defRPr/>
            </a:pPr>
            <a:endParaRPr lang="ru-RU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80" name="Picture 8" descr="lzhedmitrij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2103438" cy="2365375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8682" name="Picture 10" descr="im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4343400" cy="2293938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8684" name="Picture 12" descr="nikon16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0"/>
            <a:ext cx="2122488" cy="27940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8686" name="Picture 14" descr="abbak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0"/>
            <a:ext cx="2286000" cy="3336925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8688" name="Picture 16" descr="image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76200"/>
            <a:ext cx="2895600" cy="29718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152400" y="990600"/>
            <a:ext cx="4800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хоромы царевича </a:t>
            </a:r>
            <a:r>
              <a:rPr lang="ru-RU" sz="24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Федора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пришли ближние бояре, думные люди и объявили: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 Алексей Михайлович всея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Великия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Малыя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Белыя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России самодержец,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оставя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царство земное, переселился в вечные обители».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Царевич хворал, у него опухли ноги, да тут еще такое потрясение. Но его подхватили под руки, повели в </a:t>
            </a:r>
            <a:r>
              <a:rPr lang="ru-RU" sz="2400" b="1" i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Грановитую</a:t>
            </a:r>
            <a:r>
              <a:rPr lang="ru-RU" sz="24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палату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усадили на трон</a:t>
            </a: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43" name="Picture 5" descr="060626191619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90600"/>
            <a:ext cx="3365500" cy="48768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257800" y="6172200"/>
            <a:ext cx="3330575" cy="51435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>
                <a:solidFill>
                  <a:srgbClr val="660033"/>
                </a:solidFill>
                <a:cs typeface="Arial" pitchFamily="34" charset="0"/>
              </a:rPr>
              <a:t>Федор Алексеевич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Воспитатели Петра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 smtClean="0"/>
          </a:p>
        </p:txBody>
      </p:sp>
      <p:pic>
        <p:nvPicPr>
          <p:cNvPr id="12292" name="Picture 5" descr="Фёдор Алексее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73238"/>
            <a:ext cx="25384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Никита Зот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773238"/>
            <a:ext cx="30908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611188" y="5537200"/>
            <a:ext cx="3313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Фёдор Алексеевич Романов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5148263" y="5516563"/>
            <a:ext cx="302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Никита Зотов обучает юного Петра </a:t>
            </a:r>
            <a:r>
              <a:rPr lang="en-US" altLang="ru-RU" sz="1800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572000" y="333375"/>
            <a:ext cx="4176713" cy="5688013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</a:rPr>
              <a:t>В низкой, жарко натопленной палате лампады озаряли низкий свод и тёмную роспись на нём. Под тёмными ликами образов, на широкой лавке, уйдя хилым телом в лебяжьи перины, умирал царь Фёдор Алексеевич</a:t>
            </a:r>
            <a:r>
              <a:rPr lang="ru-RU" sz="4000" dirty="0" smtClean="0"/>
              <a:t> </a:t>
            </a:r>
          </a:p>
        </p:txBody>
      </p:sp>
      <p:pic>
        <p:nvPicPr>
          <p:cNvPr id="28674" name="Picture 5" descr="10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4813"/>
            <a:ext cx="40957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2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63817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Text Box 9"/>
          <p:cNvSpPr txBox="1">
            <a:spLocks noGrp="1" noChangeArrowheads="1"/>
          </p:cNvSpPr>
          <p:nvPr>
            <p:ph type="title"/>
          </p:nvPr>
        </p:nvSpPr>
        <p:spPr>
          <a:xfrm>
            <a:off x="431800" y="1989138"/>
            <a:ext cx="8255000" cy="2879725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</a:t>
            </a:r>
            <a:r>
              <a:rPr lang="ru-RU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Двоецарствие</a:t>
            </a: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Царевна Софья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09600" y="4757738"/>
            <a:ext cx="7704138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1682 г.</a:t>
            </a:r>
            <a:r>
              <a:rPr lang="ru-RU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царь </a:t>
            </a:r>
            <a:r>
              <a:rPr lang="ru-RU" b="1" i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Федор</a:t>
            </a:r>
            <a:r>
              <a:rPr lang="ru-RU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умер. Остро встал вопрос о престолонаследии. Предстояло решить , кто из его братьев станет царем: </a:t>
            </a:r>
            <a:r>
              <a:rPr lang="ru-RU" b="1" i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Иван</a:t>
            </a:r>
            <a:r>
              <a:rPr lang="ru-RU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или </a:t>
            </a:r>
            <a:r>
              <a:rPr lang="ru-RU" b="1" i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Петр</a:t>
            </a:r>
            <a:r>
              <a:rPr lang="ru-RU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 сын Милославской или сын Нарышкиной?</a:t>
            </a:r>
          </a:p>
          <a:p>
            <a:pPr algn="ctr">
              <a:spcBef>
                <a:spcPct val="50000"/>
              </a:spcBef>
              <a:defRPr/>
            </a:pPr>
            <a:endParaRPr lang="ru-RU" b="1" u="sng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7" name="Picture 5" descr="108"/>
          <p:cNvPicPr>
            <a:picLocks noChangeAspect="1" noChangeArrowheads="1"/>
          </p:cNvPicPr>
          <p:nvPr/>
        </p:nvPicPr>
        <p:blipFill>
          <a:blip r:embed="rId2"/>
          <a:srcRect l="7257" r="15547" b="-851"/>
          <a:stretch>
            <a:fillRect/>
          </a:stretch>
        </p:blipFill>
        <p:spPr bwMode="auto">
          <a:xfrm>
            <a:off x="457200" y="1066800"/>
            <a:ext cx="2384425" cy="3024188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33798" name="Picture 6" descr="z1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066800"/>
            <a:ext cx="2295525" cy="316865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81000" y="4267200"/>
            <a:ext cx="2592388" cy="404813"/>
          </a:xfrm>
          <a:prstGeom prst="rect">
            <a:avLst/>
          </a:prstGeom>
          <a:noFill/>
          <a:ln w="38100" cmpd="dbl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u="sng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Иван Алексеевич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867400" y="4343400"/>
            <a:ext cx="2520950" cy="404813"/>
          </a:xfrm>
          <a:prstGeom prst="rect">
            <a:avLst/>
          </a:prstGeom>
          <a:noFill/>
          <a:ln w="38100" cmpd="dbl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u="sng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Петр Алексеевич</a:t>
            </a: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2819400" y="2438400"/>
            <a:ext cx="3168650" cy="360363"/>
          </a:xfrm>
          <a:prstGeom prst="leftRightArrow">
            <a:avLst>
              <a:gd name="adj1" fmla="val 50000"/>
              <a:gd name="adj2" fmla="val 175859"/>
            </a:avLst>
          </a:prstGeom>
          <a:solidFill>
            <a:srgbClr val="FFFF66"/>
          </a:solidFill>
          <a:ln w="38100" cmpd="dbl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u="sng">
              <a:latin typeface="Arial" pitchFamily="34" charset="0"/>
              <a:cs typeface="Arial" pitchFamily="34" charset="0"/>
            </a:endParaRP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3886200" y="1143000"/>
            <a:ext cx="900113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?</a:t>
            </a:r>
          </a:p>
        </p:txBody>
      </p:sp>
      <p:sp>
        <p:nvSpPr>
          <p:cNvPr id="6155" name="Text Box 11" descr="5%"/>
          <p:cNvSpPr txBox="1">
            <a:spLocks noChangeArrowheads="1"/>
          </p:cNvSpPr>
          <p:nvPr/>
        </p:nvSpPr>
        <p:spPr bwMode="auto">
          <a:xfrm>
            <a:off x="533400" y="4724400"/>
            <a:ext cx="8077200" cy="1816100"/>
          </a:xfrm>
          <a:prstGeom prst="rect">
            <a:avLst/>
          </a:prstGeom>
          <a:pattFill prst="pct5">
            <a:fgClr>
              <a:srgbClr val="FFCC99"/>
            </a:fgClr>
            <a:bgClr>
              <a:srgbClr val="FFFFFF"/>
            </a:bgClr>
          </a:pattFill>
          <a:ln w="76200" cmpd="tri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i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Кто должен был стать царем по существовавшим порядкам престолонаследия?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nimBg="1" autoUpdateAnimBg="0"/>
      <p:bldP spid="6154" grpId="0" animBg="1"/>
      <p:bldP spid="615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Двоецарствие. Регенство Софьи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mtClean="0"/>
          </a:p>
        </p:txBody>
      </p:sp>
      <p:pic>
        <p:nvPicPr>
          <p:cNvPr id="14340" name="Picture 4" descr="Иван и Пёт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628775"/>
            <a:ext cx="31242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Софь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2475" y="2806700"/>
            <a:ext cx="2951163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971550" y="5735638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800"/>
              <a:t>Иван (в профиль) и Пётр Алексеевичи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472113" y="6376988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altLang="ru-RU" sz="1800"/>
              <a:t>Царевна Софья Алексеевна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392613" y="1449388"/>
            <a:ext cx="45005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altLang="ru-RU" sz="2400" b="1" i="1">
                <a:solidFill>
                  <a:srgbClr val="FF0000"/>
                </a:solidFill>
              </a:rPr>
              <a:t>Регенство</a:t>
            </a:r>
            <a:r>
              <a:rPr lang="ru-RU" altLang="ru-RU" sz="1800" b="1" i="1"/>
              <a:t> – временное осуществление полномочий главы государства в связи с малолетством или болезнью монарха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http://www.booksite.ru/enciklopedia/strate/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990600"/>
            <a:ext cx="4187825" cy="54864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4800" y="914400"/>
            <a:ext cx="3744913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663300"/>
                </a:solidFill>
                <a:latin typeface="Arial" pitchFamily="34" charset="0"/>
              </a:rPr>
              <a:t>Сложилось двоевластие, отразившееся даже в царском троне той поры- он был разделен на две части (для двух царей), а сзади располагалось место правительницы со шторкой, из-за которой она подсказывала братьям, что именно следует говорить во время приемов.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857250"/>
            <a:ext cx="4143375" cy="50783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 победой Софьи в 1682 г. царица Наталья Кирилловна вынуждена была вместе с сыном удалиться в подмосковное село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Преображенское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http://mosday.ru/maps/reg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http://slavkinhor.narod.ru/photos/posters_max/poster_02_ma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4510088" cy="46482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31751" name="Freeform 7"/>
          <p:cNvSpPr>
            <a:spLocks/>
          </p:cNvSpPr>
          <p:nvPr/>
        </p:nvSpPr>
        <p:spPr bwMode="auto">
          <a:xfrm>
            <a:off x="5594350" y="2211388"/>
            <a:ext cx="663575" cy="403225"/>
          </a:xfrm>
          <a:custGeom>
            <a:avLst/>
            <a:gdLst>
              <a:gd name="T0" fmla="*/ 2147483647 w 418"/>
              <a:gd name="T1" fmla="*/ 2147483647 h 254"/>
              <a:gd name="T2" fmla="*/ 2147483647 w 418"/>
              <a:gd name="T3" fmla="*/ 2147483647 h 254"/>
              <a:gd name="T4" fmla="*/ 2147483647 w 418"/>
              <a:gd name="T5" fmla="*/ 2147483647 h 254"/>
              <a:gd name="T6" fmla="*/ 2147483647 w 418"/>
              <a:gd name="T7" fmla="*/ 2147483647 h 254"/>
              <a:gd name="T8" fmla="*/ 2147483647 w 418"/>
              <a:gd name="T9" fmla="*/ 2147483647 h 254"/>
              <a:gd name="T10" fmla="*/ 2147483647 w 418"/>
              <a:gd name="T11" fmla="*/ 2147483647 h 254"/>
              <a:gd name="T12" fmla="*/ 2147483647 w 418"/>
              <a:gd name="T13" fmla="*/ 2147483647 h 254"/>
              <a:gd name="T14" fmla="*/ 2147483647 w 418"/>
              <a:gd name="T15" fmla="*/ 2147483647 h 254"/>
              <a:gd name="T16" fmla="*/ 2147483647 w 418"/>
              <a:gd name="T17" fmla="*/ 2147483647 h 254"/>
              <a:gd name="T18" fmla="*/ 2147483647 w 418"/>
              <a:gd name="T19" fmla="*/ 2147483647 h 254"/>
              <a:gd name="T20" fmla="*/ 2147483647 w 418"/>
              <a:gd name="T21" fmla="*/ 2147483647 h 254"/>
              <a:gd name="T22" fmla="*/ 2147483647 w 418"/>
              <a:gd name="T23" fmla="*/ 2147483647 h 254"/>
              <a:gd name="T24" fmla="*/ 2147483647 w 418"/>
              <a:gd name="T25" fmla="*/ 2147483647 h 254"/>
              <a:gd name="T26" fmla="*/ 2147483647 w 418"/>
              <a:gd name="T27" fmla="*/ 2147483647 h 254"/>
              <a:gd name="T28" fmla="*/ 2147483647 w 418"/>
              <a:gd name="T29" fmla="*/ 2147483647 h 2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18"/>
              <a:gd name="T46" fmla="*/ 0 h 254"/>
              <a:gd name="T47" fmla="*/ 418 w 418"/>
              <a:gd name="T48" fmla="*/ 254 h 25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18" h="254">
                <a:moveTo>
                  <a:pt x="418" y="137"/>
                </a:moveTo>
                <a:cubicBezTo>
                  <a:pt x="382" y="125"/>
                  <a:pt x="397" y="125"/>
                  <a:pt x="355" y="137"/>
                </a:cubicBezTo>
                <a:cubicBezTo>
                  <a:pt x="337" y="142"/>
                  <a:pt x="301" y="155"/>
                  <a:pt x="301" y="155"/>
                </a:cubicBezTo>
                <a:cubicBezTo>
                  <a:pt x="289" y="191"/>
                  <a:pt x="273" y="197"/>
                  <a:pt x="238" y="209"/>
                </a:cubicBezTo>
                <a:cubicBezTo>
                  <a:pt x="167" y="199"/>
                  <a:pt x="159" y="205"/>
                  <a:pt x="94" y="227"/>
                </a:cubicBezTo>
                <a:cubicBezTo>
                  <a:pt x="76" y="233"/>
                  <a:pt x="58" y="239"/>
                  <a:pt x="40" y="245"/>
                </a:cubicBezTo>
                <a:cubicBezTo>
                  <a:pt x="31" y="248"/>
                  <a:pt x="13" y="254"/>
                  <a:pt x="13" y="254"/>
                </a:cubicBezTo>
                <a:cubicBezTo>
                  <a:pt x="0" y="214"/>
                  <a:pt x="6" y="205"/>
                  <a:pt x="40" y="182"/>
                </a:cubicBezTo>
                <a:cubicBezTo>
                  <a:pt x="61" y="120"/>
                  <a:pt x="49" y="184"/>
                  <a:pt x="22" y="146"/>
                </a:cubicBezTo>
                <a:cubicBezTo>
                  <a:pt x="11" y="131"/>
                  <a:pt x="4" y="92"/>
                  <a:pt x="4" y="92"/>
                </a:cubicBezTo>
                <a:cubicBezTo>
                  <a:pt x="7" y="83"/>
                  <a:pt x="5" y="70"/>
                  <a:pt x="13" y="65"/>
                </a:cubicBezTo>
                <a:cubicBezTo>
                  <a:pt x="55" y="41"/>
                  <a:pt x="241" y="38"/>
                  <a:pt x="247" y="38"/>
                </a:cubicBezTo>
                <a:cubicBezTo>
                  <a:pt x="311" y="17"/>
                  <a:pt x="285" y="31"/>
                  <a:pt x="328" y="2"/>
                </a:cubicBezTo>
                <a:cubicBezTo>
                  <a:pt x="378" y="10"/>
                  <a:pt x="402" y="0"/>
                  <a:pt x="418" y="47"/>
                </a:cubicBezTo>
                <a:cubicBezTo>
                  <a:pt x="409" y="140"/>
                  <a:pt x="379" y="137"/>
                  <a:pt x="418" y="137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5486400" y="1752600"/>
            <a:ext cx="381000" cy="685800"/>
          </a:xfrm>
          <a:prstGeom prst="lightningBolt">
            <a:avLst/>
          </a:prstGeom>
          <a:solidFill>
            <a:srgbClr val="FF3300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2" name="AutoShape 8" descr="Пергамент"/>
          <p:cNvSpPr>
            <a:spLocks noChangeArrowheads="1"/>
          </p:cNvSpPr>
          <p:nvPr/>
        </p:nvSpPr>
        <p:spPr bwMode="auto">
          <a:xfrm>
            <a:off x="5943600" y="228600"/>
            <a:ext cx="2743200" cy="609600"/>
          </a:xfrm>
          <a:prstGeom prst="wedgeEllipseCallout">
            <a:avLst>
              <a:gd name="adj1" fmla="val -48958"/>
              <a:gd name="adj2" fmla="val 302866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38100" cmpd="dbl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800" b="1"/>
              <a:t>Преображенское</a:t>
            </a:r>
          </a:p>
        </p:txBody>
      </p:sp>
      <p:sp>
        <p:nvSpPr>
          <p:cNvPr id="31756" name="Freeform 12"/>
          <p:cNvSpPr>
            <a:spLocks/>
          </p:cNvSpPr>
          <p:nvPr/>
        </p:nvSpPr>
        <p:spPr bwMode="auto">
          <a:xfrm>
            <a:off x="5386388" y="2800350"/>
            <a:ext cx="214312" cy="157163"/>
          </a:xfrm>
          <a:custGeom>
            <a:avLst/>
            <a:gdLst>
              <a:gd name="T0" fmla="*/ 0 w 135"/>
              <a:gd name="T1" fmla="*/ 2147483647 h 99"/>
              <a:gd name="T2" fmla="*/ 2147483647 w 135"/>
              <a:gd name="T3" fmla="*/ 0 h 99"/>
              <a:gd name="T4" fmla="*/ 2147483647 w 135"/>
              <a:gd name="T5" fmla="*/ 2147483647 h 99"/>
              <a:gd name="T6" fmla="*/ 2147483647 w 135"/>
              <a:gd name="T7" fmla="*/ 2147483647 h 99"/>
              <a:gd name="T8" fmla="*/ 2147483647 w 135"/>
              <a:gd name="T9" fmla="*/ 2147483647 h 99"/>
              <a:gd name="T10" fmla="*/ 2147483647 w 135"/>
              <a:gd name="T11" fmla="*/ 2147483647 h 99"/>
              <a:gd name="T12" fmla="*/ 2147483647 w 135"/>
              <a:gd name="T13" fmla="*/ 2147483647 h 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99"/>
              <a:gd name="T23" fmla="*/ 135 w 135"/>
              <a:gd name="T24" fmla="*/ 99 h 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99">
                <a:moveTo>
                  <a:pt x="0" y="54"/>
                </a:moveTo>
                <a:cubicBezTo>
                  <a:pt x="21" y="23"/>
                  <a:pt x="36" y="12"/>
                  <a:pt x="72" y="0"/>
                </a:cubicBezTo>
                <a:cubicBezTo>
                  <a:pt x="107" y="12"/>
                  <a:pt x="123" y="18"/>
                  <a:pt x="135" y="54"/>
                </a:cubicBezTo>
                <a:cubicBezTo>
                  <a:pt x="73" y="95"/>
                  <a:pt x="102" y="83"/>
                  <a:pt x="54" y="99"/>
                </a:cubicBezTo>
                <a:cubicBezTo>
                  <a:pt x="35" y="93"/>
                  <a:pt x="13" y="93"/>
                  <a:pt x="18" y="63"/>
                </a:cubicBezTo>
                <a:cubicBezTo>
                  <a:pt x="21" y="43"/>
                  <a:pt x="48" y="26"/>
                  <a:pt x="63" y="18"/>
                </a:cubicBezTo>
                <a:cubicBezTo>
                  <a:pt x="71" y="14"/>
                  <a:pt x="90" y="9"/>
                  <a:pt x="90" y="9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7" name="AutoShape 13"/>
          <p:cNvSpPr>
            <a:spLocks noChangeArrowheads="1"/>
          </p:cNvSpPr>
          <p:nvPr/>
        </p:nvSpPr>
        <p:spPr bwMode="auto">
          <a:xfrm>
            <a:off x="5105400" y="2209800"/>
            <a:ext cx="381000" cy="685800"/>
          </a:xfrm>
          <a:prstGeom prst="lightningBolt">
            <a:avLst/>
          </a:prstGeom>
          <a:solidFill>
            <a:srgbClr val="FF3300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8" name="AutoShape 14" descr="Пергамент"/>
          <p:cNvSpPr>
            <a:spLocks noChangeArrowheads="1"/>
          </p:cNvSpPr>
          <p:nvPr/>
        </p:nvSpPr>
        <p:spPr bwMode="auto">
          <a:xfrm>
            <a:off x="5867400" y="5867400"/>
            <a:ext cx="2819400" cy="838200"/>
          </a:xfrm>
          <a:prstGeom prst="wedgeEllipseCallout">
            <a:avLst>
              <a:gd name="adj1" fmla="val -63681"/>
              <a:gd name="adj2" fmla="val -401894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38100" cmpd="dbl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800" b="1"/>
              <a:t>Немецкая слобода</a:t>
            </a:r>
          </a:p>
        </p:txBody>
      </p:sp>
      <p:pic>
        <p:nvPicPr>
          <p:cNvPr id="31762" name="Picture 18" descr="http://img-fotki.yandex.ru/get/3304/nashenasledie2008.8/0_1d906_f2281157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714375"/>
            <a:ext cx="4648200" cy="46482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31763" name="Freeform 19"/>
          <p:cNvSpPr>
            <a:spLocks/>
          </p:cNvSpPr>
          <p:nvPr/>
        </p:nvSpPr>
        <p:spPr bwMode="auto">
          <a:xfrm>
            <a:off x="5686425" y="2443163"/>
            <a:ext cx="585788" cy="603250"/>
          </a:xfrm>
          <a:custGeom>
            <a:avLst/>
            <a:gdLst>
              <a:gd name="T0" fmla="*/ 2147483647 w 369"/>
              <a:gd name="T1" fmla="*/ 2147483647 h 380"/>
              <a:gd name="T2" fmla="*/ 2147483647 w 369"/>
              <a:gd name="T3" fmla="*/ 2147483647 h 380"/>
              <a:gd name="T4" fmla="*/ 2147483647 w 369"/>
              <a:gd name="T5" fmla="*/ 0 h 380"/>
              <a:gd name="T6" fmla="*/ 2147483647 w 369"/>
              <a:gd name="T7" fmla="*/ 2147483647 h 380"/>
              <a:gd name="T8" fmla="*/ 2147483647 w 369"/>
              <a:gd name="T9" fmla="*/ 2147483647 h 380"/>
              <a:gd name="T10" fmla="*/ 2147483647 w 369"/>
              <a:gd name="T11" fmla="*/ 2147483647 h 380"/>
              <a:gd name="T12" fmla="*/ 2147483647 w 369"/>
              <a:gd name="T13" fmla="*/ 2147483647 h 380"/>
              <a:gd name="T14" fmla="*/ 2147483647 w 369"/>
              <a:gd name="T15" fmla="*/ 2147483647 h 380"/>
              <a:gd name="T16" fmla="*/ 2147483647 w 369"/>
              <a:gd name="T17" fmla="*/ 2147483647 h 380"/>
              <a:gd name="T18" fmla="*/ 2147483647 w 369"/>
              <a:gd name="T19" fmla="*/ 2147483647 h 380"/>
              <a:gd name="T20" fmla="*/ 2147483647 w 369"/>
              <a:gd name="T21" fmla="*/ 2147483647 h 380"/>
              <a:gd name="T22" fmla="*/ 2147483647 w 369"/>
              <a:gd name="T23" fmla="*/ 2147483647 h 380"/>
              <a:gd name="T24" fmla="*/ 2147483647 w 369"/>
              <a:gd name="T25" fmla="*/ 2147483647 h 380"/>
              <a:gd name="T26" fmla="*/ 0 w 369"/>
              <a:gd name="T27" fmla="*/ 2147483647 h 380"/>
              <a:gd name="T28" fmla="*/ 2147483647 w 369"/>
              <a:gd name="T29" fmla="*/ 2147483647 h 380"/>
              <a:gd name="T30" fmla="*/ 2147483647 w 369"/>
              <a:gd name="T31" fmla="*/ 2147483647 h 3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69"/>
              <a:gd name="T49" fmla="*/ 0 h 380"/>
              <a:gd name="T50" fmla="*/ 369 w 369"/>
              <a:gd name="T51" fmla="*/ 380 h 3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69" h="380">
                <a:moveTo>
                  <a:pt x="198" y="72"/>
                </a:moveTo>
                <a:cubicBezTo>
                  <a:pt x="199" y="72"/>
                  <a:pt x="265" y="27"/>
                  <a:pt x="279" y="18"/>
                </a:cubicBezTo>
                <a:cubicBezTo>
                  <a:pt x="288" y="12"/>
                  <a:pt x="306" y="0"/>
                  <a:pt x="306" y="0"/>
                </a:cubicBezTo>
                <a:cubicBezTo>
                  <a:pt x="346" y="60"/>
                  <a:pt x="334" y="126"/>
                  <a:pt x="342" y="198"/>
                </a:cubicBezTo>
                <a:cubicBezTo>
                  <a:pt x="344" y="213"/>
                  <a:pt x="347" y="228"/>
                  <a:pt x="351" y="243"/>
                </a:cubicBezTo>
                <a:cubicBezTo>
                  <a:pt x="356" y="261"/>
                  <a:pt x="369" y="297"/>
                  <a:pt x="369" y="297"/>
                </a:cubicBezTo>
                <a:cubicBezTo>
                  <a:pt x="360" y="303"/>
                  <a:pt x="353" y="315"/>
                  <a:pt x="342" y="315"/>
                </a:cubicBezTo>
                <a:cubicBezTo>
                  <a:pt x="323" y="315"/>
                  <a:pt x="288" y="297"/>
                  <a:pt x="288" y="297"/>
                </a:cubicBezTo>
                <a:cubicBezTo>
                  <a:pt x="272" y="321"/>
                  <a:pt x="266" y="361"/>
                  <a:pt x="234" y="369"/>
                </a:cubicBezTo>
                <a:cubicBezTo>
                  <a:pt x="208" y="376"/>
                  <a:pt x="180" y="375"/>
                  <a:pt x="153" y="378"/>
                </a:cubicBezTo>
                <a:cubicBezTo>
                  <a:pt x="141" y="375"/>
                  <a:pt x="123" y="380"/>
                  <a:pt x="117" y="369"/>
                </a:cubicBezTo>
                <a:cubicBezTo>
                  <a:pt x="113" y="360"/>
                  <a:pt x="131" y="310"/>
                  <a:pt x="135" y="297"/>
                </a:cubicBezTo>
                <a:cubicBezTo>
                  <a:pt x="126" y="260"/>
                  <a:pt x="116" y="203"/>
                  <a:pt x="81" y="180"/>
                </a:cubicBezTo>
                <a:cubicBezTo>
                  <a:pt x="16" y="137"/>
                  <a:pt x="42" y="159"/>
                  <a:pt x="0" y="117"/>
                </a:cubicBezTo>
                <a:cubicBezTo>
                  <a:pt x="3" y="108"/>
                  <a:pt x="2" y="97"/>
                  <a:pt x="9" y="90"/>
                </a:cubicBezTo>
                <a:cubicBezTo>
                  <a:pt x="34" y="65"/>
                  <a:pt x="178" y="72"/>
                  <a:pt x="198" y="72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5791200" y="1905000"/>
            <a:ext cx="381000" cy="685800"/>
          </a:xfrm>
          <a:prstGeom prst="lightningBolt">
            <a:avLst/>
          </a:prstGeom>
          <a:solidFill>
            <a:srgbClr val="FF3300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5" name="AutoShape 21" descr="Пергамент"/>
          <p:cNvSpPr>
            <a:spLocks noChangeArrowheads="1"/>
          </p:cNvSpPr>
          <p:nvPr/>
        </p:nvSpPr>
        <p:spPr bwMode="auto">
          <a:xfrm>
            <a:off x="6629400" y="4114800"/>
            <a:ext cx="2438400" cy="609600"/>
          </a:xfrm>
          <a:prstGeom prst="wedgeEllipseCallout">
            <a:avLst>
              <a:gd name="adj1" fmla="val -73829"/>
              <a:gd name="adj2" fmla="val -247134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38100" cmpd="dbl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800" b="1"/>
              <a:t>Семеновское</a:t>
            </a:r>
          </a:p>
        </p:txBody>
      </p:sp>
      <p:pic>
        <p:nvPicPr>
          <p:cNvPr id="31769" name="Picture 25" descr="http://www.pravmir.ru/wp-content/uploads/pravmir-images/outside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785813"/>
            <a:ext cx="4648200" cy="46482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31770" name="Freeform 26"/>
          <p:cNvSpPr>
            <a:spLocks/>
          </p:cNvSpPr>
          <p:nvPr/>
        </p:nvSpPr>
        <p:spPr bwMode="auto">
          <a:xfrm>
            <a:off x="6191250" y="2357438"/>
            <a:ext cx="923925" cy="284162"/>
          </a:xfrm>
          <a:custGeom>
            <a:avLst/>
            <a:gdLst>
              <a:gd name="T0" fmla="*/ 2147483647 w 582"/>
              <a:gd name="T1" fmla="*/ 2147483647 h 179"/>
              <a:gd name="T2" fmla="*/ 2147483647 w 582"/>
              <a:gd name="T3" fmla="*/ 2147483647 h 179"/>
              <a:gd name="T4" fmla="*/ 2147483647 w 582"/>
              <a:gd name="T5" fmla="*/ 2147483647 h 179"/>
              <a:gd name="T6" fmla="*/ 2147483647 w 582"/>
              <a:gd name="T7" fmla="*/ 2147483647 h 179"/>
              <a:gd name="T8" fmla="*/ 2147483647 w 582"/>
              <a:gd name="T9" fmla="*/ 0 h 179"/>
              <a:gd name="T10" fmla="*/ 2147483647 w 582"/>
              <a:gd name="T11" fmla="*/ 2147483647 h 179"/>
              <a:gd name="T12" fmla="*/ 2147483647 w 582"/>
              <a:gd name="T13" fmla="*/ 2147483647 h 179"/>
              <a:gd name="T14" fmla="*/ 2147483647 w 582"/>
              <a:gd name="T15" fmla="*/ 0 h 179"/>
              <a:gd name="T16" fmla="*/ 2147483647 w 582"/>
              <a:gd name="T17" fmla="*/ 2147483647 h 179"/>
              <a:gd name="T18" fmla="*/ 2147483647 w 582"/>
              <a:gd name="T19" fmla="*/ 2147483647 h 179"/>
              <a:gd name="T20" fmla="*/ 2147483647 w 582"/>
              <a:gd name="T21" fmla="*/ 2147483647 h 179"/>
              <a:gd name="T22" fmla="*/ 2147483647 w 582"/>
              <a:gd name="T23" fmla="*/ 2147483647 h 179"/>
              <a:gd name="T24" fmla="*/ 2147483647 w 582"/>
              <a:gd name="T25" fmla="*/ 2147483647 h 179"/>
              <a:gd name="T26" fmla="*/ 2147483647 w 582"/>
              <a:gd name="T27" fmla="*/ 2147483647 h 17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82"/>
              <a:gd name="T43" fmla="*/ 0 h 179"/>
              <a:gd name="T44" fmla="*/ 582 w 582"/>
              <a:gd name="T45" fmla="*/ 179 h 17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82" h="179">
                <a:moveTo>
                  <a:pt x="33" y="126"/>
                </a:moveTo>
                <a:cubicBezTo>
                  <a:pt x="31" y="117"/>
                  <a:pt x="0" y="42"/>
                  <a:pt x="24" y="36"/>
                </a:cubicBezTo>
                <a:cubicBezTo>
                  <a:pt x="65" y="25"/>
                  <a:pt x="108" y="30"/>
                  <a:pt x="150" y="27"/>
                </a:cubicBezTo>
                <a:cubicBezTo>
                  <a:pt x="168" y="21"/>
                  <a:pt x="186" y="15"/>
                  <a:pt x="204" y="9"/>
                </a:cubicBezTo>
                <a:cubicBezTo>
                  <a:pt x="213" y="6"/>
                  <a:pt x="231" y="0"/>
                  <a:pt x="231" y="0"/>
                </a:cubicBezTo>
                <a:cubicBezTo>
                  <a:pt x="264" y="8"/>
                  <a:pt x="297" y="19"/>
                  <a:pt x="330" y="27"/>
                </a:cubicBezTo>
                <a:cubicBezTo>
                  <a:pt x="372" y="24"/>
                  <a:pt x="414" y="24"/>
                  <a:pt x="456" y="18"/>
                </a:cubicBezTo>
                <a:cubicBezTo>
                  <a:pt x="475" y="15"/>
                  <a:pt x="510" y="0"/>
                  <a:pt x="510" y="0"/>
                </a:cubicBezTo>
                <a:cubicBezTo>
                  <a:pt x="545" y="24"/>
                  <a:pt x="558" y="18"/>
                  <a:pt x="582" y="54"/>
                </a:cubicBezTo>
                <a:cubicBezTo>
                  <a:pt x="506" y="168"/>
                  <a:pt x="467" y="136"/>
                  <a:pt x="303" y="144"/>
                </a:cubicBezTo>
                <a:cubicBezTo>
                  <a:pt x="246" y="147"/>
                  <a:pt x="189" y="150"/>
                  <a:pt x="132" y="153"/>
                </a:cubicBezTo>
                <a:cubicBezTo>
                  <a:pt x="108" y="156"/>
                  <a:pt x="84" y="158"/>
                  <a:pt x="60" y="162"/>
                </a:cubicBezTo>
                <a:cubicBezTo>
                  <a:pt x="51" y="164"/>
                  <a:pt x="39" y="179"/>
                  <a:pt x="33" y="171"/>
                </a:cubicBezTo>
                <a:cubicBezTo>
                  <a:pt x="24" y="159"/>
                  <a:pt x="33" y="141"/>
                  <a:pt x="33" y="126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71" name="AutoShape 27"/>
          <p:cNvSpPr>
            <a:spLocks noChangeArrowheads="1"/>
          </p:cNvSpPr>
          <p:nvPr/>
        </p:nvSpPr>
        <p:spPr bwMode="auto">
          <a:xfrm>
            <a:off x="6324600" y="1752600"/>
            <a:ext cx="381000" cy="685800"/>
          </a:xfrm>
          <a:prstGeom prst="lightningBolt">
            <a:avLst/>
          </a:prstGeom>
          <a:solidFill>
            <a:srgbClr val="FF3300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2" name="AutoShape 28" descr="Пергамент"/>
          <p:cNvSpPr>
            <a:spLocks noChangeArrowheads="1"/>
          </p:cNvSpPr>
          <p:nvPr/>
        </p:nvSpPr>
        <p:spPr bwMode="auto">
          <a:xfrm>
            <a:off x="7010400" y="1066800"/>
            <a:ext cx="2057400" cy="609600"/>
          </a:xfrm>
          <a:prstGeom prst="wedgeEllipseCallout">
            <a:avLst>
              <a:gd name="adj1" fmla="val -59722"/>
              <a:gd name="adj2" fmla="val 180991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38100" cmpd="dbl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800" b="1"/>
              <a:t>Измайлово</a:t>
            </a:r>
          </a:p>
        </p:txBody>
      </p:sp>
      <p:pic>
        <p:nvPicPr>
          <p:cNvPr id="31773" name="Picture 29" descr="http://grigorius.narod.ru/img/history/moscow/mosc_pict_5_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714375"/>
            <a:ext cx="4648200" cy="46482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31750" grpId="0" animBg="1"/>
      <p:bldP spid="31752" grpId="0" animBg="1" autoUpdateAnimBg="0"/>
      <p:bldP spid="31756" grpId="0" animBg="1"/>
      <p:bldP spid="31757" grpId="0" animBg="1"/>
      <p:bldP spid="31758" grpId="0" animBg="1" autoUpdateAnimBg="0"/>
      <p:bldP spid="31763" grpId="0" animBg="1"/>
      <p:bldP spid="31764" grpId="0" animBg="1"/>
      <p:bldP spid="31765" grpId="0" animBg="1" autoUpdateAnimBg="0"/>
      <p:bldP spid="31770" grpId="0" animBg="1"/>
      <p:bldP spid="31771" grpId="0" animBg="1"/>
      <p:bldP spid="31772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7 из 3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0"/>
            <a:ext cx="2571750" cy="45720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3556" name="Picture 3" descr="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914400"/>
            <a:ext cx="4191000" cy="314325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30727" name="Text Box 7" descr="5%"/>
          <p:cNvSpPr txBox="1">
            <a:spLocks noChangeArrowheads="1"/>
          </p:cNvSpPr>
          <p:nvPr/>
        </p:nvSpPr>
        <p:spPr bwMode="auto">
          <a:xfrm>
            <a:off x="0" y="4724400"/>
            <a:ext cx="8991600" cy="1993900"/>
          </a:xfrm>
          <a:prstGeom prst="rect">
            <a:avLst/>
          </a:prstGeom>
          <a:pattFill prst="pct5">
            <a:fgClr>
              <a:srgbClr val="FFCC99"/>
            </a:fgClr>
            <a:bgClr>
              <a:srgbClr val="FFFFFF"/>
            </a:bgClr>
          </a:pattFill>
          <a:ln w="76200" cmpd="tri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FontTx/>
              <a:buAutoNum type="arabicPeriod"/>
              <a:defRPr/>
            </a:pPr>
            <a:r>
              <a:rPr lang="ru-RU" b="1" i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Что больше всего увлекало юного царя?</a:t>
            </a:r>
          </a:p>
          <a:p>
            <a:pPr marL="457200" indent="-457200" algn="ctr">
              <a:spcBef>
                <a:spcPct val="50000"/>
              </a:spcBef>
              <a:buFontTx/>
              <a:buAutoNum type="arabicPeriod"/>
              <a:defRPr/>
            </a:pPr>
            <a:r>
              <a:rPr lang="ru-RU" b="1" i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Как развивалось увлечение Петра военным делом?</a:t>
            </a:r>
          </a:p>
          <a:p>
            <a:pPr marL="457200" indent="-457200" algn="ctr">
              <a:spcBef>
                <a:spcPct val="50000"/>
              </a:spcBef>
              <a:buFontTx/>
              <a:buAutoNum type="arabicPeriod"/>
              <a:defRPr/>
            </a:pPr>
            <a:r>
              <a:rPr lang="ru-RU" b="1" i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Что, по вашему мнению, не учла царевна Софья, позволив юному Петру военную потеху?</a:t>
            </a:r>
          </a:p>
        </p:txBody>
      </p:sp>
      <p:pic>
        <p:nvPicPr>
          <p:cNvPr id="30728" name="Picture 8" descr="рядовой Преображенского полка"/>
          <p:cNvPicPr>
            <a:picLocks noChangeAspect="1" noChangeArrowheads="1"/>
          </p:cNvPicPr>
          <p:nvPr/>
        </p:nvPicPr>
        <p:blipFill>
          <a:blip r:embed="rId5"/>
          <a:srcRect t="11339"/>
          <a:stretch>
            <a:fillRect/>
          </a:stretch>
        </p:blipFill>
        <p:spPr bwMode="auto">
          <a:xfrm>
            <a:off x="2667000" y="1066800"/>
            <a:ext cx="236855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438150" y="1628775"/>
            <a:ext cx="8266113" cy="36004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 Начало царствования Петра</a:t>
            </a:r>
            <a:endParaRPr lang="ru-RU" sz="7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u="sng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Тема урока:</a:t>
            </a:r>
          </a:p>
        </p:txBody>
      </p:sp>
      <p:sp>
        <p:nvSpPr>
          <p:cNvPr id="47109" name="Rectangle 5"/>
          <p:cNvSpPr>
            <a:spLocks noGrp="1"/>
          </p:cNvSpPr>
          <p:nvPr>
            <p:ph type="subTitle" idx="1"/>
          </p:nvPr>
        </p:nvSpPr>
        <p:spPr>
          <a:xfrm>
            <a:off x="611188" y="2997200"/>
            <a:ext cx="8208962" cy="331152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«Пётр </a:t>
            </a:r>
            <a:r>
              <a:rPr lang="en-US" sz="6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</a:t>
            </a:r>
            <a:r>
              <a:rPr lang="ru-RU" sz="6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Россия на рубеже веков.»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slobod_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8600"/>
            <a:ext cx="4046538" cy="5726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28600" y="914400"/>
            <a:ext cx="39624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1689 г. царица Наталья женила 16-летнего сына на Евдокии Лопухиной. Правление Софьи должно было прекратиться.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Почему?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4724400" y="6172200"/>
            <a:ext cx="3505200" cy="495300"/>
          </a:xfrm>
          <a:prstGeom prst="rect">
            <a:avLst/>
          </a:prstGeom>
          <a:noFill/>
          <a:ln w="38100" cmpd="dbl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>
                <a:solidFill>
                  <a:srgbClr val="660033"/>
                </a:solidFill>
                <a:latin typeface="Arial" pitchFamily="34" charset="0"/>
              </a:rPr>
              <a:t>Евдокия Лопухина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00562" y="1600200"/>
            <a:ext cx="4357718" cy="4525963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Царевна Софья сразу интуитивно почувствовала угрозу со стороны брата и с помощью князя Хованского подняла стрельцов на бунт, получивший в народе зловещее название "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хованщина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". </a:t>
            </a:r>
          </a:p>
        </p:txBody>
      </p:sp>
      <p:pic>
        <p:nvPicPr>
          <p:cNvPr id="58376" name="Picture 8" descr="romanovy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3860800" cy="4397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4076700"/>
            <a:ext cx="8888412" cy="2592388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75" tIns="46038" rIns="92075" bIns="46038">
            <a:normAutofit fontScale="92500"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Летом 1689 г. до Петра дошли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слухи,что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Софья послала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Преображенское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стрельцов арестовать его.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Петр в страхе бежал в Троице-Сергиев монастырь.  Вскоре туда стали переезжать бояре и Софья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поняла,что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проиграла.По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приказу Петра ее заточили в Новодевичий монастырь.  А стрельцов казнили</a:t>
            </a:r>
            <a:r>
              <a:rPr lang="ru-RU" sz="2800" b="1" dirty="0" smtClean="0"/>
              <a:t>.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403350" y="404813"/>
            <a:ext cx="2571601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Стрельцы..</a:t>
            </a:r>
          </a:p>
          <a:p>
            <a:pPr algn="ctr" eaLnBrk="0" hangingPunct="0"/>
            <a:r>
              <a:rPr kumimoji="1"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Миниатюра 19 в.</a:t>
            </a:r>
          </a:p>
        </p:txBody>
      </p:sp>
      <p:pic>
        <p:nvPicPr>
          <p:cNvPr id="66565" name="Picture 5" descr="Рисунок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4067175" y="333375"/>
            <a:ext cx="4679950" cy="3721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428605"/>
            <a:ext cx="65722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Разминка-физминутка</a:t>
            </a:r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читает текст , если предложение верно, то два хлопка. Если нет- то два кивка.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 сын Алексея Михайловича и Натальи Нарышкиной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учителем был Никита Зотов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 родился в 1682г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правление царевича Ивана было чисто номинальным.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Софья была тетей Петра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Реальная власть в стране принадлежала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Ордин-Нащокину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свободное время Петр посвящал изучению военного дела</a:t>
            </a:r>
            <a:endParaRPr lang="ru-RU" sz="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168525"/>
            <a:ext cx="8255000" cy="252095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4. Азовские походы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6249" y="981075"/>
            <a:ext cx="4643469" cy="5472113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1695 г. Петр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,желая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за-воевать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выход к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Черному морю отправился к Азову и осадил его. Но турки подвозили все необходимое по морю.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Штурм крепости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завершился неудачей  и Петр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отошел на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р.Воронеж, где согнанные сюда крестьяне всю зиму строили корабли</a:t>
            </a:r>
          </a:p>
        </p:txBody>
      </p:sp>
      <p:pic>
        <p:nvPicPr>
          <p:cNvPr id="67588" name="Picture 4" descr="Рисунок2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395288" y="1052513"/>
            <a:ext cx="3632200" cy="5091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23850" y="6165850"/>
            <a:ext cx="37433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kumimoji="1" lang="ru-RU" sz="2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Осада Азова.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68300"/>
            <a:ext cx="8229600" cy="57578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altLang="ru-RU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3600" b="1" dirty="0" smtClean="0">
                <a:solidFill>
                  <a:srgbClr val="FF0000"/>
                </a:solidFill>
              </a:rPr>
              <a:t>Азов</a:t>
            </a:r>
            <a:r>
              <a:rPr lang="ru-RU" altLang="ru-RU" dirty="0" smtClean="0"/>
              <a:t> –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турецкая крепость, закрывавшая России выход из Дона в Азовское море.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ru-RU" sz="5100" b="1" dirty="0" smtClean="0"/>
              <a:t>I</a:t>
            </a:r>
            <a:r>
              <a:rPr lang="ru-RU" altLang="ru-RU" sz="5100" b="1" dirty="0" smtClean="0"/>
              <a:t>  Поход – 1695 год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1900" b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ru-RU" sz="5100" b="1" dirty="0" smtClean="0">
                <a:solidFill>
                  <a:srgbClr val="FF3300"/>
                </a:solidFill>
              </a:rPr>
              <a:t>I </a:t>
            </a:r>
            <a:r>
              <a:rPr lang="en-US" altLang="ru-RU" sz="5100" b="1" dirty="0" err="1" smtClean="0">
                <a:solidFill>
                  <a:srgbClr val="FF3300"/>
                </a:solidFill>
              </a:rPr>
              <a:t>I</a:t>
            </a:r>
            <a:r>
              <a:rPr lang="ru-RU" altLang="ru-RU" sz="5100" b="1" dirty="0" smtClean="0">
                <a:solidFill>
                  <a:srgbClr val="FF3300"/>
                </a:solidFill>
              </a:rPr>
              <a:t>  Поход – 1696 год</a:t>
            </a:r>
            <a:endParaRPr lang="ru-RU" altLang="ru-RU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8913"/>
            <a:ext cx="8642350" cy="648017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1" name="Picture 4" descr="Аз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223838"/>
            <a:ext cx="8280400" cy="641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</a:rPr>
              <a:t>Январь 1695 г</a:t>
            </a:r>
            <a:r>
              <a:rPr lang="ru-RU" sz="3600" b="1" smtClean="0"/>
              <a:t>. – 1 ый Азовский поход</a:t>
            </a:r>
          </a:p>
          <a:p>
            <a:r>
              <a:rPr lang="ru-RU" sz="3600" b="1" u="sng" smtClean="0">
                <a:solidFill>
                  <a:srgbClr val="FF0000"/>
                </a:solidFill>
              </a:rPr>
              <a:t>Итоги</a:t>
            </a:r>
            <a:r>
              <a:rPr lang="ru-RU" sz="3600" b="1" smtClean="0"/>
              <a:t>: безрезультатный</a:t>
            </a:r>
          </a:p>
          <a:p>
            <a:r>
              <a:rPr lang="ru-RU" sz="3600" b="1" u="sng" smtClean="0">
                <a:solidFill>
                  <a:srgbClr val="FF0000"/>
                </a:solidFill>
              </a:rPr>
              <a:t>Причины</a:t>
            </a:r>
            <a:r>
              <a:rPr lang="ru-RU" sz="3600" b="1" smtClean="0"/>
              <a:t>:</a:t>
            </a:r>
          </a:p>
          <a:p>
            <a:pPr lvl="1">
              <a:buFont typeface="Arial" charset="0"/>
              <a:buNone/>
            </a:pPr>
            <a:r>
              <a:rPr lang="ru-RU" sz="3600" b="1" smtClean="0"/>
              <a:t>	отсутствие единого командования</a:t>
            </a:r>
          </a:p>
          <a:p>
            <a:pPr lvl="1">
              <a:buFont typeface="Arial" charset="0"/>
              <a:buNone/>
            </a:pPr>
            <a:r>
              <a:rPr lang="ru-RU" sz="3600" b="1" smtClean="0"/>
              <a:t>  слабость артиллерии</a:t>
            </a:r>
          </a:p>
          <a:p>
            <a:pPr lvl="1">
              <a:buFont typeface="Arial" charset="0"/>
              <a:buNone/>
            </a:pPr>
            <a:r>
              <a:rPr lang="ru-RU" sz="3600" b="1" smtClean="0"/>
              <a:t>	отсутствие флота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4292600"/>
            <a:ext cx="9067800" cy="25654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/>
              <a:t>Весной 1696 г.русская армия в сопровождении флотилии спустилась по Дону и вновь осадила </a:t>
            </a:r>
            <a:r>
              <a:rPr lang="ru-RU" sz="2800" b="1" dirty="0" err="1" smtClean="0"/>
              <a:t>Азов.На</a:t>
            </a:r>
            <a:r>
              <a:rPr lang="ru-RU" sz="2800" b="1" dirty="0" smtClean="0"/>
              <a:t> этот раз город был блокирован и с суши и с моря. Вскоре начался штурм и Азов пал. Но, не владея проливами, торговать с Европой по-прежнему было нельзя.</a:t>
            </a:r>
          </a:p>
        </p:txBody>
      </p:sp>
      <p:pic>
        <p:nvPicPr>
          <p:cNvPr id="69636" name="Picture 4" descr="Рисунок3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627313" y="188913"/>
            <a:ext cx="6335712" cy="4073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47650" y="2276475"/>
            <a:ext cx="21002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ru-RU" sz="2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Взятие Азова.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 descr="Дуб"/>
          <p:cNvSpPr>
            <a:spLocks noGrp="1"/>
          </p:cNvSpPr>
          <p:nvPr>
            <p:ph type="title"/>
          </p:nvPr>
        </p:nvSpPr>
        <p:spPr>
          <a:xfrm>
            <a:off x="950913" y="260350"/>
            <a:ext cx="7240587" cy="98583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000" b="1" u="sng" dirty="0" smtClean="0">
                <a:solidFill>
                  <a:schemeClr val="tx1"/>
                </a:solidFill>
              </a:rPr>
              <a:t>Задание на урок.</a:t>
            </a:r>
          </a:p>
        </p:txBody>
      </p:sp>
      <p:sp>
        <p:nvSpPr>
          <p:cNvPr id="50179" name="Rectangle 3" descr="Каштан"/>
          <p:cNvSpPr>
            <a:spLocks noGrp="1"/>
          </p:cNvSpPr>
          <p:nvPr>
            <p:ph idx="1"/>
          </p:nvPr>
        </p:nvSpPr>
        <p:spPr>
          <a:xfrm>
            <a:off x="323850" y="1557338"/>
            <a:ext cx="8496300" cy="511175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«Подумайте, что могло повлиять на формирование  характера Петра.</a:t>
            </a:r>
            <a:r>
              <a:rPr lang="ru-RU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проблемы придётся решать Петру в ходе правления»?</a:t>
            </a:r>
          </a:p>
          <a:p>
            <a:pPr algn="ctr">
              <a:buFont typeface="Arial" charset="0"/>
              <a:buNone/>
            </a:pPr>
            <a:endParaRPr lang="ru-RU" sz="6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</a:rPr>
              <a:t>1696 год</a:t>
            </a:r>
            <a:r>
              <a:rPr lang="ru-RU" sz="3600" b="1" smtClean="0"/>
              <a:t> – 2 й поход</a:t>
            </a:r>
          </a:p>
          <a:p>
            <a:endParaRPr lang="ru-RU" sz="3600" b="1" smtClean="0"/>
          </a:p>
          <a:p>
            <a:r>
              <a:rPr lang="ru-RU" sz="3600" b="1" u="sng" smtClean="0">
                <a:solidFill>
                  <a:srgbClr val="FF0000"/>
                </a:solidFill>
              </a:rPr>
              <a:t>Итоги:</a:t>
            </a:r>
          </a:p>
          <a:p>
            <a:pPr lvl="1"/>
            <a:r>
              <a:rPr lang="ru-RU" sz="3600" b="1" smtClean="0"/>
              <a:t>Взятие Азова</a:t>
            </a:r>
          </a:p>
          <a:p>
            <a:pPr lvl="1"/>
            <a:r>
              <a:rPr lang="ru-RU" sz="3600" b="1" smtClean="0"/>
              <a:t>Выход к южным морям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444500" y="1989138"/>
            <a:ext cx="8255000" cy="28797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5. Великое посольство 1697-1698 г.г.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940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Руководителями посольства были назначены генерал-адмирал </a:t>
            </a:r>
            <a:r>
              <a:rPr lang="ru-RU" alt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Ф. Я. Лефорт</a:t>
            </a: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, руководитель Посольского приказа генерал   </a:t>
            </a:r>
            <a:r>
              <a:rPr lang="ru-RU" alt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Ф. А. Головин</a:t>
            </a: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 и думный дьяк </a:t>
            </a:r>
            <a:r>
              <a:rPr lang="ru-RU" alt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 Б. Возницын</a:t>
            </a: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6627" name="Picture 6" descr="голов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1628775"/>
            <a:ext cx="3105150" cy="4105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7" descr="Лефор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750" y="1628775"/>
            <a:ext cx="3213100" cy="414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792163" y="5768975"/>
            <a:ext cx="30591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Головин Ф. А.</a:t>
            </a: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5111750" y="5768975"/>
            <a:ext cx="31972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Лефорт Ф. Я.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Заполните таблицу «Великое посольство 1697-1698 гг.»</a:t>
            </a:r>
            <a:br>
              <a:rPr lang="ru-RU" alt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501" name="Group 37"/>
          <p:cNvGraphicFramePr>
            <a:graphicFrameLocks noGrp="1"/>
          </p:cNvGraphicFramePr>
          <p:nvPr>
            <p:ph type="tbl" idx="1"/>
          </p:nvPr>
        </p:nvGraphicFramePr>
        <p:xfrm>
          <a:off x="457200" y="1089025"/>
          <a:ext cx="8229600" cy="527208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081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Главные задачи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Основные итоги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9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Заполните таблицу «Великое посольство 1697-1698 гг.»</a:t>
            </a:r>
            <a:br>
              <a:rPr lang="ru-RU" alt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501" name="Group 37"/>
          <p:cNvGraphicFramePr>
            <a:graphicFrameLocks noGrp="1"/>
          </p:cNvGraphicFramePr>
          <p:nvPr>
            <p:ph type="tbl" idx="1"/>
          </p:nvPr>
        </p:nvGraphicFramePr>
        <p:xfrm>
          <a:off x="457200" y="1089025"/>
          <a:ext cx="8229600" cy="527208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081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Главные задачи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Основные итоги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91000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антитурецкой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коалиции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Знакомство с промышленностью Западной Европы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Знакомство с военным делом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Знакомство с культурой, обычаями европейцев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Закупить для армии и флота современное оружие и оборудование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Пригласить мастеров в Россию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Приглашено более 800 мастеров разных специальностей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Произошло знакомство с достижениями европейской цивилизации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 Петра появилось стремление реформировать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Россию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FF0000"/>
                </a:solidFill>
              </a:rPr>
              <a:t>Вопросы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Как формировалась личность царя Петра?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Почему Пётр был объявлен царём, минуя старшего брата Ивана, в 1682 году?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Чем можно объяснить свержение Софьи в 1689 году?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Дайте оценку Азовским походам Петра.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 чем вы видите задачи и итоги Великого посольства Петра?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 descr="http://www.spb-rf.ru/images/new_spb%20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914400"/>
            <a:ext cx="428625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3733800" cy="408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ru-RU" dirty="0">
                <a:latin typeface="Times New Roman Cyr"/>
                <a:cs typeface="Times New Roman" pitchFamily="18" charset="0"/>
              </a:rPr>
              <a:t> </a:t>
            </a:r>
            <a:br>
              <a:rPr lang="ru-RU" dirty="0">
                <a:latin typeface="Times New Roman Cyr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академик, то герой,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мореплаватель, то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плотник,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всеобъемлющей душой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троне вечный был работник.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 Пушкин «Стансы»</a:t>
            </a:r>
          </a:p>
        </p:txBody>
      </p:sp>
      <p:sp>
        <p:nvSpPr>
          <p:cNvPr id="25606" name="Text Box 6" descr="5%"/>
          <p:cNvSpPr txBox="1">
            <a:spLocks noChangeArrowheads="1"/>
          </p:cNvSpPr>
          <p:nvPr/>
        </p:nvSpPr>
        <p:spPr bwMode="auto">
          <a:xfrm>
            <a:off x="152400" y="142852"/>
            <a:ext cx="8777318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«Подумайте, что могло повлиять на формирование  характера Петра.</a:t>
            </a: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проблемы придётся решать Петру в ходе правления»?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sp>
        <p:nvSpPr>
          <p:cNvPr id="64515" name="Нижний колонтитул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C0ED356-A037-4F1E-A8A9-D9037BE72FB4}" type="slidenum">
              <a:rPr lang="ru-RU" sz="1200">
                <a:solidFill>
                  <a:prstClr val="black">
                    <a:tint val="75000"/>
                  </a:prst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ru-RU" sz="12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sp>
        <p:nvSpPr>
          <p:cNvPr id="64517" name="Прямоугольник 2"/>
          <p:cNvSpPr>
            <a:spLocks noChangeArrowheads="1"/>
          </p:cNvSpPr>
          <p:nvPr/>
        </p:nvSpPr>
        <p:spPr bwMode="auto">
          <a:xfrm>
            <a:off x="4859338" y="357166"/>
            <a:ext cx="35290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задание: § 13, вопросы,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записи-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об увлечениях Петра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I-max.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20" name="Picture 8" descr="0018-018-Azovskie-pokhod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4813"/>
            <a:ext cx="4321175" cy="3241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522" name="Picture 10" descr="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429000"/>
            <a:ext cx="4033837" cy="2873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22" y="2000240"/>
          <a:ext cx="5572196" cy="4064004"/>
        </p:xfrm>
        <a:graphic>
          <a:graphicData uri="http://schemas.openxmlformats.org/drawingml/2006/table">
            <a:tbl>
              <a:tblPr/>
              <a:tblGrid>
                <a:gridCol w="377263"/>
                <a:gridCol w="4610991"/>
                <a:gridCol w="583942"/>
              </a:tblGrid>
              <a:tr h="193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Выступал за введение в России европейской системы образования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Предлагал ввести рекрутскую повинность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Отменил смертную казнь за « возмутительные слова» против власти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Arial Unicode MS"/>
                          <a:cs typeface="Times New Roman"/>
                        </a:rPr>
                        <a:t>По его проекту была установлена почтовая связь между Москвой, Вильно и Ригой.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Arial Unicode MS"/>
                          <a:cs typeface="Times New Roman"/>
                        </a:rPr>
                        <a:t>Главной идеей было объединение всего славянского народа для борьбы с «</a:t>
                      </a:r>
                      <a:r>
                        <a:rPr lang="ru-RU" sz="1100" dirty="0" err="1">
                          <a:latin typeface="Times New Roman"/>
                          <a:ea typeface="Arial Unicode MS"/>
                          <a:cs typeface="Times New Roman"/>
                        </a:rPr>
                        <a:t>с</a:t>
                      </a:r>
                      <a:r>
                        <a:rPr lang="ru-RU" sz="1100" dirty="0">
                          <a:latin typeface="Times New Roman"/>
                          <a:ea typeface="Arial Unicode MS"/>
                          <a:cs typeface="Times New Roman"/>
                        </a:rPr>
                        <a:t> немецкой опасностью»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Arial Unicode MS"/>
                          <a:cs typeface="Times New Roman"/>
                        </a:rPr>
                        <a:t>Основным препятствием на пути развития считал крепостное право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Arial Unicode MS"/>
                          <a:cs typeface="Times New Roman"/>
                        </a:rPr>
                        <a:t>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Arial Unicode MS"/>
                          <a:cs typeface="Times New Roman"/>
                        </a:rPr>
                        <a:t>Учительствовал, получил широкое признание благодаря нравственным качествам.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Arial Unicode MS"/>
                          <a:cs typeface="Times New Roman"/>
                        </a:rPr>
                        <a:t>Предлагал реформировать самодержавную власть, убрав из неё проявление « </a:t>
                      </a:r>
                      <a:r>
                        <a:rPr lang="ru-RU" sz="1100" dirty="0" err="1">
                          <a:latin typeface="Times New Roman"/>
                          <a:ea typeface="Arial Unicode MS"/>
                          <a:cs typeface="Times New Roman"/>
                        </a:rPr>
                        <a:t>людодёрства</a:t>
                      </a:r>
                      <a:r>
                        <a:rPr lang="ru-RU" sz="1100" dirty="0">
                          <a:latin typeface="Times New Roman"/>
                          <a:ea typeface="Arial Unicode MS"/>
                          <a:cs typeface="Times New Roman"/>
                        </a:rPr>
                        <a:t>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Arial Unicode MS"/>
                          <a:cs typeface="Times New Roman"/>
                        </a:rPr>
                        <a:t>Занимался образованием царских детей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Arial Unicode MS"/>
                          <a:cs typeface="Times New Roman"/>
                        </a:rPr>
                        <a:t> Предлагал отказаться от дворянского ополчения и заменить их наёмниками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Arial Unicode MS"/>
                          <a:cs typeface="Times New Roman"/>
                        </a:rPr>
                        <a:t>Предлагал освободить крестьян от власти помещиков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Arial Unicode MS"/>
                          <a:cs typeface="Times New Roman"/>
                        </a:rPr>
                        <a:t>Подписал мирный договор с Курляндией, а в . перемирие со Швецией.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Arial Unicode MS"/>
                          <a:cs typeface="Times New Roman"/>
                        </a:rPr>
                        <a:t>Предлагал объединить православную и католическую церковь под властью папы римского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Arial Unicode MS"/>
                          <a:cs typeface="Times New Roman"/>
                        </a:rPr>
                        <a:t>Пытался ввести элементы самоуправления по европейскому образцу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Arial Unicode MS"/>
                          <a:cs typeface="Times New Roman"/>
                        </a:rPr>
                        <a:t>Высказывал идею по введении « поголовной подати»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503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\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71905"/>
            <a:ext cx="80343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Проверка домашнего задания.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Распределите политических деятелей к их предполагаемым проектам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	\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935630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	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2000241"/>
            <a:ext cx="30718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Симеон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Полоцкий.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2. А.Л.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Ордин-Нащокин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3. В.В. Голицын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4. Ю.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Крижанич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Ключ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4" y="3214686"/>
          <a:ext cx="8643993" cy="1121664"/>
        </p:xfrm>
        <a:graphic>
          <a:graphicData uri="http://schemas.openxmlformats.org/drawingml/2006/table">
            <a:tbl>
              <a:tblPr/>
              <a:tblGrid>
                <a:gridCol w="576206"/>
                <a:gridCol w="576206"/>
                <a:gridCol w="576206"/>
                <a:gridCol w="576206"/>
                <a:gridCol w="576206"/>
                <a:gridCol w="576206"/>
                <a:gridCol w="576206"/>
                <a:gridCol w="576206"/>
                <a:gridCol w="576206"/>
                <a:gridCol w="576206"/>
                <a:gridCol w="576206"/>
                <a:gridCol w="576206"/>
                <a:gridCol w="576206"/>
                <a:gridCol w="576206"/>
                <a:gridCol w="577109"/>
              </a:tblGrid>
              <a:tr h="212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Arial Unicode MS"/>
                          <a:cs typeface="Times New Roman"/>
                        </a:rPr>
                        <a:t>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Arial Unicode MS"/>
                          <a:cs typeface="Times New Roman"/>
                        </a:rPr>
                        <a:t>5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Arial Unicode MS"/>
                          <a:cs typeface="Times New Roman"/>
                        </a:rPr>
                        <a:t>6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Arial Unicode MS"/>
                          <a:cs typeface="Times New Roman"/>
                        </a:rPr>
                        <a:t>7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Arial Unicode MS"/>
                          <a:cs typeface="Times New Roman"/>
                        </a:rPr>
                        <a:t>8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Arial Unicode MS"/>
                          <a:cs typeface="Times New Roman"/>
                        </a:rPr>
                        <a:t>9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Arial Unicode MS"/>
                          <a:cs typeface="Times New Roman"/>
                        </a:rPr>
                        <a:t>10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Arial Unicode MS"/>
                          <a:cs typeface="Times New Roman"/>
                        </a:rPr>
                        <a:t>11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Arial Unicode MS"/>
                          <a:cs typeface="Times New Roman"/>
                        </a:rPr>
                        <a:t>12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Arial Unicode MS"/>
                          <a:cs typeface="Times New Roman"/>
                        </a:rPr>
                        <a:t>13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Arial Unicode MS"/>
                          <a:cs typeface="Times New Roman"/>
                        </a:rPr>
                        <a:t>14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Arial Unicode MS"/>
                          <a:cs typeface="Times New Roman"/>
                        </a:rPr>
                        <a:t>15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Arial Unicode MS"/>
                          <a:cs typeface="Times New Roman"/>
                        </a:rPr>
                        <a:t>4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Arial Unicode MS"/>
                          <a:cs typeface="Times New Roman"/>
                        </a:rPr>
                        <a:t>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Arial Unicode MS"/>
                          <a:cs typeface="Times New Roman"/>
                        </a:rPr>
                        <a:t>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Arial Unicode MS"/>
                          <a:cs typeface="Times New Roman"/>
                        </a:rPr>
                        <a:t>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F2EF4-6793-423E-A675-BEC5AB90097F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6AC44-8DCA-4DFE-B005-514684E6C990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981075"/>
            <a:ext cx="4392612" cy="5400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Детство Петра.</a:t>
            </a:r>
          </a:p>
          <a:p>
            <a:pPr marL="457200" indent="-457200" algn="ctr"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Двоецарствие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Царевна Софья.</a:t>
            </a:r>
          </a:p>
          <a:p>
            <a:pPr marL="457200" indent="-457200" algn="ctr"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3.Начало царствования Петра.</a:t>
            </a:r>
          </a:p>
          <a:p>
            <a:pPr marL="457200" indent="-457200" algn="ctr"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4.Азовские походы.</a:t>
            </a:r>
          </a:p>
          <a:p>
            <a:pPr marL="457200" indent="-457200" algn="ctr"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Великое посольство.</a:t>
            </a:r>
          </a:p>
          <a:p>
            <a:pPr marL="457200" indent="-457200" algn="ctr">
              <a:buFontTx/>
              <a:buAutoNum type="arabicPeriod"/>
              <a:defRPr/>
            </a:pPr>
            <a:endParaRPr lang="ru-RU" sz="36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9701" name="Picture 8" descr="i?id=473373708-25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60350"/>
            <a:ext cx="25923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i_10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068638"/>
            <a:ext cx="2728912" cy="35258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7138"/>
            <a:ext cx="8229600" cy="1862137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 Детство Петра</a:t>
            </a:r>
            <a:endParaRPr lang="ru-RU" sz="8000" b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514600" y="304800"/>
            <a:ext cx="3382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Романовы в 17 в.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785786" y="1428736"/>
            <a:ext cx="2897188" cy="431800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Михаил 1613-1645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53000" y="1371600"/>
            <a:ext cx="3168650" cy="431800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Евдокия Стрешнева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987675" y="2420938"/>
            <a:ext cx="2592388" cy="863600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Алексей</a:t>
            </a:r>
          </a:p>
          <a:p>
            <a:pPr algn="ctr"/>
            <a:r>
              <a:rPr lang="ru-RU" b="1"/>
              <a:t>1645-1676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79388" y="2420938"/>
            <a:ext cx="2376487" cy="719137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Мария</a:t>
            </a:r>
          </a:p>
          <a:p>
            <a:pPr algn="ctr"/>
            <a:r>
              <a:rPr lang="ru-RU" b="1"/>
              <a:t>Милославская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6705600" y="2438400"/>
            <a:ext cx="2233613" cy="792163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Наталия</a:t>
            </a:r>
          </a:p>
          <a:p>
            <a:pPr algn="ctr"/>
            <a:r>
              <a:rPr lang="ru-RU" b="1"/>
              <a:t>Нарышкина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762000" y="4191000"/>
            <a:ext cx="1752600" cy="914400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Софья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048000" y="4191000"/>
            <a:ext cx="1744663" cy="914400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Иван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6324600" y="4267200"/>
            <a:ext cx="1600200" cy="914400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Петр</a:t>
            </a: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3657600" y="1600200"/>
            <a:ext cx="1296988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4343400" y="1600200"/>
            <a:ext cx="0" cy="8636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2555875" y="2781300"/>
            <a:ext cx="4318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1981200" y="5562600"/>
            <a:ext cx="1828800" cy="914400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Федор</a:t>
            </a: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5638800" y="2819400"/>
            <a:ext cx="10668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H="1">
            <a:off x="2362200" y="2819400"/>
            <a:ext cx="457200" cy="13716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H="1">
            <a:off x="2819400" y="2819400"/>
            <a:ext cx="0" cy="27432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2819400" y="2819400"/>
            <a:ext cx="381000" cy="13716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6324600" y="2819400"/>
            <a:ext cx="76200" cy="1447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 autoUpdateAnimBg="0"/>
      <p:bldP spid="9224" grpId="0" animBg="1" autoUpdateAnimBg="0"/>
      <p:bldP spid="9225" grpId="0" animBg="1" autoUpdateAnimBg="0"/>
      <p:bldP spid="9226" grpId="0" animBg="1" autoUpdateAnimBg="0"/>
      <p:bldP spid="9227" grpId="0" animBg="1" autoUpdateAnimBg="0"/>
      <p:bldP spid="9228" grpId="0" animBg="1" autoUpdateAnimBg="0"/>
      <p:bldP spid="9229" grpId="0" animBg="1" autoUpdateAnimBg="0"/>
      <p:bldP spid="9230" grpId="0" animBg="1" autoUpdateAnimBg="0"/>
      <p:bldP spid="9231" grpId="0" animBg="1"/>
      <p:bldP spid="9232" grpId="0" animBg="1"/>
      <p:bldP spid="9233" grpId="0" animBg="1"/>
      <p:bldP spid="9234" grpId="0" animBg="1" autoUpdateAnimBg="0"/>
      <p:bldP spid="9235" grpId="0" animBg="1"/>
      <p:bldP spid="9236" grpId="0" animBg="1"/>
      <p:bldP spid="9237" grpId="0" animBg="1"/>
      <p:bldP spid="9238" grpId="0" animBg="1"/>
      <p:bldP spid="92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18"/>
          <p:cNvPicPr>
            <a:picLocks noChangeAspect="1" noChangeArrowheads="1"/>
          </p:cNvPicPr>
          <p:nvPr/>
        </p:nvPicPr>
        <p:blipFill>
          <a:blip r:embed="rId2"/>
          <a:srcRect l="5278" t="2757" b="27757"/>
          <a:stretch>
            <a:fillRect/>
          </a:stretch>
        </p:blipFill>
        <p:spPr bwMode="auto">
          <a:xfrm>
            <a:off x="685800" y="228600"/>
            <a:ext cx="4162425" cy="47244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791200" y="1219200"/>
            <a:ext cx="2303463" cy="1092200"/>
          </a:xfrm>
          <a:prstGeom prst="rect">
            <a:avLst/>
          </a:prstGeom>
          <a:noFill/>
          <a:ln w="38100" cmpd="dbl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u="sng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Алексей Михайлович</a:t>
            </a:r>
          </a:p>
          <a:p>
            <a:pPr algn="ctr">
              <a:spcBef>
                <a:spcPct val="50000"/>
              </a:spcBef>
            </a:pPr>
            <a:r>
              <a:rPr lang="ru-RU" sz="1800" b="1" u="sng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(1645-1676</a:t>
            </a:r>
            <a:r>
              <a:rPr lang="ru-RU" sz="1800" b="1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228600" y="5122863"/>
            <a:ext cx="89154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Под утро </a:t>
            </a:r>
            <a:r>
              <a:rPr lang="ru-RU" b="1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30 января 1676</a:t>
            </a:r>
            <a:r>
              <a:rPr lang="ru-RU" b="1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 года царь </a:t>
            </a:r>
            <a:r>
              <a:rPr lang="ru-RU" b="1" i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Алексей Михайлович</a:t>
            </a:r>
            <a:r>
              <a:rPr lang="ru-RU" b="1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 скончался тихо, словно подтвердив свое прозвание </a:t>
            </a:r>
            <a:r>
              <a:rPr lang="ru-RU" b="1" i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Тишайший</a:t>
            </a:r>
            <a:r>
              <a:rPr lang="ru-RU" b="1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ru-RU" b="1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199</TotalTime>
  <Words>1142</Words>
  <Application>Microsoft Office PowerPoint</Application>
  <PresentationFormat>Экран (4:3)</PresentationFormat>
  <Paragraphs>222</Paragraphs>
  <Slides>37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Тема урока:</vt:lpstr>
      <vt:lpstr>Задание на урок.</vt:lpstr>
      <vt:lpstr>Слайд 4</vt:lpstr>
      <vt:lpstr>Ключ</vt:lpstr>
      <vt:lpstr>Слайд 6</vt:lpstr>
      <vt:lpstr>1. Детство Петра</vt:lpstr>
      <vt:lpstr>Слайд 8</vt:lpstr>
      <vt:lpstr>Слайд 9</vt:lpstr>
      <vt:lpstr>Слайд 10</vt:lpstr>
      <vt:lpstr>Воспитатели Петра</vt:lpstr>
      <vt:lpstr>В низкой, жарко натопленной палате лампады озаряли низкий свод и тёмную роспись на нём. Под тёмными ликами образов, на широкой лавке, уйдя хилым телом в лебяжьи перины, умирал царь Фёдор Алексеевич </vt:lpstr>
      <vt:lpstr>2. Двоецарствие. Царевна Софья</vt:lpstr>
      <vt:lpstr>Слайд 14</vt:lpstr>
      <vt:lpstr>Двоецарствие. Регенство Софьи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4. Азовские походы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 Заполните таблицу «Великое посольство 1697-1698 гг.» </vt:lpstr>
      <vt:lpstr> Заполните таблицу «Великое посольство 1697-1698 гг.» </vt:lpstr>
      <vt:lpstr>Вопросы</vt:lpstr>
      <vt:lpstr>Слайд 36</vt:lpstr>
      <vt:lpstr>Слайд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VIP</dc:creator>
  <cp:lastModifiedBy>VIP</cp:lastModifiedBy>
  <cp:revision>21</cp:revision>
  <dcterms:created xsi:type="dcterms:W3CDTF">2015-10-18T08:29:53Z</dcterms:created>
  <dcterms:modified xsi:type="dcterms:W3CDTF">2015-10-22T15:44:27Z</dcterms:modified>
</cp:coreProperties>
</file>