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5" r:id="rId3"/>
    <p:sldId id="269" r:id="rId4"/>
    <p:sldId id="265" r:id="rId5"/>
    <p:sldId id="264" r:id="rId6"/>
    <p:sldId id="257" r:id="rId7"/>
    <p:sldId id="262" r:id="rId8"/>
    <p:sldId id="266" r:id="rId9"/>
    <p:sldId id="270" r:id="rId10"/>
    <p:sldId id="268" r:id="rId11"/>
    <p:sldId id="273" r:id="rId12"/>
    <p:sldId id="274" r:id="rId13"/>
    <p:sldId id="277" r:id="rId14"/>
    <p:sldId id="275" r:id="rId15"/>
    <p:sldId id="282" r:id="rId16"/>
    <p:sldId id="283" r:id="rId1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4FFC9"/>
    <a:srgbClr val="996633"/>
    <a:srgbClr val="00FFFF"/>
    <a:srgbClr val="0066FF"/>
    <a:srgbClr val="CCECFF"/>
    <a:srgbClr val="99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4607" autoAdjust="0"/>
  </p:normalViewPr>
  <p:slideViewPr>
    <p:cSldViewPr>
      <p:cViewPr>
        <p:scale>
          <a:sx n="60" d="100"/>
          <a:sy n="60" d="100"/>
        </p:scale>
        <p:origin x="-149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6C6BDFA-EBAA-4139-904C-0C5D4AB2E63D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91E7A6-E22D-4756-BD2B-0A2392941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129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A28BC-8930-403D-9800-E3361B360B5C}" type="datetime1">
              <a:rPr lang="ru-RU" smtClean="0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654BE-8BCC-4E67-998F-511AD456E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0E28C-6F97-44F1-BA89-ABBD43EA224E}" type="datetime1">
              <a:rPr lang="ru-RU" smtClean="0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CABCD-0069-47E2-84BE-E457AF195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D0F18-133F-4058-9E40-A5E2D530F8F6}" type="datetime1">
              <a:rPr lang="ru-RU" smtClean="0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B3427-C547-4763-ADE0-2D393C5CA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664BB-1A72-46D6-A135-D7F8043F3F83}" type="datetime1">
              <a:rPr lang="ru-RU" smtClean="0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E6740-59B3-4CA1-80AD-5EBAF2633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4A8B1-64D7-4F06-BEB2-0E80E399CA68}" type="datetime1">
              <a:rPr lang="ru-RU" smtClean="0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57DBA-1E06-48CB-B070-7EF309DE6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6B79A-6140-4B36-8A37-D1F49A574CB0}" type="datetime1">
              <a:rPr lang="ru-RU" smtClean="0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C0A31-A033-4827-B3FB-F39E5D1AB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EE4FD-0A0B-4DB8-A326-FCBC18CEB533}" type="datetime1">
              <a:rPr lang="ru-RU" smtClean="0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4CA68-AEEA-409F-8FFA-FDD7B46F4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C7E1E-E261-4C89-B895-C1D10C006107}" type="datetime1">
              <a:rPr lang="ru-RU" smtClean="0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C5134-BD94-4BCE-92B8-3A096B1D3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8EF92-13C1-46ED-BD82-22A19B5DFA52}" type="datetime1">
              <a:rPr lang="ru-RU" smtClean="0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CD34-C8D1-4F3A-8377-5FC82EB45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8FD61-B17B-4E8E-A6D9-26B7B1E58D7D}" type="datetime1">
              <a:rPr lang="ru-RU" smtClean="0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186BD-0AA7-42F7-B634-DE201A8F2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92CBD-EFDE-4B67-A646-BC66B1EA3B1C}" type="datetime1">
              <a:rPr lang="ru-RU" smtClean="0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BE64F-131A-4D1B-A738-BFA5E953D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72736E0-DA3B-4688-981B-19250E205686}" type="datetime1">
              <a:rPr lang="ru-RU" smtClean="0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88EE97-770C-4864-9A25-565DFE541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gif"/><Relationship Id="rId1" Type="http://schemas.openxmlformats.org/officeDocument/2006/relationships/audio" Target="file:///C:\Documents%20and%20Settings\User\&#1052;&#1086;&#1080;%20&#1076;&#1086;&#1082;&#1091;&#1084;&#1077;&#1085;&#1090;&#1099;\&#1050;&#1086;&#1084;&#1085;&#1072;&#1090;&#1085;&#1099;&#1077;%20&#1094;&#1074;&#1077;&#1090;&#1099;-%20&#1087;&#1088;&#1077;&#1079;&#1077;&#1085;&#1090;&#1072;&#1094;&#1080;&#1103;\&#1043;&#1086;&#1088;&#1086;&#1076;&#1089;&#1082;&#1080;&#1077;%20&#1062;&#1074;&#1077;&#1090;&#1099;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10.gif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25.png"/><Relationship Id="rId4" Type="http://schemas.openxmlformats.org/officeDocument/2006/relationships/image" Target="../media/image4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0.gif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10.gif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10.gif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7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5.jpeg"/><Relationship Id="rId7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10" Type="http://schemas.openxmlformats.org/officeDocument/2006/relationships/image" Target="../media/image21.gif"/><Relationship Id="rId4" Type="http://schemas.openxmlformats.org/officeDocument/2006/relationships/image" Target="../media/image16.png"/><Relationship Id="rId9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16.png"/><Relationship Id="rId4" Type="http://schemas.openxmlformats.org/officeDocument/2006/relationships/image" Target="../media/image2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25.pn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25.pn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25.pn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Рисунок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pic>
        <p:nvPicPr>
          <p:cNvPr id="2050" name="Рисунок 19" descr="280713dd41ae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63" y="0"/>
            <a:ext cx="29289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10" descr="vektor23_20090404_1896328658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4" y="1844825"/>
            <a:ext cx="6260100" cy="50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Трапеция 13"/>
          <p:cNvSpPr/>
          <p:nvPr/>
        </p:nvSpPr>
        <p:spPr>
          <a:xfrm rot="10800000">
            <a:off x="2500313" y="4429125"/>
            <a:ext cx="428625" cy="357188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285860"/>
            <a:ext cx="6286544" cy="1569660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КОМНАТНЫЕ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РАСТЕНИЯ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3638" y="5607843"/>
            <a:ext cx="1785938" cy="785813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Паспорт комнатных растений гр. «Золотой ключик»</a:t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5" name="Рисунок 11" descr="primula_big.g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4810" y="3071810"/>
            <a:ext cx="587375" cy="70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Рисунок 12" descr="4864ca9b8e20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857496"/>
            <a:ext cx="7556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14" descr="detia-579.gif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6643688" y="2857500"/>
            <a:ext cx="2098675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9" descr="0_3d932_845c906a_-1-S.gif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929188" y="4572000"/>
            <a:ext cx="1714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Городские Цве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Рисунок 22" descr="280713dd41ae.pn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0"/>
            <a:ext cx="2786063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Рисунок 23" descr="93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3938" y="6357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214546" y="214290"/>
            <a:ext cx="464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Муниципальное бюджетное дошкольное образовательное учреждение детский сад «Варенька»</a:t>
            </a:r>
          </a:p>
          <a:p>
            <a:pPr algn="ctr"/>
            <a:r>
              <a:rPr lang="ru-RU" sz="1400" b="1" dirty="0" smtClean="0"/>
              <a:t>Г. Абакан</a:t>
            </a:r>
          </a:p>
        </p:txBody>
      </p:sp>
      <p:pic>
        <p:nvPicPr>
          <p:cNvPr id="22" name="Рисунок 21" descr="612305659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2928926" y="3714752"/>
            <a:ext cx="581026" cy="1124159"/>
          </a:xfrm>
          <a:prstGeom prst="rect">
            <a:avLst/>
          </a:prstGeom>
        </p:spPr>
      </p:pic>
      <p:pic>
        <p:nvPicPr>
          <p:cNvPr id="23" name="Рисунок 22" descr="290103019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2214546" y="3714752"/>
            <a:ext cx="723902" cy="1186279"/>
          </a:xfrm>
          <a:prstGeom prst="rect">
            <a:avLst/>
          </a:prstGeom>
        </p:spPr>
      </p:pic>
      <p:pic>
        <p:nvPicPr>
          <p:cNvPr id="24" name="Рисунок 23" descr="58221132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3500430" y="3571876"/>
            <a:ext cx="659688" cy="1276353"/>
          </a:xfrm>
          <a:prstGeom prst="rect">
            <a:avLst/>
          </a:prstGeom>
        </p:spPr>
      </p:pic>
      <p:pic>
        <p:nvPicPr>
          <p:cNvPr id="25" name="Рисунок 24" descr="267502365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2857488" y="2285992"/>
            <a:ext cx="652464" cy="97662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143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ПРИМУЛА</a:t>
            </a:r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714375"/>
            <a:ext cx="8643938" cy="206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Свет:  Яркий свет</a:t>
            </a:r>
          </a:p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Температура: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весенне-летний период 20-26°C, зимой 16-18°C, растение способно переносить понижение температуры до 12°C.</a:t>
            </a:r>
          </a:p>
          <a:p>
            <a:pPr>
              <a:defRPr/>
            </a:pPr>
            <a:r>
              <a:rPr lang="ru-RU" sz="1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Полив: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Почва должна быть постоянно влажной, но чрезмерный полив или, наоборот, высушивание земляного кома, может привести к гибели растения и отрицательно повлиять на цветение.</a:t>
            </a:r>
          </a:p>
          <a:p>
            <a:pPr>
              <a:defRPr/>
            </a:pPr>
            <a:r>
              <a:rPr lang="ru-RU" sz="1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Влажность воздуха: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Умеренная, воздух вокруг растения время от времени опрыскивают. Необходимо избегать попадания влаги на листья растения.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3" y="4143375"/>
            <a:ext cx="5357812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Травянистое красивоцветущее комнатное растение с укороченным стеблем и розеткой округлых ворсистых листьев с волнистыми краями. Выращивается как 1-2-летнее растение, так как в последующие годы цветет слабее и теряет декоративность. Соцветия - зонтики из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ярко-розовых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белых, красных или лиловых цветков - возвышаются вторым ярусом над листьями. Цветет примула с ранней весны до декабря. </a:t>
            </a:r>
          </a:p>
        </p:txBody>
      </p:sp>
      <p:pic>
        <p:nvPicPr>
          <p:cNvPr id="11270" name="Рисунок 23" descr="primula_big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88" y="3286125"/>
            <a:ext cx="21907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C:\Users\viki\AppData\Local\Microsoft\Windows\Temporary Internet Files\Content.IE5\QYIAUPJ1\MCj04376360000[1]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2143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Рисунок 26" descr="93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3938" y="6357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Группа 340"/>
          <p:cNvGrpSpPr>
            <a:grpSpLocks/>
          </p:cNvGrpSpPr>
          <p:nvPr/>
        </p:nvGrpSpPr>
        <p:grpSpPr bwMode="auto">
          <a:xfrm>
            <a:off x="448929" y="2916268"/>
            <a:ext cx="4357687" cy="1227137"/>
            <a:chOff x="2500298" y="4929198"/>
            <a:chExt cx="4357718" cy="1226588"/>
          </a:xfrm>
        </p:grpSpPr>
        <p:grpSp>
          <p:nvGrpSpPr>
            <p:cNvPr id="28" name="Группа 320"/>
            <p:cNvGrpSpPr>
              <a:grpSpLocks/>
            </p:cNvGrpSpPr>
            <p:nvPr/>
          </p:nvGrpSpPr>
          <p:grpSpPr bwMode="auto">
            <a:xfrm>
              <a:off x="2500298" y="4929198"/>
              <a:ext cx="4357718" cy="1214446"/>
              <a:chOff x="142875" y="3214688"/>
              <a:chExt cx="4357688" cy="1214446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142875" y="3214688"/>
                <a:ext cx="4357688" cy="1214446"/>
              </a:xfrm>
              <a:prstGeom prst="roundRect">
                <a:avLst/>
              </a:prstGeom>
              <a:solidFill>
                <a:srgbClr val="E4FFC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31" name="Группа 16"/>
              <p:cNvGrpSpPr>
                <a:grpSpLocks/>
              </p:cNvGrpSpPr>
              <p:nvPr/>
            </p:nvGrpSpPr>
            <p:grpSpPr bwMode="auto">
              <a:xfrm>
                <a:off x="285750" y="3357563"/>
                <a:ext cx="714375" cy="714375"/>
                <a:chOff x="3571868" y="1357298"/>
                <a:chExt cx="714380" cy="714380"/>
              </a:xfrm>
            </p:grpSpPr>
            <p:sp>
              <p:nvSpPr>
                <p:cNvPr id="43" name="Овал 42"/>
                <p:cNvSpPr/>
                <p:nvPr/>
              </p:nvSpPr>
              <p:spPr>
                <a:xfrm>
                  <a:off x="3571868" y="1357298"/>
                  <a:ext cx="714380" cy="71438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4" name="Овал 43"/>
                <p:cNvSpPr/>
                <p:nvPr/>
              </p:nvSpPr>
              <p:spPr>
                <a:xfrm>
                  <a:off x="3786181" y="1571452"/>
                  <a:ext cx="71439" cy="7140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5" name="Овал 44"/>
                <p:cNvSpPr/>
                <p:nvPr/>
              </p:nvSpPr>
              <p:spPr>
                <a:xfrm>
                  <a:off x="4000496" y="1571452"/>
                  <a:ext cx="71437" cy="7140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6" name="Дуга 45"/>
                <p:cNvSpPr/>
                <p:nvPr/>
              </p:nvSpPr>
              <p:spPr>
                <a:xfrm rot="7134702">
                  <a:off x="3781482" y="1539637"/>
                  <a:ext cx="279277" cy="352427"/>
                </a:xfrm>
                <a:prstGeom prst="arc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32" name="Группа 56"/>
              <p:cNvGrpSpPr>
                <a:grpSpLocks/>
              </p:cNvGrpSpPr>
              <p:nvPr/>
            </p:nvGrpSpPr>
            <p:grpSpPr bwMode="auto">
              <a:xfrm>
                <a:off x="1928818" y="3428992"/>
                <a:ext cx="1262063" cy="642937"/>
                <a:chOff x="4238569" y="5003736"/>
                <a:chExt cx="1262126" cy="642942"/>
              </a:xfrm>
            </p:grpSpPr>
            <p:sp>
              <p:nvSpPr>
                <p:cNvPr id="39" name="Трапеция 38"/>
                <p:cNvSpPr/>
                <p:nvPr/>
              </p:nvSpPr>
              <p:spPr>
                <a:xfrm rot="18300247">
                  <a:off x="4381507" y="4917829"/>
                  <a:ext cx="253888" cy="539777"/>
                </a:xfrm>
                <a:prstGeom prst="trapezoid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0" name="Прямоугольник 39"/>
                <p:cNvSpPr/>
                <p:nvPr/>
              </p:nvSpPr>
              <p:spPr>
                <a:xfrm>
                  <a:off x="4643396" y="5003648"/>
                  <a:ext cx="642969" cy="642655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1" name="Месяц 40"/>
                <p:cNvSpPr/>
                <p:nvPr/>
              </p:nvSpPr>
              <p:spPr>
                <a:xfrm rot="10800000">
                  <a:off x="5286365" y="5003648"/>
                  <a:ext cx="214324" cy="642655"/>
                </a:xfrm>
                <a:prstGeom prst="moon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2" name="Прямоугольник 41"/>
                <p:cNvSpPr/>
                <p:nvPr/>
              </p:nvSpPr>
              <p:spPr>
                <a:xfrm>
                  <a:off x="4643396" y="5357505"/>
                  <a:ext cx="642969" cy="285624"/>
                </a:xfrm>
                <a:prstGeom prst="rect">
                  <a:avLst/>
                </a:prstGeom>
                <a:blipFill>
                  <a:blip r:embed="rId6" cstate="email"/>
                  <a:stretch>
                    <a:fillRect/>
                  </a:stretch>
                </a:blip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33" name="Пятно 1 32"/>
              <p:cNvSpPr/>
              <p:nvPr/>
            </p:nvSpPr>
            <p:spPr>
              <a:xfrm>
                <a:off x="3357554" y="3286124"/>
                <a:ext cx="1000132" cy="928694"/>
              </a:xfrm>
              <a:prstGeom prst="irregularSeal1">
                <a:avLst/>
              </a:prstGeom>
              <a:solidFill>
                <a:srgbClr val="FFC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34" name="Группа 29"/>
              <p:cNvGrpSpPr>
                <a:grpSpLocks/>
              </p:cNvGrpSpPr>
              <p:nvPr/>
            </p:nvGrpSpPr>
            <p:grpSpPr bwMode="auto">
              <a:xfrm>
                <a:off x="1357313" y="3357563"/>
                <a:ext cx="642937" cy="714375"/>
                <a:chOff x="3071813" y="2214563"/>
                <a:chExt cx="642937" cy="714375"/>
              </a:xfrm>
            </p:grpSpPr>
            <p:sp>
              <p:nvSpPr>
                <p:cNvPr id="35" name="Прямоугольник 34"/>
                <p:cNvSpPr/>
                <p:nvPr/>
              </p:nvSpPr>
              <p:spPr>
                <a:xfrm>
                  <a:off x="3071812" y="2214499"/>
                  <a:ext cx="428625" cy="714055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cxnSp>
              <p:nvCxnSpPr>
                <p:cNvPr id="36" name="Прямая соединительная линия 35"/>
                <p:cNvCxnSpPr>
                  <a:endCxn id="35" idx="2"/>
                </p:cNvCxnSpPr>
                <p:nvPr/>
              </p:nvCxnSpPr>
              <p:spPr>
                <a:xfrm rot="5400000">
                  <a:off x="3106817" y="2749246"/>
                  <a:ext cx="357028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37" name="Овал 36"/>
                <p:cNvSpPr/>
                <p:nvPr/>
              </p:nvSpPr>
              <p:spPr>
                <a:xfrm>
                  <a:off x="3214687" y="2785743"/>
                  <a:ext cx="142875" cy="14281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8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3071813" y="2238375"/>
                  <a:ext cx="642937" cy="2619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1100"/>
                    <a:t>18 С</a:t>
                  </a:r>
                </a:p>
              </p:txBody>
            </p:sp>
          </p:grpSp>
        </p:grpSp>
        <p:sp>
          <p:nvSpPr>
            <p:cNvPr id="29" name="TextBox 74"/>
            <p:cNvSpPr txBox="1">
              <a:spLocks noChangeArrowheads="1"/>
            </p:cNvSpPr>
            <p:nvPr/>
          </p:nvSpPr>
          <p:spPr bwMode="auto">
            <a:xfrm>
              <a:off x="3571868" y="5786454"/>
              <a:ext cx="2209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/>
                <a:t>ПРИМУЛА </a:t>
              </a: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8581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БАЛЬЗАМИН</a:t>
            </a:r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7188" y="785813"/>
            <a:ext cx="8429625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Свет:   Яркий свет</a:t>
            </a:r>
          </a:p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Температура: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Зимой содержат при температуре 10-16С. Более высокую температуру растение может перенести при хорошем освещении и высокой влажности воздуха. Летом рекомендуется выносить на открытый воздух.</a:t>
            </a:r>
          </a:p>
          <a:p>
            <a:pPr>
              <a:defRPr/>
            </a:pPr>
            <a:r>
              <a:rPr lang="ru-RU" sz="1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Полив: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Обильный, почва должна быть постоянно влажной, </a:t>
            </a:r>
          </a:p>
          <a:p>
            <a:pPr>
              <a:defRPr/>
            </a:pPr>
            <a:r>
              <a:rPr lang="ru-RU" sz="1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Влажность воздуха: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Умеренная, время от времени листья следует опрыскивать избегая попадания воды на раскрытые цветки.</a:t>
            </a:r>
          </a:p>
        </p:txBody>
      </p:sp>
      <p:pic>
        <p:nvPicPr>
          <p:cNvPr id="12292" name="Рисунок 4" descr="401tsvet04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0" y="2714625"/>
            <a:ext cx="36576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88" y="3786188"/>
            <a:ext cx="4857750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Травянистое растение до 60 см высотой из семейства бальзаминовых, родом из тропиков Восточной Африки. В Европе впервые появилось в 1596 году. В народе носит название огонек - за яркую окраску цветов, распускающихся большую часть года. Стебли хрупкие и сочные, легко ломаются, из надлома вытекает сок. Листья мясистые, яйцевидные, при недостатке влаги быстро обвисают. Цветки в пазухах листьев красные,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пурпурово-розовые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с длинной загнутой шпорой.</a:t>
            </a:r>
          </a:p>
        </p:txBody>
      </p:sp>
      <p:grpSp>
        <p:nvGrpSpPr>
          <p:cNvPr id="12294" name="Группа 28"/>
          <p:cNvGrpSpPr>
            <a:grpSpLocks/>
          </p:cNvGrpSpPr>
          <p:nvPr/>
        </p:nvGrpSpPr>
        <p:grpSpPr bwMode="auto">
          <a:xfrm>
            <a:off x="428625" y="2714625"/>
            <a:ext cx="4357688" cy="1000125"/>
            <a:chOff x="142875" y="3214686"/>
            <a:chExt cx="4357688" cy="1000132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42875" y="3214688"/>
              <a:ext cx="4357688" cy="1000125"/>
            </a:xfrm>
            <a:prstGeom prst="roundRect">
              <a:avLst/>
            </a:prstGeom>
            <a:solidFill>
              <a:srgbClr val="E4FFC9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" name="Группа 27"/>
            <p:cNvGrpSpPr/>
            <p:nvPr/>
          </p:nvGrpSpPr>
          <p:grpSpPr>
            <a:xfrm>
              <a:off x="214313" y="3214686"/>
              <a:ext cx="4214811" cy="1000132"/>
              <a:chOff x="214313" y="3214686"/>
              <a:chExt cx="4214811" cy="1000132"/>
            </a:xfrm>
            <a:solidFill>
              <a:srgbClr val="FFC000"/>
            </a:solidFill>
          </p:grpSpPr>
          <p:grpSp>
            <p:nvGrpSpPr>
              <p:cNvPr id="5" name="Группа 16"/>
              <p:cNvGrpSpPr>
                <a:grpSpLocks/>
              </p:cNvGrpSpPr>
              <p:nvPr/>
            </p:nvGrpSpPr>
            <p:grpSpPr bwMode="auto">
              <a:xfrm>
                <a:off x="214313" y="3357563"/>
                <a:ext cx="714375" cy="714375"/>
                <a:chOff x="3571868" y="1357298"/>
                <a:chExt cx="714380" cy="714380"/>
              </a:xfrm>
              <a:grpFill/>
            </p:grpSpPr>
            <p:sp>
              <p:nvSpPr>
                <p:cNvPr id="8" name="Овал 7"/>
                <p:cNvSpPr/>
                <p:nvPr/>
              </p:nvSpPr>
              <p:spPr>
                <a:xfrm>
                  <a:off x="3571868" y="1357298"/>
                  <a:ext cx="714380" cy="714380"/>
                </a:xfrm>
                <a:prstGeom prst="ellipse">
                  <a:avLst/>
                </a:prstGeom>
                <a:grpFill/>
                <a:ln>
                  <a:solidFill>
                    <a:srgbClr val="FF99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9" name="Овал 8"/>
                <p:cNvSpPr/>
                <p:nvPr/>
              </p:nvSpPr>
              <p:spPr>
                <a:xfrm>
                  <a:off x="3786181" y="1571611"/>
                  <a:ext cx="71439" cy="71439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0" name="Овал 9"/>
                <p:cNvSpPr/>
                <p:nvPr/>
              </p:nvSpPr>
              <p:spPr>
                <a:xfrm>
                  <a:off x="4000496" y="1571611"/>
                  <a:ext cx="71437" cy="71439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1" name="Дуга 10"/>
                <p:cNvSpPr/>
                <p:nvPr/>
              </p:nvSpPr>
              <p:spPr>
                <a:xfrm rot="7134702">
                  <a:off x="3781419" y="1539861"/>
                  <a:ext cx="279402" cy="352427"/>
                </a:xfrm>
                <a:prstGeom prst="arc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2" name="Пятно 1 11"/>
              <p:cNvSpPr/>
              <p:nvPr/>
            </p:nvSpPr>
            <p:spPr>
              <a:xfrm>
                <a:off x="3357554" y="3214686"/>
                <a:ext cx="1071570" cy="1000132"/>
              </a:xfrm>
              <a:prstGeom prst="irregularSeal1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7" name="Группа 55"/>
              <p:cNvGrpSpPr>
                <a:grpSpLocks/>
              </p:cNvGrpSpPr>
              <p:nvPr/>
            </p:nvGrpSpPr>
            <p:grpSpPr bwMode="auto">
              <a:xfrm>
                <a:off x="1928813" y="3429000"/>
                <a:ext cx="1284287" cy="642938"/>
                <a:chOff x="5881643" y="5072073"/>
                <a:chExt cx="1283633" cy="642942"/>
              </a:xfrm>
              <a:grpFill/>
            </p:grpSpPr>
            <p:sp>
              <p:nvSpPr>
                <p:cNvPr id="14" name="Трапеция 13"/>
                <p:cNvSpPr/>
                <p:nvPr/>
              </p:nvSpPr>
              <p:spPr>
                <a:xfrm rot="18300247">
                  <a:off x="6024380" y="4986487"/>
                  <a:ext cx="254002" cy="539475"/>
                </a:xfrm>
                <a:prstGeom prst="trapezoid">
                  <a:avLst/>
                </a:prstGeom>
                <a:solidFill>
                  <a:srgbClr val="99CCFF"/>
                </a:solidFill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6308463" y="5072073"/>
                  <a:ext cx="642611" cy="642942"/>
                </a:xfrm>
                <a:prstGeom prst="rect">
                  <a:avLst/>
                </a:prstGeom>
                <a:blipFill>
                  <a:blip r:embed="rId4" cstate="email"/>
                  <a:stretch>
                    <a:fillRect/>
                  </a:stretch>
                </a:blip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6" name="Месяц 15"/>
                <p:cNvSpPr/>
                <p:nvPr/>
              </p:nvSpPr>
              <p:spPr>
                <a:xfrm rot="10800000">
                  <a:off x="6951073" y="5072073"/>
                  <a:ext cx="214203" cy="642942"/>
                </a:xfrm>
                <a:prstGeom prst="moon">
                  <a:avLst/>
                </a:prstGeom>
                <a:solidFill>
                  <a:srgbClr val="99CC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3" name="Группа 80"/>
              <p:cNvGrpSpPr>
                <a:grpSpLocks/>
              </p:cNvGrpSpPr>
              <p:nvPr/>
            </p:nvGrpSpPr>
            <p:grpSpPr bwMode="auto">
              <a:xfrm>
                <a:off x="1071563" y="3429000"/>
                <a:ext cx="760412" cy="571500"/>
                <a:chOff x="4587875" y="2214563"/>
                <a:chExt cx="760413" cy="571500"/>
              </a:xfrm>
              <a:grpFill/>
            </p:grpSpPr>
            <p:sp>
              <p:nvSpPr>
                <p:cNvPr id="18" name="Блок-схема: ручное управление 17"/>
                <p:cNvSpPr/>
                <p:nvPr/>
              </p:nvSpPr>
              <p:spPr>
                <a:xfrm rot="5212044">
                  <a:off x="4626768" y="2328070"/>
                  <a:ext cx="257175" cy="334962"/>
                </a:xfrm>
                <a:prstGeom prst="flowChartManualOperation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grpSp>
              <p:nvGrpSpPr>
                <p:cNvPr id="17" name="Группа 83"/>
                <p:cNvGrpSpPr>
                  <a:grpSpLocks/>
                </p:cNvGrpSpPr>
                <p:nvPr/>
              </p:nvGrpSpPr>
              <p:grpSpPr bwMode="auto">
                <a:xfrm>
                  <a:off x="5000625" y="2214563"/>
                  <a:ext cx="347663" cy="571500"/>
                  <a:chOff x="5072066" y="2143116"/>
                  <a:chExt cx="490542" cy="714380"/>
                </a:xfrm>
                <a:grpFill/>
              </p:grpSpPr>
              <p:cxnSp>
                <p:nvCxnSpPr>
                  <p:cNvPr id="20" name="Прямая соединительная линия 19"/>
                  <p:cNvCxnSpPr/>
                  <p:nvPr/>
                </p:nvCxnSpPr>
                <p:spPr>
                  <a:xfrm flipV="1">
                    <a:off x="5072067" y="2143116"/>
                    <a:ext cx="215032" cy="142876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Прямая соединительная линия 20"/>
                  <p:cNvCxnSpPr/>
                  <p:nvPr/>
                </p:nvCxnSpPr>
                <p:spPr>
                  <a:xfrm flipV="1">
                    <a:off x="5072067" y="2428868"/>
                    <a:ext cx="286709" cy="9923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Прямая соединительная линия 21"/>
                  <p:cNvCxnSpPr/>
                  <p:nvPr/>
                </p:nvCxnSpPr>
                <p:spPr>
                  <a:xfrm>
                    <a:off x="5072067" y="2591588"/>
                    <a:ext cx="275509" cy="51594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Прямая соединительная линия 22"/>
                  <p:cNvCxnSpPr/>
                  <p:nvPr/>
                </p:nvCxnSpPr>
                <p:spPr>
                  <a:xfrm>
                    <a:off x="5287099" y="2520150"/>
                    <a:ext cx="275509" cy="51594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Прямая соединительная линия 23"/>
                  <p:cNvCxnSpPr/>
                  <p:nvPr/>
                </p:nvCxnSpPr>
                <p:spPr>
                  <a:xfrm flipV="1">
                    <a:off x="5287099" y="2214554"/>
                    <a:ext cx="275509" cy="71438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Прямая соединительная линия 24"/>
                  <p:cNvCxnSpPr/>
                  <p:nvPr/>
                </p:nvCxnSpPr>
                <p:spPr>
                  <a:xfrm>
                    <a:off x="5072067" y="2714620"/>
                    <a:ext cx="215032" cy="142876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Прямая соединительная линия 25"/>
                  <p:cNvCxnSpPr/>
                  <p:nvPr/>
                </p:nvCxnSpPr>
                <p:spPr>
                  <a:xfrm>
                    <a:off x="5287099" y="2714620"/>
                    <a:ext cx="275509" cy="123032"/>
                  </a:xfrm>
                  <a:prstGeom prst="line">
                    <a:avLst/>
                  </a:prstGeom>
                  <a:grpFill/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12295" name="Picture 6" descr="C:\Users\viki\AppData\Local\Microsoft\Windows\Temporary Internet Files\Content.IE5\QYIAUPJ1\MCj04376360000[1]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3" y="2143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Рисунок 31" descr="93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3938" y="6357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6657" y="57149"/>
            <a:ext cx="9144000" cy="6858001"/>
          </a:xfrm>
          <a:prstGeom prst="rect">
            <a:avLst/>
          </a:prstGeom>
        </p:spPr>
      </p:pic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64293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ХЛОРОФИТУМ</a:t>
            </a:r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57250"/>
            <a:ext cx="8715375" cy="20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Свет: Яркий рассеянный свет. Хорошо растет около восточного или западного окна. В слишком темном месте растение теряет декоративную привлекательность. </a:t>
            </a:r>
          </a:p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Температура: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Умеренная. Зимой не ниже 18°С. Конечно неприхотливый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хлорофитум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погибнет при неблагоприятных температурах, но это обязательно скажется на его внешнем виде. </a:t>
            </a:r>
          </a:p>
          <a:p>
            <a:pPr>
              <a:defRPr/>
            </a:pPr>
            <a:r>
              <a:rPr lang="ru-RU" sz="1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Полив: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Обильный с весны до осени. Почва должна быть все время влажной. Умеренный зимой. </a:t>
            </a:r>
          </a:p>
          <a:p>
            <a:pPr>
              <a:defRPr/>
            </a:pPr>
            <a:r>
              <a:rPr lang="ru-RU" sz="1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Влажность воздуха: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Летом время от времени листья полезно опрыскивать и устраивать теплый душ. Обязательно опрыскивание, если растение содержится рядом с отопительной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" y="3929063"/>
            <a:ext cx="4929188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Родина  - Южная Америка.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Хлорофитум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является одним из наиболее распространенных комнатных растений. Это не удивительно: он быстро растет, у него красивые изогнутые листья, а весной и летом на тонких стеблях появляются сначала мелкие белые цветы, а потом крошечные розетки листьев. Их можно отделить и укоренить. Еще одна причина популярности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хлорофитума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его выносливость.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Хлорофитум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относится к светолюбивым растениям.</a:t>
            </a:r>
          </a:p>
        </p:txBody>
      </p:sp>
      <p:grpSp>
        <p:nvGrpSpPr>
          <p:cNvPr id="13317" name="Группа 27"/>
          <p:cNvGrpSpPr>
            <a:grpSpLocks/>
          </p:cNvGrpSpPr>
          <p:nvPr/>
        </p:nvGrpSpPr>
        <p:grpSpPr bwMode="auto">
          <a:xfrm>
            <a:off x="357188" y="2928938"/>
            <a:ext cx="4357687" cy="1000125"/>
            <a:chOff x="142875" y="3214688"/>
            <a:chExt cx="4357688" cy="1000125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75" y="3214688"/>
              <a:ext cx="4357688" cy="1000125"/>
            </a:xfrm>
            <a:prstGeom prst="roundRect">
              <a:avLst/>
            </a:prstGeom>
            <a:solidFill>
              <a:srgbClr val="E4FFC9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3325" name="Группа 16"/>
            <p:cNvGrpSpPr>
              <a:grpSpLocks/>
            </p:cNvGrpSpPr>
            <p:nvPr/>
          </p:nvGrpSpPr>
          <p:grpSpPr bwMode="auto">
            <a:xfrm>
              <a:off x="285750" y="3357563"/>
              <a:ext cx="714375" cy="714375"/>
              <a:chOff x="3571868" y="1357298"/>
              <a:chExt cx="714380" cy="71438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3571868" y="1357298"/>
                <a:ext cx="714380" cy="71438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99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3786181" y="1571611"/>
                <a:ext cx="71439" cy="714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000496" y="1571611"/>
                <a:ext cx="71437" cy="714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rot="7134702">
                <a:off x="3781419" y="1539861"/>
                <a:ext cx="279402" cy="352427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" name="Овал 12"/>
            <p:cNvSpPr/>
            <p:nvPr/>
          </p:nvSpPr>
          <p:spPr>
            <a:xfrm>
              <a:off x="3643313" y="3357563"/>
              <a:ext cx="785812" cy="7858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3329" name="Группа 55"/>
            <p:cNvGrpSpPr>
              <a:grpSpLocks/>
            </p:cNvGrpSpPr>
            <p:nvPr/>
          </p:nvGrpSpPr>
          <p:grpSpPr bwMode="auto">
            <a:xfrm>
              <a:off x="2143125" y="3429000"/>
              <a:ext cx="1284288" cy="642938"/>
              <a:chOff x="5881643" y="5072073"/>
              <a:chExt cx="1283633" cy="642942"/>
            </a:xfrm>
          </p:grpSpPr>
          <p:sp>
            <p:nvSpPr>
              <p:cNvPr id="15" name="Трапеция 14"/>
              <p:cNvSpPr/>
              <p:nvPr/>
            </p:nvSpPr>
            <p:spPr>
              <a:xfrm rot="18300247">
                <a:off x="6024380" y="4986487"/>
                <a:ext cx="254002" cy="539475"/>
              </a:xfrm>
              <a:prstGeom prst="trapezoid">
                <a:avLst/>
              </a:prstGeom>
              <a:solidFill>
                <a:srgbClr val="99CCFF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6308462" y="5072073"/>
                <a:ext cx="642610" cy="642942"/>
              </a:xfrm>
              <a:prstGeom prst="rect">
                <a:avLst/>
              </a:prstGeom>
              <a:blipFill>
                <a:blip r:embed="rId3" cstate="email"/>
                <a:stretch>
                  <a:fillRect/>
                </a:stretch>
              </a:blip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7" name="Месяц 16"/>
              <p:cNvSpPr/>
              <p:nvPr/>
            </p:nvSpPr>
            <p:spPr>
              <a:xfrm rot="10800000">
                <a:off x="6951072" y="5072073"/>
                <a:ext cx="214203" cy="642942"/>
              </a:xfrm>
              <a:prstGeom prst="moon">
                <a:avLst/>
              </a:prstGeom>
              <a:solidFill>
                <a:srgbClr val="99CC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3330" name="Группа 80"/>
            <p:cNvGrpSpPr>
              <a:grpSpLocks/>
            </p:cNvGrpSpPr>
            <p:nvPr/>
          </p:nvGrpSpPr>
          <p:grpSpPr bwMode="auto">
            <a:xfrm>
              <a:off x="1214438" y="3429000"/>
              <a:ext cx="760412" cy="571500"/>
              <a:chOff x="4587875" y="2214563"/>
              <a:chExt cx="760413" cy="571500"/>
            </a:xfrm>
          </p:grpSpPr>
          <p:sp>
            <p:nvSpPr>
              <p:cNvPr id="19" name="Блок-схема: ручное управление 18"/>
              <p:cNvSpPr/>
              <p:nvPr/>
            </p:nvSpPr>
            <p:spPr>
              <a:xfrm rot="5212044">
                <a:off x="4626768" y="2328069"/>
                <a:ext cx="257175" cy="334963"/>
              </a:xfrm>
              <a:prstGeom prst="flowChartManualOperation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3332" name="Группа 83"/>
              <p:cNvGrpSpPr>
                <a:grpSpLocks/>
              </p:cNvGrpSpPr>
              <p:nvPr/>
            </p:nvGrpSpPr>
            <p:grpSpPr bwMode="auto">
              <a:xfrm>
                <a:off x="5000625" y="2214563"/>
                <a:ext cx="347663" cy="571500"/>
                <a:chOff x="5072066" y="2143116"/>
                <a:chExt cx="490542" cy="714380"/>
              </a:xfrm>
            </p:grpSpPr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 flipV="1">
                  <a:off x="5072066" y="2143116"/>
                  <a:ext cx="215032" cy="142876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flipV="1">
                  <a:off x="5072066" y="2428868"/>
                  <a:ext cx="286709" cy="9923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5072066" y="2591588"/>
                  <a:ext cx="275510" cy="51594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5287098" y="2520150"/>
                  <a:ext cx="275510" cy="51594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flipV="1">
                  <a:off x="5287098" y="2214554"/>
                  <a:ext cx="275510" cy="71438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5072066" y="2714620"/>
                  <a:ext cx="215032" cy="142876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5287098" y="2714620"/>
                  <a:ext cx="275510" cy="12303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3319" name="Picture 6" descr="C:\Users\viki\AppData\Local\Microsoft\Windows\Temporary Internet Files\Content.IE5\QYIAUPJ1\MCj04376360000[1]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2143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31" descr="93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3938" y="6357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67738"/>
            <a:ext cx="3096344" cy="284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40715"/>
            <a:ext cx="9144000" cy="6858001"/>
          </a:xfrm>
          <a:prstGeom prst="rect">
            <a:avLst/>
          </a:prstGeom>
        </p:spPr>
      </p:pic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85775" y="0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Зигокактус</a:t>
            </a:r>
            <a:r>
              <a:rPr lang="ru-RU" alt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(Декабрист)</a:t>
            </a:r>
            <a:endPara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546" y="928688"/>
            <a:ext cx="8465344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Свет: </a:t>
            </a:r>
            <a:r>
              <a:rPr lang="ru-RU" sz="1400" dirty="0"/>
              <a:t>легкая полутень или рассеянный свет</a:t>
            </a:r>
            <a:r>
              <a:rPr lang="ru-RU" sz="1400" dirty="0" smtClean="0"/>
              <a:t>.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400" dirty="0" smtClean="0"/>
              <a:t>18-30 </a:t>
            </a:r>
            <a:r>
              <a:rPr lang="ru-RU" sz="1400" dirty="0"/>
              <a:t>°С</a:t>
            </a:r>
            <a:r>
              <a:rPr lang="ru-RU" sz="1400" dirty="0" smtClean="0"/>
              <a:t>.</a:t>
            </a: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Полив</a:t>
            </a:r>
            <a:r>
              <a:rPr lang="ru-RU" sz="1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Естественное для них климатическое условие –</a:t>
            </a:r>
          </a:p>
          <a:p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 влажность, поэтому декабрист нуждается в регулярных поливах и опрыскиваниях. 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40" name="Группа 26"/>
          <p:cNvGrpSpPr>
            <a:grpSpLocks/>
          </p:cNvGrpSpPr>
          <p:nvPr/>
        </p:nvGrpSpPr>
        <p:grpSpPr bwMode="auto">
          <a:xfrm>
            <a:off x="358358" y="2445311"/>
            <a:ext cx="4286250" cy="1000125"/>
            <a:chOff x="142875" y="3071813"/>
            <a:chExt cx="4357688" cy="100012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42875" y="3071813"/>
              <a:ext cx="4357688" cy="1000125"/>
            </a:xfrm>
            <a:prstGeom prst="roundRect">
              <a:avLst/>
            </a:prstGeom>
            <a:solidFill>
              <a:srgbClr val="E4FFC9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4349" name="Группа 16"/>
            <p:cNvGrpSpPr>
              <a:grpSpLocks/>
            </p:cNvGrpSpPr>
            <p:nvPr/>
          </p:nvGrpSpPr>
          <p:grpSpPr bwMode="auto">
            <a:xfrm>
              <a:off x="285750" y="3214688"/>
              <a:ext cx="714375" cy="714375"/>
              <a:chOff x="3571868" y="1357298"/>
              <a:chExt cx="714380" cy="714380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3571868" y="1357298"/>
                <a:ext cx="714380" cy="71438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99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3787293" y="1571613"/>
                <a:ext cx="71015" cy="714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4000337" y="1571613"/>
                <a:ext cx="71015" cy="714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Дуга 9"/>
              <p:cNvSpPr/>
              <p:nvPr/>
            </p:nvSpPr>
            <p:spPr>
              <a:xfrm rot="7134702">
                <a:off x="3781552" y="1540152"/>
                <a:ext cx="279402" cy="351845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351" name="Группа 55"/>
            <p:cNvGrpSpPr>
              <a:grpSpLocks/>
            </p:cNvGrpSpPr>
            <p:nvPr/>
          </p:nvGrpSpPr>
          <p:grpSpPr bwMode="auto">
            <a:xfrm>
              <a:off x="2143125" y="3286125"/>
              <a:ext cx="1284288" cy="642938"/>
              <a:chOff x="5881643" y="5072073"/>
              <a:chExt cx="1283633" cy="642942"/>
            </a:xfrm>
          </p:grpSpPr>
          <p:sp>
            <p:nvSpPr>
              <p:cNvPr id="13" name="Трапеция 12"/>
              <p:cNvSpPr/>
              <p:nvPr/>
            </p:nvSpPr>
            <p:spPr>
              <a:xfrm rot="18300247">
                <a:off x="6024287" y="4986024"/>
                <a:ext cx="254002" cy="540401"/>
              </a:xfrm>
              <a:prstGeom prst="trapezoid">
                <a:avLst/>
              </a:prstGeom>
              <a:solidFill>
                <a:srgbClr val="99CCFF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6308569" y="5072074"/>
                <a:ext cx="642028" cy="642941"/>
              </a:xfrm>
              <a:prstGeom prst="rect">
                <a:avLst/>
              </a:prstGeom>
              <a:blipFill>
                <a:blip r:embed="rId3" cstate="email"/>
                <a:stretch>
                  <a:fillRect/>
                </a:stretch>
              </a:blip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5" name="Месяц 14"/>
              <p:cNvSpPr/>
              <p:nvPr/>
            </p:nvSpPr>
            <p:spPr>
              <a:xfrm rot="10800000">
                <a:off x="6950596" y="5072074"/>
                <a:ext cx="214546" cy="642941"/>
              </a:xfrm>
              <a:prstGeom prst="moon">
                <a:avLst/>
              </a:prstGeom>
              <a:solidFill>
                <a:srgbClr val="99CC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4352" name="Группа 80"/>
            <p:cNvGrpSpPr>
              <a:grpSpLocks/>
            </p:cNvGrpSpPr>
            <p:nvPr/>
          </p:nvGrpSpPr>
          <p:grpSpPr bwMode="auto">
            <a:xfrm>
              <a:off x="1214438" y="3286125"/>
              <a:ext cx="760412" cy="571500"/>
              <a:chOff x="4587875" y="2214563"/>
              <a:chExt cx="760413" cy="571500"/>
            </a:xfrm>
          </p:grpSpPr>
          <p:sp>
            <p:nvSpPr>
              <p:cNvPr id="17" name="Блок-схема: ручное управление 16"/>
              <p:cNvSpPr/>
              <p:nvPr/>
            </p:nvSpPr>
            <p:spPr>
              <a:xfrm rot="5212044">
                <a:off x="4626437" y="2328507"/>
                <a:ext cx="257175" cy="334089"/>
              </a:xfrm>
              <a:prstGeom prst="flowChartManualOperation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4354" name="Группа 83"/>
              <p:cNvGrpSpPr>
                <a:grpSpLocks/>
              </p:cNvGrpSpPr>
              <p:nvPr/>
            </p:nvGrpSpPr>
            <p:grpSpPr bwMode="auto">
              <a:xfrm>
                <a:off x="5000625" y="2214563"/>
                <a:ext cx="347663" cy="571500"/>
                <a:chOff x="5072066" y="2143116"/>
                <a:chExt cx="490542" cy="714380"/>
              </a:xfrm>
            </p:grpSpPr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V="1">
                  <a:off x="5072813" y="2143117"/>
                  <a:ext cx="214062" cy="142876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 flipV="1">
                  <a:off x="5072813" y="2428869"/>
                  <a:ext cx="286934" cy="9921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5072813" y="2591589"/>
                  <a:ext cx="275547" cy="51594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5286875" y="2520151"/>
                  <a:ext cx="275547" cy="51594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flipV="1">
                  <a:off x="5286875" y="2214555"/>
                  <a:ext cx="275547" cy="71438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5072813" y="2714621"/>
                  <a:ext cx="214062" cy="142876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5286875" y="2714621"/>
                  <a:ext cx="275547" cy="12303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6" name="TextBox 25"/>
          <p:cNvSpPr txBox="1"/>
          <p:nvPr/>
        </p:nvSpPr>
        <p:spPr>
          <a:xfrm>
            <a:off x="285750" y="3645024"/>
            <a:ext cx="385420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anose="02020603050405020304" pitchFamily="18" charset="0"/>
              </a:rPr>
              <a:t>Родиной эпифитного кактуса является 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anose="02020603050405020304" pitchFamily="18" charset="0"/>
              </a:rPr>
              <a:t>тропический пояс Земли - Бразилия и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anose="02020603050405020304" pitchFamily="18" charset="0"/>
              </a:rPr>
              <a:t> Южная Америка. 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anose="02020603050405020304" pitchFamily="18" charset="0"/>
              </a:rPr>
              <a:t>В естественных условиях </a:t>
            </a:r>
            <a:r>
              <a:rPr lang="ru-RU" altLang="ru-RU" sz="1400" dirty="0" err="1" smtClean="0">
                <a:latin typeface="Times New Roman" pitchFamily="18" charset="0"/>
                <a:cs typeface="Times New Roman" panose="02020603050405020304" pitchFamily="18" charset="0"/>
              </a:rPr>
              <a:t>зигокактус</a:t>
            </a:r>
            <a:r>
              <a:rPr lang="ru-RU" altLang="ru-RU" sz="14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anose="02020603050405020304" pitchFamily="18" charset="0"/>
              </a:rPr>
              <a:t>произрастает на стволах и корнях 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anose="02020603050405020304" pitchFamily="18" charset="0"/>
              </a:rPr>
              <a:t>тропических деревьев, Стебли состоят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anose="02020603050405020304" pitchFamily="18" charset="0"/>
              </a:rPr>
              <a:t> из сплющенных листьев</a:t>
            </a:r>
          </a:p>
          <a:p>
            <a:r>
              <a:rPr lang="ru-RU" altLang="ru-RU" sz="1400" dirty="0" smtClean="0">
                <a:latin typeface="Times New Roman" pitchFamily="18" charset="0"/>
                <a:cs typeface="Times New Roman" panose="02020603050405020304" pitchFamily="18" charset="0"/>
              </a:rPr>
              <a:t> - сочленений. Длина побегов 50 см. </a:t>
            </a:r>
            <a:r>
              <a:rPr lang="ru-RU" altLang="ru-RU" sz="1400" dirty="0">
                <a:latin typeface="Times New Roman" pitchFamily="18" charset="0"/>
              </a:rPr>
              <a:t>Пересаживают декабрист 1 раз в два года. После цветения, весной, </a:t>
            </a:r>
          </a:p>
          <a:p>
            <a:r>
              <a:rPr lang="ru-RU" altLang="ru-RU" sz="1400" dirty="0">
                <a:latin typeface="Times New Roman" pitchFamily="18" charset="0"/>
              </a:rPr>
              <a:t>поливы сокращают, дают цветку отдохнуть</a:t>
            </a:r>
            <a:r>
              <a:rPr lang="ru-RU" altLang="ru-RU" sz="1400" dirty="0" smtClean="0">
                <a:latin typeface="Times New Roman" pitchFamily="18" charset="0"/>
              </a:rPr>
              <a:t>.</a:t>
            </a:r>
            <a:endParaRPr lang="ru-RU" altLang="ru-RU" sz="14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3" name="Picture 6" descr="C:\Users\viki\AppData\Local\Microsoft\Windows\Temporary Internet Files\Content.IE5\QYIAUPJ1\MCj04376360000[1]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2143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30" descr="93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3938" y="6357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55" y="2786623"/>
            <a:ext cx="3692029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Овал 32"/>
          <p:cNvSpPr/>
          <p:nvPr/>
        </p:nvSpPr>
        <p:spPr bwMode="auto">
          <a:xfrm>
            <a:off x="3785692" y="2639788"/>
            <a:ext cx="708520" cy="714369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74080" y="-2"/>
            <a:ext cx="9144000" cy="6858001"/>
          </a:xfrm>
          <a:prstGeom prst="rect">
            <a:avLst/>
          </a:prstGeom>
        </p:spPr>
      </p:pic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СПАТИФИЛИУМ</a:t>
            </a:r>
            <a:endParaRPr lang="ru-RU" b="1" dirty="0" smtClean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750" y="866775"/>
            <a:ext cx="8786813" cy="160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Свет: </a:t>
            </a:r>
            <a:r>
              <a:rPr lang="ru-RU" sz="1400" b="1" dirty="0"/>
              <a:t>яркий </a:t>
            </a:r>
            <a:r>
              <a:rPr lang="ru-RU" sz="1400" b="1" dirty="0" smtClean="0"/>
              <a:t>рассеянный</a:t>
            </a:r>
          </a:p>
          <a:p>
            <a:pPr>
              <a:defRPr/>
            </a:pP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Температура:</a:t>
            </a:r>
            <a:r>
              <a:rPr lang="ru-RU" sz="1400" b="1" dirty="0" err="1"/>
              <a:t>в</a:t>
            </a:r>
            <a:r>
              <a:rPr lang="ru-RU" sz="1400" b="1" dirty="0"/>
              <a:t> весенне-летний период 19-23 C, зимой 12-15°C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Полив: </a:t>
            </a:r>
            <a:r>
              <a:rPr lang="ru-RU" sz="1400" b="1" dirty="0" smtClean="0"/>
              <a:t>обильный </a:t>
            </a:r>
            <a:r>
              <a:rPr lang="ru-RU" sz="1400" b="1" dirty="0"/>
              <a:t>в весенне-летний период. С осени полив сокращают, зимой поливают умеренно. 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Влажность воздуха</a:t>
            </a:r>
            <a:r>
              <a:rPr lang="ru-RU" sz="1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400" b="1" dirty="0"/>
              <a:t>время от времени листья моют губкой от пыли и периодически опрыскивают</a:t>
            </a:r>
            <a:br>
              <a:rPr lang="ru-RU" sz="1400" b="1" dirty="0"/>
            </a:b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750" y="4000500"/>
            <a:ext cx="5643563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1400" b="1" dirty="0"/>
              <a:t> </a:t>
            </a:r>
            <a:endParaRPr lang="ru-RU" sz="1400" dirty="0"/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— Южная и Восточная Африка. Многолетнее луковичное растение из семейства гиацинтовых. Цветет круглый год с небольшими перерывами. Цветки белые и мелкие. Растение неприхотливо, однако нуждается в хорошем освещении.  Характерная особенность растения - это изменение окраски листьев, темные пятнышки обычно появляются в начале весны и летом, а с осени до периода покоя они постепенно пропадают совсем.</a:t>
            </a:r>
          </a:p>
        </p:txBody>
      </p:sp>
      <p:pic>
        <p:nvPicPr>
          <p:cNvPr id="16390" name="Рисунок 28" descr="235322013-1-0-072ec6cef198699d4361baa0fea37b90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2928938"/>
            <a:ext cx="30130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C:\Users\viki\AppData\Local\Microsoft\Windows\Temporary Internet Files\Content.IE5\QYIAUPJ1\MCj04376360000[1]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2143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исунок 31" descr="93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3938" y="6357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" name="Группа 26"/>
          <p:cNvGrpSpPr>
            <a:grpSpLocks/>
          </p:cNvGrpSpPr>
          <p:nvPr/>
        </p:nvGrpSpPr>
        <p:grpSpPr bwMode="auto">
          <a:xfrm>
            <a:off x="392906" y="2636912"/>
            <a:ext cx="4286250" cy="1000125"/>
            <a:chOff x="142875" y="3071813"/>
            <a:chExt cx="4357688" cy="1000125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142875" y="3071813"/>
              <a:ext cx="4357688" cy="1000125"/>
            </a:xfrm>
            <a:prstGeom prst="roundRect">
              <a:avLst/>
            </a:prstGeom>
            <a:solidFill>
              <a:srgbClr val="E4FFC9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54" name="Группа 16"/>
            <p:cNvGrpSpPr>
              <a:grpSpLocks/>
            </p:cNvGrpSpPr>
            <p:nvPr/>
          </p:nvGrpSpPr>
          <p:grpSpPr bwMode="auto">
            <a:xfrm>
              <a:off x="285750" y="3214688"/>
              <a:ext cx="714375" cy="714375"/>
              <a:chOff x="3571868" y="1357298"/>
              <a:chExt cx="714380" cy="714380"/>
            </a:xfrm>
          </p:grpSpPr>
          <p:sp>
            <p:nvSpPr>
              <p:cNvPr id="70" name="Овал 69"/>
              <p:cNvSpPr/>
              <p:nvPr/>
            </p:nvSpPr>
            <p:spPr>
              <a:xfrm>
                <a:off x="3571868" y="1357298"/>
                <a:ext cx="714380" cy="71438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99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3787293" y="1571613"/>
                <a:ext cx="71015" cy="714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4000337" y="1571613"/>
                <a:ext cx="71015" cy="714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Дуга 72"/>
              <p:cNvSpPr/>
              <p:nvPr/>
            </p:nvSpPr>
            <p:spPr>
              <a:xfrm rot="7134702">
                <a:off x="3781552" y="1540152"/>
                <a:ext cx="279402" cy="351845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6" name="Группа 55"/>
            <p:cNvGrpSpPr>
              <a:grpSpLocks/>
            </p:cNvGrpSpPr>
            <p:nvPr/>
          </p:nvGrpSpPr>
          <p:grpSpPr bwMode="auto">
            <a:xfrm>
              <a:off x="2143125" y="3286125"/>
              <a:ext cx="1284288" cy="642938"/>
              <a:chOff x="5881643" y="5072073"/>
              <a:chExt cx="1283633" cy="642942"/>
            </a:xfrm>
          </p:grpSpPr>
          <p:sp>
            <p:nvSpPr>
              <p:cNvPr id="67" name="Трапеция 66"/>
              <p:cNvSpPr/>
              <p:nvPr/>
            </p:nvSpPr>
            <p:spPr>
              <a:xfrm rot="18300247">
                <a:off x="6024287" y="4986024"/>
                <a:ext cx="254002" cy="540401"/>
              </a:xfrm>
              <a:prstGeom prst="trapezoid">
                <a:avLst/>
              </a:prstGeom>
              <a:solidFill>
                <a:srgbClr val="99CCFF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6308569" y="5072074"/>
                <a:ext cx="642028" cy="642941"/>
              </a:xfrm>
              <a:prstGeom prst="rect">
                <a:avLst/>
              </a:prstGeom>
              <a:blipFill>
                <a:blip r:embed="rId6" cstate="email"/>
                <a:stretch>
                  <a:fillRect/>
                </a:stretch>
              </a:blip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9" name="Месяц 68"/>
              <p:cNvSpPr/>
              <p:nvPr/>
            </p:nvSpPr>
            <p:spPr>
              <a:xfrm rot="10800000">
                <a:off x="6950596" y="5072074"/>
                <a:ext cx="214546" cy="642941"/>
              </a:xfrm>
              <a:prstGeom prst="moon">
                <a:avLst/>
              </a:prstGeom>
              <a:solidFill>
                <a:srgbClr val="99CC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57" name="Группа 80"/>
            <p:cNvGrpSpPr>
              <a:grpSpLocks/>
            </p:cNvGrpSpPr>
            <p:nvPr/>
          </p:nvGrpSpPr>
          <p:grpSpPr bwMode="auto">
            <a:xfrm>
              <a:off x="1214438" y="3286125"/>
              <a:ext cx="760412" cy="571500"/>
              <a:chOff x="4587875" y="2214563"/>
              <a:chExt cx="760413" cy="571500"/>
            </a:xfrm>
          </p:grpSpPr>
          <p:sp>
            <p:nvSpPr>
              <p:cNvPr id="58" name="Блок-схема: ручное управление 57"/>
              <p:cNvSpPr/>
              <p:nvPr/>
            </p:nvSpPr>
            <p:spPr>
              <a:xfrm rot="5212044">
                <a:off x="4626437" y="2328507"/>
                <a:ext cx="257175" cy="334089"/>
              </a:xfrm>
              <a:prstGeom prst="flowChartManualOperation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59" name="Группа 83"/>
              <p:cNvGrpSpPr>
                <a:grpSpLocks/>
              </p:cNvGrpSpPr>
              <p:nvPr/>
            </p:nvGrpSpPr>
            <p:grpSpPr bwMode="auto">
              <a:xfrm>
                <a:off x="5000625" y="2214563"/>
                <a:ext cx="347663" cy="571500"/>
                <a:chOff x="5072066" y="2143116"/>
                <a:chExt cx="490542" cy="714380"/>
              </a:xfrm>
            </p:grpSpPr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 flipV="1">
                  <a:off x="5072813" y="2143117"/>
                  <a:ext cx="214062" cy="142876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 flipV="1">
                  <a:off x="5072813" y="2428869"/>
                  <a:ext cx="286934" cy="9921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5072813" y="2591589"/>
                  <a:ext cx="275547" cy="51594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единительная линия 62"/>
                <p:cNvCxnSpPr/>
                <p:nvPr/>
              </p:nvCxnSpPr>
              <p:spPr>
                <a:xfrm>
                  <a:off x="5286875" y="2520151"/>
                  <a:ext cx="275547" cy="51594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flipV="1">
                  <a:off x="5286875" y="2214555"/>
                  <a:ext cx="275547" cy="71438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Прямая соединительная линия 64"/>
                <p:cNvCxnSpPr/>
                <p:nvPr/>
              </p:nvCxnSpPr>
              <p:spPr>
                <a:xfrm>
                  <a:off x="5072813" y="2714621"/>
                  <a:ext cx="214062" cy="142876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5286875" y="2714621"/>
                  <a:ext cx="275547" cy="12303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4" name="Овал 73"/>
          <p:cNvSpPr/>
          <p:nvPr/>
        </p:nvSpPr>
        <p:spPr bwMode="auto">
          <a:xfrm>
            <a:off x="3839391" y="2815508"/>
            <a:ext cx="708520" cy="714369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211"/>
          <p:cNvGrpSpPr>
            <a:grpSpLocks/>
          </p:cNvGrpSpPr>
          <p:nvPr/>
        </p:nvGrpSpPr>
        <p:grpSpPr bwMode="auto">
          <a:xfrm>
            <a:off x="214313" y="214313"/>
            <a:ext cx="3857625" cy="1295400"/>
            <a:chOff x="357158" y="357166"/>
            <a:chExt cx="3857625" cy="1295407"/>
          </a:xfrm>
        </p:grpSpPr>
        <p:grpSp>
          <p:nvGrpSpPr>
            <p:cNvPr id="18622" name="Группа 184"/>
            <p:cNvGrpSpPr>
              <a:grpSpLocks/>
            </p:cNvGrpSpPr>
            <p:nvPr/>
          </p:nvGrpSpPr>
          <p:grpSpPr bwMode="auto">
            <a:xfrm>
              <a:off x="357158" y="357166"/>
              <a:ext cx="3857625" cy="1285884"/>
              <a:chOff x="285750" y="2500313"/>
              <a:chExt cx="3857625" cy="1285884"/>
            </a:xfrm>
          </p:grpSpPr>
          <p:sp>
            <p:nvSpPr>
              <p:cNvPr id="186" name="Скругленный прямоугольник 185"/>
              <p:cNvSpPr/>
              <p:nvPr/>
            </p:nvSpPr>
            <p:spPr>
              <a:xfrm>
                <a:off x="285750" y="2500313"/>
                <a:ext cx="3857625" cy="1285884"/>
              </a:xfrm>
              <a:prstGeom prst="roundRect">
                <a:avLst/>
              </a:prstGeom>
              <a:solidFill>
                <a:srgbClr val="E4FFC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8627" name="Группа 16"/>
              <p:cNvGrpSpPr>
                <a:grpSpLocks/>
              </p:cNvGrpSpPr>
              <p:nvPr/>
            </p:nvGrpSpPr>
            <p:grpSpPr bwMode="auto">
              <a:xfrm>
                <a:off x="428625" y="2643188"/>
                <a:ext cx="714375" cy="714375"/>
                <a:chOff x="3571868" y="1357298"/>
                <a:chExt cx="714380" cy="714380"/>
              </a:xfrm>
            </p:grpSpPr>
            <p:sp>
              <p:nvSpPr>
                <p:cNvPr id="208" name="Овал 6"/>
                <p:cNvSpPr/>
                <p:nvPr/>
              </p:nvSpPr>
              <p:spPr>
                <a:xfrm>
                  <a:off x="3571868" y="1357298"/>
                  <a:ext cx="714380" cy="71438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09" name="Овал 208"/>
                <p:cNvSpPr/>
                <p:nvPr/>
              </p:nvSpPr>
              <p:spPr>
                <a:xfrm>
                  <a:off x="3786181" y="1571614"/>
                  <a:ext cx="71439" cy="714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10" name="Овал 209"/>
                <p:cNvSpPr/>
                <p:nvPr/>
              </p:nvSpPr>
              <p:spPr>
                <a:xfrm>
                  <a:off x="4000496" y="1571614"/>
                  <a:ext cx="71437" cy="714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11" name="Дуга 210"/>
                <p:cNvSpPr/>
                <p:nvPr/>
              </p:nvSpPr>
              <p:spPr>
                <a:xfrm rot="7134702">
                  <a:off x="3781419" y="1539864"/>
                  <a:ext cx="279404" cy="352427"/>
                </a:xfrm>
                <a:prstGeom prst="arc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88" name="Овал 187"/>
              <p:cNvSpPr/>
              <p:nvPr/>
            </p:nvSpPr>
            <p:spPr>
              <a:xfrm>
                <a:off x="3286125" y="2643188"/>
                <a:ext cx="714375" cy="7143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99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8631" name="Группа 11"/>
              <p:cNvGrpSpPr>
                <a:grpSpLocks/>
              </p:cNvGrpSpPr>
              <p:nvPr/>
            </p:nvGrpSpPr>
            <p:grpSpPr bwMode="auto">
              <a:xfrm>
                <a:off x="2286000" y="2643201"/>
                <a:ext cx="714375" cy="714377"/>
                <a:chOff x="7786688" y="4903949"/>
                <a:chExt cx="701675" cy="761839"/>
              </a:xfrm>
            </p:grpSpPr>
            <p:sp>
              <p:nvSpPr>
                <p:cNvPr id="197" name="Месяц 196"/>
                <p:cNvSpPr/>
                <p:nvPr/>
              </p:nvSpPr>
              <p:spPr>
                <a:xfrm rot="17451489" flipH="1">
                  <a:off x="7984951" y="4883007"/>
                  <a:ext cx="142876" cy="285752"/>
                </a:xfrm>
                <a:prstGeom prst="moon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01" name="Месяц 200"/>
                <p:cNvSpPr/>
                <p:nvPr/>
              </p:nvSpPr>
              <p:spPr>
                <a:xfrm rot="4148511">
                  <a:off x="8159972" y="4832511"/>
                  <a:ext cx="142876" cy="285752"/>
                </a:xfrm>
                <a:prstGeom prst="moon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02" name="Трапеция 201"/>
                <p:cNvSpPr/>
                <p:nvPr/>
              </p:nvSpPr>
              <p:spPr>
                <a:xfrm rot="10800000">
                  <a:off x="7786688" y="5071541"/>
                  <a:ext cx="642422" cy="460491"/>
                </a:xfrm>
                <a:prstGeom prst="trapezoid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03" name="Трапеция 202"/>
                <p:cNvSpPr/>
                <p:nvPr/>
              </p:nvSpPr>
              <p:spPr>
                <a:xfrm rot="10800000">
                  <a:off x="7792925" y="5428760"/>
                  <a:ext cx="695438" cy="237017"/>
                </a:xfrm>
                <a:prstGeom prst="trapezoid">
                  <a:avLst/>
                </a:prstGeom>
                <a:gradFill flip="none" rotWithShape="1">
                  <a:gsLst>
                    <a:gs pos="33000">
                      <a:schemeClr val="bg1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8632" name="Группа 16"/>
              <p:cNvGrpSpPr>
                <a:grpSpLocks/>
              </p:cNvGrpSpPr>
              <p:nvPr/>
            </p:nvGrpSpPr>
            <p:grpSpPr bwMode="auto">
              <a:xfrm>
                <a:off x="1357313" y="2643188"/>
                <a:ext cx="642937" cy="714375"/>
                <a:chOff x="3071813" y="2214563"/>
                <a:chExt cx="642937" cy="714375"/>
              </a:xfrm>
            </p:grpSpPr>
            <p:sp>
              <p:nvSpPr>
                <p:cNvPr id="192" name="Прямоугольник 191"/>
                <p:cNvSpPr/>
                <p:nvPr/>
              </p:nvSpPr>
              <p:spPr>
                <a:xfrm>
                  <a:off x="3071812" y="2214564"/>
                  <a:ext cx="428625" cy="714379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cxnSp>
              <p:nvCxnSpPr>
                <p:cNvPr id="193" name="Прямая соединительная линия 192"/>
                <p:cNvCxnSpPr>
                  <a:endCxn id="192" idx="2"/>
                </p:cNvCxnSpPr>
                <p:nvPr/>
              </p:nvCxnSpPr>
              <p:spPr>
                <a:xfrm rot="5400000">
                  <a:off x="3106736" y="2749554"/>
                  <a:ext cx="357190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94" name="Овал 193"/>
                <p:cNvSpPr/>
                <p:nvPr/>
              </p:nvSpPr>
              <p:spPr>
                <a:xfrm>
                  <a:off x="3214687" y="2786067"/>
                  <a:ext cx="142875" cy="14287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8636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3071813" y="2238375"/>
                  <a:ext cx="642937" cy="2619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1100"/>
                    <a:t>18 С</a:t>
                  </a:r>
                </a:p>
              </p:txBody>
            </p:sp>
          </p:grpSp>
        </p:grpSp>
        <p:sp>
          <p:nvSpPr>
            <p:cNvPr id="18623" name="TextBox 20"/>
            <p:cNvSpPr txBox="1">
              <a:spLocks noChangeArrowheads="1"/>
            </p:cNvSpPr>
            <p:nvPr/>
          </p:nvSpPr>
          <p:spPr bwMode="auto">
            <a:xfrm>
              <a:off x="1500166" y="1285860"/>
              <a:ext cx="15113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/>
                <a:t>ФИАЛКА</a:t>
              </a:r>
            </a:p>
          </p:txBody>
        </p:sp>
      </p:grpSp>
      <p:grpSp>
        <p:nvGrpSpPr>
          <p:cNvPr id="18436" name="Группа 254"/>
          <p:cNvGrpSpPr>
            <a:grpSpLocks/>
          </p:cNvGrpSpPr>
          <p:nvPr/>
        </p:nvGrpSpPr>
        <p:grpSpPr bwMode="auto">
          <a:xfrm>
            <a:off x="207417" y="3035408"/>
            <a:ext cx="4000500" cy="1285875"/>
            <a:chOff x="357158" y="3571876"/>
            <a:chExt cx="4000528" cy="1285884"/>
          </a:xfrm>
        </p:grpSpPr>
        <p:grpSp>
          <p:nvGrpSpPr>
            <p:cNvPr id="18553" name="Группа 237"/>
            <p:cNvGrpSpPr>
              <a:grpSpLocks/>
            </p:cNvGrpSpPr>
            <p:nvPr/>
          </p:nvGrpSpPr>
          <p:grpSpPr bwMode="auto">
            <a:xfrm>
              <a:off x="357158" y="3571876"/>
              <a:ext cx="4000528" cy="1285884"/>
              <a:chOff x="285750" y="3429000"/>
              <a:chExt cx="3857625" cy="1285884"/>
            </a:xfrm>
          </p:grpSpPr>
          <p:sp>
            <p:nvSpPr>
              <p:cNvPr id="239" name="Скругленный прямоугольник 238"/>
              <p:cNvSpPr/>
              <p:nvPr/>
            </p:nvSpPr>
            <p:spPr>
              <a:xfrm>
                <a:off x="285750" y="3429000"/>
                <a:ext cx="3857625" cy="1285884"/>
              </a:xfrm>
              <a:prstGeom prst="roundRect">
                <a:avLst/>
              </a:prstGeom>
              <a:solidFill>
                <a:srgbClr val="E4FFC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8558" name="Группа 16"/>
              <p:cNvGrpSpPr>
                <a:grpSpLocks/>
              </p:cNvGrpSpPr>
              <p:nvPr/>
            </p:nvGrpSpPr>
            <p:grpSpPr bwMode="auto">
              <a:xfrm>
                <a:off x="357188" y="3571875"/>
                <a:ext cx="714375" cy="714375"/>
                <a:chOff x="3571868" y="1357298"/>
                <a:chExt cx="714380" cy="714380"/>
              </a:xfrm>
            </p:grpSpPr>
            <p:sp>
              <p:nvSpPr>
                <p:cNvPr id="251" name="Овал 7"/>
                <p:cNvSpPr/>
                <p:nvPr/>
              </p:nvSpPr>
              <p:spPr>
                <a:xfrm>
                  <a:off x="3571868" y="1357298"/>
                  <a:ext cx="714380" cy="71438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52" name="Овал 251"/>
                <p:cNvSpPr/>
                <p:nvPr/>
              </p:nvSpPr>
              <p:spPr>
                <a:xfrm>
                  <a:off x="3786691" y="1571615"/>
                  <a:ext cx="70417" cy="7143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53" name="Овал 252"/>
                <p:cNvSpPr/>
                <p:nvPr/>
              </p:nvSpPr>
              <p:spPr>
                <a:xfrm>
                  <a:off x="4001005" y="1571615"/>
                  <a:ext cx="70417" cy="7143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54" name="Дуга 253"/>
                <p:cNvSpPr/>
                <p:nvPr/>
              </p:nvSpPr>
              <p:spPr>
                <a:xfrm rot="7134702">
                  <a:off x="3781702" y="1540035"/>
                  <a:ext cx="279404" cy="352087"/>
                </a:xfrm>
                <a:prstGeom prst="arc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41" name="Овал 240"/>
              <p:cNvSpPr/>
              <p:nvPr/>
            </p:nvSpPr>
            <p:spPr>
              <a:xfrm>
                <a:off x="3357554" y="3643314"/>
                <a:ext cx="714380" cy="642942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8562" name="Группа 12"/>
              <p:cNvGrpSpPr>
                <a:grpSpLocks/>
              </p:cNvGrpSpPr>
              <p:nvPr/>
            </p:nvGrpSpPr>
            <p:grpSpPr bwMode="auto">
              <a:xfrm>
                <a:off x="1857375" y="3643321"/>
                <a:ext cx="1284288" cy="642938"/>
                <a:chOff x="2644775" y="5000625"/>
                <a:chExt cx="1284288" cy="642938"/>
              </a:xfrm>
            </p:grpSpPr>
            <p:sp>
              <p:nvSpPr>
                <p:cNvPr id="248" name="Трапеция 247"/>
                <p:cNvSpPr/>
                <p:nvPr/>
              </p:nvSpPr>
              <p:spPr>
                <a:xfrm rot="18300247">
                  <a:off x="2788471" y="4914583"/>
                  <a:ext cx="254002" cy="540374"/>
                </a:xfrm>
                <a:prstGeom prst="trapezoid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49" name="Прямоугольник 248"/>
                <p:cNvSpPr/>
                <p:nvPr/>
              </p:nvSpPr>
              <p:spPr>
                <a:xfrm>
                  <a:off x="3072380" y="5000619"/>
                  <a:ext cx="642938" cy="642941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50" name="Месяц 249"/>
                <p:cNvSpPr/>
                <p:nvPr/>
              </p:nvSpPr>
              <p:spPr>
                <a:xfrm rot="10800000">
                  <a:off x="3715317" y="5000619"/>
                  <a:ext cx="214313" cy="642941"/>
                </a:xfrm>
                <a:prstGeom prst="moon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8563" name="Группа 16"/>
              <p:cNvGrpSpPr>
                <a:grpSpLocks/>
              </p:cNvGrpSpPr>
              <p:nvPr/>
            </p:nvGrpSpPr>
            <p:grpSpPr bwMode="auto">
              <a:xfrm>
                <a:off x="1285879" y="3571875"/>
                <a:ext cx="642939" cy="714375"/>
                <a:chOff x="3071813" y="2214563"/>
                <a:chExt cx="642937" cy="714375"/>
              </a:xfrm>
            </p:grpSpPr>
            <p:sp>
              <p:nvSpPr>
                <p:cNvPr id="244" name="Прямоугольник 243"/>
                <p:cNvSpPr/>
                <p:nvPr/>
              </p:nvSpPr>
              <p:spPr>
                <a:xfrm>
                  <a:off x="3071298" y="2214564"/>
                  <a:ext cx="428623" cy="71438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cxnSp>
              <p:nvCxnSpPr>
                <p:cNvPr id="245" name="Прямая соединительная линия 244"/>
                <p:cNvCxnSpPr>
                  <a:endCxn id="244" idx="2"/>
                </p:cNvCxnSpPr>
                <p:nvPr/>
              </p:nvCxnSpPr>
              <p:spPr>
                <a:xfrm rot="5400000">
                  <a:off x="3106250" y="2749584"/>
                  <a:ext cx="357190" cy="15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246" name="Овал 245"/>
                <p:cNvSpPr/>
                <p:nvPr/>
              </p:nvSpPr>
              <p:spPr>
                <a:xfrm>
                  <a:off x="3213663" y="2786068"/>
                  <a:ext cx="143895" cy="14287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8567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3071813" y="2238375"/>
                  <a:ext cx="642937" cy="2619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1100"/>
                    <a:t>18 С</a:t>
                  </a:r>
                </a:p>
              </p:txBody>
            </p:sp>
          </p:grpSp>
        </p:grpSp>
        <p:sp>
          <p:nvSpPr>
            <p:cNvPr id="18554" name="TextBox 56"/>
            <p:cNvSpPr txBox="1">
              <a:spLocks noChangeArrowheads="1"/>
            </p:cNvSpPr>
            <p:nvPr/>
          </p:nvSpPr>
          <p:spPr bwMode="auto">
            <a:xfrm>
              <a:off x="1428728" y="4429132"/>
              <a:ext cx="188118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/>
                <a:t>САНСЕВЬЕРА </a:t>
              </a:r>
            </a:p>
          </p:txBody>
        </p:sp>
      </p:grpSp>
      <p:grpSp>
        <p:nvGrpSpPr>
          <p:cNvPr id="18437" name="Группа 278"/>
          <p:cNvGrpSpPr>
            <a:grpSpLocks/>
          </p:cNvGrpSpPr>
          <p:nvPr/>
        </p:nvGrpSpPr>
        <p:grpSpPr bwMode="auto">
          <a:xfrm>
            <a:off x="4857750" y="214313"/>
            <a:ext cx="4000500" cy="1285875"/>
            <a:chOff x="4429124" y="357166"/>
            <a:chExt cx="4000528" cy="1285884"/>
          </a:xfrm>
        </p:grpSpPr>
        <p:grpSp>
          <p:nvGrpSpPr>
            <p:cNvPr id="18523" name="Группа 255"/>
            <p:cNvGrpSpPr>
              <a:grpSpLocks/>
            </p:cNvGrpSpPr>
            <p:nvPr/>
          </p:nvGrpSpPr>
          <p:grpSpPr bwMode="auto">
            <a:xfrm>
              <a:off x="4429124" y="357166"/>
              <a:ext cx="4000528" cy="1285884"/>
              <a:chOff x="285750" y="3357563"/>
              <a:chExt cx="4357688" cy="1285884"/>
            </a:xfrm>
          </p:grpSpPr>
          <p:sp>
            <p:nvSpPr>
              <p:cNvPr id="257" name="Скругленный прямоугольник 256"/>
              <p:cNvSpPr/>
              <p:nvPr/>
            </p:nvSpPr>
            <p:spPr>
              <a:xfrm>
                <a:off x="285750" y="3357563"/>
                <a:ext cx="4357688" cy="1285884"/>
              </a:xfrm>
              <a:prstGeom prst="roundRect">
                <a:avLst/>
              </a:prstGeom>
              <a:solidFill>
                <a:srgbClr val="E4FFC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8528" name="Группа 16"/>
              <p:cNvGrpSpPr>
                <a:grpSpLocks/>
              </p:cNvGrpSpPr>
              <p:nvPr/>
            </p:nvGrpSpPr>
            <p:grpSpPr bwMode="auto">
              <a:xfrm>
                <a:off x="428625" y="3500438"/>
                <a:ext cx="714375" cy="714375"/>
                <a:chOff x="3571868" y="1357298"/>
                <a:chExt cx="714380" cy="714380"/>
              </a:xfrm>
            </p:grpSpPr>
            <p:sp>
              <p:nvSpPr>
                <p:cNvPr id="275" name="Овал 7"/>
                <p:cNvSpPr/>
                <p:nvPr/>
              </p:nvSpPr>
              <p:spPr>
                <a:xfrm>
                  <a:off x="3571868" y="1357298"/>
                  <a:ext cx="714380" cy="71438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76" name="Овал 275"/>
                <p:cNvSpPr/>
                <p:nvPr/>
              </p:nvSpPr>
              <p:spPr>
                <a:xfrm>
                  <a:off x="3786948" y="1571614"/>
                  <a:ext cx="70899" cy="714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77" name="Овал 276"/>
                <p:cNvSpPr/>
                <p:nvPr/>
              </p:nvSpPr>
              <p:spPr>
                <a:xfrm>
                  <a:off x="4001375" y="1571614"/>
                  <a:ext cx="70899" cy="714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78" name="Дуга 277"/>
                <p:cNvSpPr/>
                <p:nvPr/>
              </p:nvSpPr>
              <p:spPr>
                <a:xfrm rot="7134702">
                  <a:off x="3782127" y="1539695"/>
                  <a:ext cx="279404" cy="352767"/>
                </a:xfrm>
                <a:prstGeom prst="arc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59" name="Овал 258"/>
              <p:cNvSpPr/>
              <p:nvPr/>
            </p:nvSpPr>
            <p:spPr>
              <a:xfrm>
                <a:off x="3786188" y="3429000"/>
                <a:ext cx="785812" cy="78581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8532" name="Группа 16"/>
              <p:cNvGrpSpPr>
                <a:grpSpLocks/>
              </p:cNvGrpSpPr>
              <p:nvPr/>
            </p:nvGrpSpPr>
            <p:grpSpPr bwMode="auto">
              <a:xfrm>
                <a:off x="1285875" y="3571872"/>
                <a:ext cx="760413" cy="571499"/>
                <a:chOff x="4587875" y="2214560"/>
                <a:chExt cx="760413" cy="571499"/>
              </a:xfrm>
            </p:grpSpPr>
            <p:sp>
              <p:nvSpPr>
                <p:cNvPr id="266" name="Блок-схема: ручное управление 265"/>
                <p:cNvSpPr/>
                <p:nvPr/>
              </p:nvSpPr>
              <p:spPr>
                <a:xfrm rot="5212044">
                  <a:off x="4626400" y="2327817"/>
                  <a:ext cx="257177" cy="335473"/>
                </a:xfrm>
                <a:prstGeom prst="flowChartManualOperation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grpSp>
              <p:nvGrpSpPr>
                <p:cNvPr id="18539" name="Группа 83"/>
                <p:cNvGrpSpPr>
                  <a:grpSpLocks/>
                </p:cNvGrpSpPr>
                <p:nvPr/>
              </p:nvGrpSpPr>
              <p:grpSpPr bwMode="auto">
                <a:xfrm>
                  <a:off x="5000625" y="2214560"/>
                  <a:ext cx="347663" cy="571499"/>
                  <a:chOff x="5072066" y="2143116"/>
                  <a:chExt cx="490542" cy="714380"/>
                </a:xfrm>
              </p:grpSpPr>
              <p:cxnSp>
                <p:nvCxnSpPr>
                  <p:cNvPr id="268" name="Прямая соединительная линия 267"/>
                  <p:cNvCxnSpPr/>
                  <p:nvPr/>
                </p:nvCxnSpPr>
                <p:spPr>
                  <a:xfrm flipV="1">
                    <a:off x="5071948" y="2143121"/>
                    <a:ext cx="214712" cy="142877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Прямая соединительная линия 268"/>
                  <p:cNvCxnSpPr/>
                  <p:nvPr/>
                </p:nvCxnSpPr>
                <p:spPr>
                  <a:xfrm flipV="1">
                    <a:off x="5071948" y="2428876"/>
                    <a:ext cx="285468" cy="9923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Прямая соединительная линия 269"/>
                  <p:cNvCxnSpPr/>
                  <p:nvPr/>
                </p:nvCxnSpPr>
                <p:spPr>
                  <a:xfrm>
                    <a:off x="5071948" y="2591597"/>
                    <a:ext cx="275709" cy="51595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Прямая соединительная линия 270"/>
                  <p:cNvCxnSpPr/>
                  <p:nvPr/>
                </p:nvCxnSpPr>
                <p:spPr>
                  <a:xfrm>
                    <a:off x="5286659" y="2520158"/>
                    <a:ext cx="275709" cy="51595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" name="Прямая соединительная линия 271"/>
                  <p:cNvCxnSpPr/>
                  <p:nvPr/>
                </p:nvCxnSpPr>
                <p:spPr>
                  <a:xfrm flipV="1">
                    <a:off x="5286659" y="2214560"/>
                    <a:ext cx="275709" cy="71439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Прямая соединительная линия 272"/>
                  <p:cNvCxnSpPr/>
                  <p:nvPr/>
                </p:nvCxnSpPr>
                <p:spPr>
                  <a:xfrm>
                    <a:off x="5071948" y="2714630"/>
                    <a:ext cx="214712" cy="142877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" name="Прямая соединительная линия 273"/>
                  <p:cNvCxnSpPr/>
                  <p:nvPr/>
                </p:nvCxnSpPr>
                <p:spPr>
                  <a:xfrm>
                    <a:off x="5286659" y="2714630"/>
                    <a:ext cx="275709" cy="123033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533" name="Группа 56"/>
              <p:cNvGrpSpPr>
                <a:grpSpLocks/>
              </p:cNvGrpSpPr>
              <p:nvPr/>
            </p:nvGrpSpPr>
            <p:grpSpPr bwMode="auto">
              <a:xfrm>
                <a:off x="2286002" y="3571867"/>
                <a:ext cx="1262063" cy="642937"/>
                <a:chOff x="4238569" y="5003736"/>
                <a:chExt cx="1262126" cy="642942"/>
              </a:xfrm>
            </p:grpSpPr>
            <p:sp>
              <p:nvSpPr>
                <p:cNvPr id="262" name="Трапеция 261"/>
                <p:cNvSpPr/>
                <p:nvPr/>
              </p:nvSpPr>
              <p:spPr>
                <a:xfrm rot="18300247">
                  <a:off x="4381823" y="4918122"/>
                  <a:ext cx="254004" cy="539550"/>
                </a:xfrm>
                <a:prstGeom prst="trapezoid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63" name="Прямоугольник 262"/>
                <p:cNvSpPr/>
                <p:nvPr/>
              </p:nvSpPr>
              <p:spPr>
                <a:xfrm>
                  <a:off x="4643712" y="5003745"/>
                  <a:ext cx="643310" cy="64294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64" name="Месяц 263"/>
                <p:cNvSpPr/>
                <p:nvPr/>
              </p:nvSpPr>
              <p:spPr>
                <a:xfrm rot="10800000">
                  <a:off x="5287022" y="5003745"/>
                  <a:ext cx="214437" cy="642947"/>
                </a:xfrm>
                <a:prstGeom prst="moon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65" name="Прямоугольник 264"/>
                <p:cNvSpPr/>
                <p:nvPr/>
              </p:nvSpPr>
              <p:spPr>
                <a:xfrm>
                  <a:off x="4643712" y="5357763"/>
                  <a:ext cx="643310" cy="285754"/>
                </a:xfrm>
                <a:prstGeom prst="rect">
                  <a:avLst/>
                </a:prstGeom>
                <a:blipFill>
                  <a:blip r:embed="rId2" cstate="email"/>
                  <a:stretch>
                    <a:fillRect/>
                  </a:stretch>
                </a:blip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  <p:sp>
          <p:nvSpPr>
            <p:cNvPr id="18524" name="TextBox 120"/>
            <p:cNvSpPr txBox="1">
              <a:spLocks noChangeArrowheads="1"/>
            </p:cNvSpPr>
            <p:nvPr/>
          </p:nvSpPr>
          <p:spPr bwMode="auto">
            <a:xfrm>
              <a:off x="6072198" y="1214422"/>
              <a:ext cx="1357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/>
                <a:t>ФИКУС  </a:t>
              </a:r>
            </a:p>
          </p:txBody>
        </p:sp>
      </p:grpSp>
      <p:grpSp>
        <p:nvGrpSpPr>
          <p:cNvPr id="18438" name="Группа 338"/>
          <p:cNvGrpSpPr>
            <a:grpSpLocks/>
          </p:cNvGrpSpPr>
          <p:nvPr/>
        </p:nvGrpSpPr>
        <p:grpSpPr bwMode="auto">
          <a:xfrm>
            <a:off x="4857750" y="1643063"/>
            <a:ext cx="4071938" cy="1223962"/>
            <a:chOff x="4857752" y="1643050"/>
            <a:chExt cx="4071966" cy="1223968"/>
          </a:xfrm>
        </p:grpSpPr>
        <p:grpSp>
          <p:nvGrpSpPr>
            <p:cNvPr id="18498" name="Группа 279"/>
            <p:cNvGrpSpPr>
              <a:grpSpLocks/>
            </p:cNvGrpSpPr>
            <p:nvPr/>
          </p:nvGrpSpPr>
          <p:grpSpPr bwMode="auto">
            <a:xfrm>
              <a:off x="4857752" y="1643050"/>
              <a:ext cx="4071966" cy="1214446"/>
              <a:chOff x="142875" y="2714625"/>
              <a:chExt cx="4357688" cy="1214446"/>
            </a:xfrm>
          </p:grpSpPr>
          <p:sp>
            <p:nvSpPr>
              <p:cNvPr id="281" name="Скругленный прямоугольник 280"/>
              <p:cNvSpPr/>
              <p:nvPr/>
            </p:nvSpPr>
            <p:spPr>
              <a:xfrm>
                <a:off x="142875" y="2714625"/>
                <a:ext cx="4357688" cy="1214446"/>
              </a:xfrm>
              <a:prstGeom prst="roundRect">
                <a:avLst/>
              </a:prstGeom>
              <a:solidFill>
                <a:srgbClr val="E4FFC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8503" name="Группа 16"/>
              <p:cNvGrpSpPr>
                <a:grpSpLocks/>
              </p:cNvGrpSpPr>
              <p:nvPr/>
            </p:nvGrpSpPr>
            <p:grpSpPr bwMode="auto">
              <a:xfrm>
                <a:off x="285750" y="2857500"/>
                <a:ext cx="714375" cy="714375"/>
                <a:chOff x="3571868" y="1357298"/>
                <a:chExt cx="714380" cy="714380"/>
              </a:xfrm>
            </p:grpSpPr>
            <p:sp>
              <p:nvSpPr>
                <p:cNvPr id="294" name="Овал 293"/>
                <p:cNvSpPr/>
                <p:nvPr/>
              </p:nvSpPr>
              <p:spPr>
                <a:xfrm>
                  <a:off x="3571868" y="1357298"/>
                  <a:ext cx="714380" cy="71438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95" name="Овал 294"/>
                <p:cNvSpPr/>
                <p:nvPr/>
              </p:nvSpPr>
              <p:spPr>
                <a:xfrm>
                  <a:off x="3785764" y="1571614"/>
                  <a:ext cx="71354" cy="714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96" name="Овал 295"/>
                <p:cNvSpPr/>
                <p:nvPr/>
              </p:nvSpPr>
              <p:spPr>
                <a:xfrm>
                  <a:off x="4001527" y="1571614"/>
                  <a:ext cx="71354" cy="714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97" name="Дуга 296"/>
                <p:cNvSpPr/>
                <p:nvPr/>
              </p:nvSpPr>
              <p:spPr>
                <a:xfrm rot="7134702">
                  <a:off x="3781976" y="1539391"/>
                  <a:ext cx="279404" cy="353374"/>
                </a:xfrm>
                <a:prstGeom prst="arc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8504" name="Группа 56"/>
              <p:cNvGrpSpPr>
                <a:grpSpLocks/>
              </p:cNvGrpSpPr>
              <p:nvPr/>
            </p:nvGrpSpPr>
            <p:grpSpPr bwMode="auto">
              <a:xfrm>
                <a:off x="1928818" y="2928938"/>
                <a:ext cx="1262063" cy="642937"/>
                <a:chOff x="4238569" y="5003736"/>
                <a:chExt cx="1262126" cy="642942"/>
              </a:xfrm>
            </p:grpSpPr>
            <p:sp>
              <p:nvSpPr>
                <p:cNvPr id="290" name="Трапеция 289"/>
                <p:cNvSpPr/>
                <p:nvPr/>
              </p:nvSpPr>
              <p:spPr>
                <a:xfrm rot="18300247">
                  <a:off x="4381312" y="4917749"/>
                  <a:ext cx="254003" cy="540278"/>
                </a:xfrm>
                <a:prstGeom prst="trapezoid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91" name="Прямоугольник 290"/>
                <p:cNvSpPr/>
                <p:nvPr/>
              </p:nvSpPr>
              <p:spPr>
                <a:xfrm>
                  <a:off x="4642533" y="5003736"/>
                  <a:ext cx="643916" cy="64294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92" name="Месяц 291"/>
                <p:cNvSpPr/>
                <p:nvPr/>
              </p:nvSpPr>
              <p:spPr>
                <a:xfrm rot="10800000">
                  <a:off x="5286449" y="5003736"/>
                  <a:ext cx="214072" cy="642946"/>
                </a:xfrm>
                <a:prstGeom prst="moon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93" name="Прямоугольник 292"/>
                <p:cNvSpPr/>
                <p:nvPr/>
              </p:nvSpPr>
              <p:spPr>
                <a:xfrm>
                  <a:off x="4642533" y="5357753"/>
                  <a:ext cx="643916" cy="285754"/>
                </a:xfrm>
                <a:prstGeom prst="rect">
                  <a:avLst/>
                </a:prstGeom>
                <a:blipFill>
                  <a:blip r:embed="rId3" cstate="email"/>
                  <a:stretch>
                    <a:fillRect/>
                  </a:stretch>
                </a:blip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284" name="Пятно 1 283"/>
              <p:cNvSpPr/>
              <p:nvPr/>
            </p:nvSpPr>
            <p:spPr>
              <a:xfrm>
                <a:off x="3357554" y="2786058"/>
                <a:ext cx="1000132" cy="928694"/>
              </a:xfrm>
              <a:prstGeom prst="irregularSeal1">
                <a:avLst/>
              </a:prstGeom>
              <a:solidFill>
                <a:srgbClr val="FFC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8508" name="Группа 29"/>
              <p:cNvGrpSpPr>
                <a:grpSpLocks/>
              </p:cNvGrpSpPr>
              <p:nvPr/>
            </p:nvGrpSpPr>
            <p:grpSpPr bwMode="auto">
              <a:xfrm>
                <a:off x="1357313" y="2857500"/>
                <a:ext cx="642937" cy="714375"/>
                <a:chOff x="3071813" y="2214563"/>
                <a:chExt cx="642937" cy="714375"/>
              </a:xfrm>
            </p:grpSpPr>
            <p:sp>
              <p:nvSpPr>
                <p:cNvPr id="286" name="Прямоугольник 285"/>
                <p:cNvSpPr/>
                <p:nvPr/>
              </p:nvSpPr>
              <p:spPr>
                <a:xfrm>
                  <a:off x="3072091" y="2214564"/>
                  <a:ext cx="428124" cy="714379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cxnSp>
              <p:nvCxnSpPr>
                <p:cNvPr id="287" name="Прямая соединительная линия 286"/>
                <p:cNvCxnSpPr>
                  <a:endCxn id="286" idx="2"/>
                </p:cNvCxnSpPr>
                <p:nvPr/>
              </p:nvCxnSpPr>
              <p:spPr>
                <a:xfrm rot="5400000">
                  <a:off x="3106708" y="2749498"/>
                  <a:ext cx="357190" cy="169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288" name="Овал 287"/>
                <p:cNvSpPr/>
                <p:nvPr/>
              </p:nvSpPr>
              <p:spPr>
                <a:xfrm>
                  <a:off x="3214799" y="2786067"/>
                  <a:ext cx="142708" cy="14287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8512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3071813" y="2238375"/>
                  <a:ext cx="642937" cy="2619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1100"/>
                    <a:t>18 С</a:t>
                  </a:r>
                </a:p>
              </p:txBody>
            </p:sp>
          </p:grpSp>
        </p:grpSp>
        <p:sp>
          <p:nvSpPr>
            <p:cNvPr id="18499" name="TextBox 138"/>
            <p:cNvSpPr txBox="1">
              <a:spLocks noChangeArrowheads="1"/>
            </p:cNvSpPr>
            <p:nvPr/>
          </p:nvSpPr>
          <p:spPr bwMode="auto">
            <a:xfrm>
              <a:off x="6143636" y="2500306"/>
              <a:ext cx="134778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/>
                <a:t>ГЕРАНЬ  </a:t>
              </a:r>
            </a:p>
          </p:txBody>
        </p:sp>
      </p:grpSp>
      <p:grpSp>
        <p:nvGrpSpPr>
          <p:cNvPr id="18439" name="Группа 339"/>
          <p:cNvGrpSpPr>
            <a:grpSpLocks/>
          </p:cNvGrpSpPr>
          <p:nvPr/>
        </p:nvGrpSpPr>
        <p:grpSpPr bwMode="auto">
          <a:xfrm>
            <a:off x="4929188" y="3071813"/>
            <a:ext cx="4000500" cy="1238561"/>
            <a:chOff x="4929190" y="3214686"/>
            <a:chExt cx="4000528" cy="1238570"/>
          </a:xfrm>
        </p:grpSpPr>
        <p:grpSp>
          <p:nvGrpSpPr>
            <p:cNvPr id="18468" name="Группа 297"/>
            <p:cNvGrpSpPr>
              <a:grpSpLocks/>
            </p:cNvGrpSpPr>
            <p:nvPr/>
          </p:nvGrpSpPr>
          <p:grpSpPr bwMode="auto">
            <a:xfrm>
              <a:off x="4929190" y="3214686"/>
              <a:ext cx="4000528" cy="1214446"/>
              <a:chOff x="285750" y="3365500"/>
              <a:chExt cx="4357688" cy="1214446"/>
            </a:xfrm>
          </p:grpSpPr>
          <p:sp>
            <p:nvSpPr>
              <p:cNvPr id="299" name="Скругленный прямоугольник 298"/>
              <p:cNvSpPr/>
              <p:nvPr/>
            </p:nvSpPr>
            <p:spPr>
              <a:xfrm>
                <a:off x="285750" y="3365500"/>
                <a:ext cx="4357688" cy="1214446"/>
              </a:xfrm>
              <a:prstGeom prst="roundRect">
                <a:avLst/>
              </a:prstGeom>
              <a:solidFill>
                <a:srgbClr val="E4FFC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8473" name="Группа 16"/>
              <p:cNvGrpSpPr>
                <a:grpSpLocks/>
              </p:cNvGrpSpPr>
              <p:nvPr/>
            </p:nvGrpSpPr>
            <p:grpSpPr bwMode="auto">
              <a:xfrm>
                <a:off x="428625" y="3508375"/>
                <a:ext cx="714375" cy="714375"/>
                <a:chOff x="3571868" y="1357298"/>
                <a:chExt cx="714380" cy="714380"/>
              </a:xfrm>
            </p:grpSpPr>
            <p:sp>
              <p:nvSpPr>
                <p:cNvPr id="317" name="Овал 316"/>
                <p:cNvSpPr/>
                <p:nvPr/>
              </p:nvSpPr>
              <p:spPr>
                <a:xfrm>
                  <a:off x="3571868" y="1357298"/>
                  <a:ext cx="714380" cy="71438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18" name="Овал 317"/>
                <p:cNvSpPr/>
                <p:nvPr/>
              </p:nvSpPr>
              <p:spPr>
                <a:xfrm>
                  <a:off x="3786947" y="1571614"/>
                  <a:ext cx="70900" cy="714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19" name="Овал 318"/>
                <p:cNvSpPr/>
                <p:nvPr/>
              </p:nvSpPr>
              <p:spPr>
                <a:xfrm>
                  <a:off x="4001374" y="1571614"/>
                  <a:ext cx="70900" cy="714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20" name="Дуга 10"/>
                <p:cNvSpPr>
                  <a:spLocks noChangeArrowheads="1"/>
                </p:cNvSpPr>
                <p:nvPr/>
              </p:nvSpPr>
              <p:spPr bwMode="auto">
                <a:xfrm rot="7134702">
                  <a:off x="3782126" y="1539695"/>
                  <a:ext cx="279404" cy="352767"/>
                </a:xfrm>
                <a:custGeom>
                  <a:avLst/>
                  <a:gdLst>
                    <a:gd name="T0" fmla="*/ 139701 w 279402"/>
                    <a:gd name="T1" fmla="*/ 0 h 352427"/>
                    <a:gd name="T2" fmla="*/ 139701 w 279402"/>
                    <a:gd name="T3" fmla="*/ 176214 h 352427"/>
                    <a:gd name="T4" fmla="*/ 279402 w 279402"/>
                    <a:gd name="T5" fmla="*/ 176214 h 352427"/>
                    <a:gd name="T6" fmla="*/ 11796480 60000 65536"/>
                    <a:gd name="T7" fmla="*/ 11796480 60000 65536"/>
                    <a:gd name="T8" fmla="*/ 5898240 60000 65536"/>
                    <a:gd name="T9" fmla="*/ 139701 w 279402"/>
                    <a:gd name="T10" fmla="*/ 0 h 352427"/>
                    <a:gd name="T11" fmla="*/ 279402 w 279402"/>
                    <a:gd name="T12" fmla="*/ 176214 h 3524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9402" h="352427" stroke="0">
                      <a:moveTo>
                        <a:pt x="139701" y="0"/>
                      </a:moveTo>
                      <a:lnTo>
                        <a:pt x="139700" y="0"/>
                      </a:lnTo>
                      <a:cubicBezTo>
                        <a:pt x="216855" y="0"/>
                        <a:pt x="279402" y="78893"/>
                        <a:pt x="279402" y="176214"/>
                      </a:cubicBezTo>
                      <a:lnTo>
                        <a:pt x="139701" y="176214"/>
                      </a:lnTo>
                      <a:close/>
                    </a:path>
                    <a:path w="279402" h="352427" fill="none">
                      <a:moveTo>
                        <a:pt x="139701" y="0"/>
                      </a:moveTo>
                      <a:lnTo>
                        <a:pt x="139700" y="0"/>
                      </a:lnTo>
                      <a:cubicBezTo>
                        <a:pt x="216855" y="0"/>
                        <a:pt x="279402" y="78893"/>
                        <a:pt x="279402" y="176214"/>
                      </a:cubicBezTo>
                    </a:path>
                  </a:pathLst>
                </a:custGeom>
                <a:noFill/>
                <a:ln w="38100" algn="ctr">
                  <a:solidFill>
                    <a:srgbClr val="C32D2E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rgbClr val="FF00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74" name="Группа 11"/>
              <p:cNvGrpSpPr>
                <a:grpSpLocks/>
              </p:cNvGrpSpPr>
              <p:nvPr/>
            </p:nvGrpSpPr>
            <p:grpSpPr bwMode="auto">
              <a:xfrm>
                <a:off x="1285875" y="3579813"/>
                <a:ext cx="760413" cy="571500"/>
                <a:chOff x="4587875" y="2214563"/>
                <a:chExt cx="760413" cy="571500"/>
              </a:xfrm>
            </p:grpSpPr>
            <p:sp>
              <p:nvSpPr>
                <p:cNvPr id="308" name="Блок-схема: ручное управление 307"/>
                <p:cNvSpPr>
                  <a:spLocks noChangeArrowheads="1"/>
                </p:cNvSpPr>
                <p:nvPr/>
              </p:nvSpPr>
              <p:spPr bwMode="auto">
                <a:xfrm rot="5212044">
                  <a:off x="4626400" y="2327817"/>
                  <a:ext cx="257177" cy="335473"/>
                </a:xfrm>
                <a:prstGeom prst="flowChartManualOperation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dk1"/>
                    </a:solidFill>
                    <a:latin typeface="+mn-lt"/>
                    <a:cs typeface="+mn-cs"/>
                  </a:endParaRPr>
                </a:p>
              </p:txBody>
            </p:sp>
            <p:grpSp>
              <p:nvGrpSpPr>
                <p:cNvPr id="18484" name="Группа 83"/>
                <p:cNvGrpSpPr>
                  <a:grpSpLocks/>
                </p:cNvGrpSpPr>
                <p:nvPr/>
              </p:nvGrpSpPr>
              <p:grpSpPr bwMode="auto">
                <a:xfrm>
                  <a:off x="5000625" y="2214563"/>
                  <a:ext cx="347663" cy="571500"/>
                  <a:chOff x="5072066" y="2143116"/>
                  <a:chExt cx="490542" cy="714380"/>
                </a:xfrm>
              </p:grpSpPr>
              <p:cxnSp>
                <p:nvCxnSpPr>
                  <p:cNvPr id="310" name="Прямая соединительная линия 309"/>
                  <p:cNvCxnSpPr/>
                  <p:nvPr/>
                </p:nvCxnSpPr>
                <p:spPr>
                  <a:xfrm flipV="1">
                    <a:off x="5071946" y="2143117"/>
                    <a:ext cx="214712" cy="142877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Прямая соединительная линия 310"/>
                  <p:cNvCxnSpPr/>
                  <p:nvPr/>
                </p:nvCxnSpPr>
                <p:spPr>
                  <a:xfrm flipV="1">
                    <a:off x="5071946" y="2428871"/>
                    <a:ext cx="285470" cy="9923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Прямая соединительная линия 311"/>
                  <p:cNvCxnSpPr/>
                  <p:nvPr/>
                </p:nvCxnSpPr>
                <p:spPr>
                  <a:xfrm>
                    <a:off x="5071946" y="2591592"/>
                    <a:ext cx="275710" cy="51594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Прямая соединительная линия 312"/>
                  <p:cNvCxnSpPr/>
                  <p:nvPr/>
                </p:nvCxnSpPr>
                <p:spPr>
                  <a:xfrm>
                    <a:off x="5286658" y="2520154"/>
                    <a:ext cx="275710" cy="51594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Прямая соединительная линия 313"/>
                  <p:cNvCxnSpPr/>
                  <p:nvPr/>
                </p:nvCxnSpPr>
                <p:spPr>
                  <a:xfrm flipV="1">
                    <a:off x="5286658" y="2214556"/>
                    <a:ext cx="275710" cy="71439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Прямая соединительная линия 314"/>
                  <p:cNvCxnSpPr/>
                  <p:nvPr/>
                </p:nvCxnSpPr>
                <p:spPr>
                  <a:xfrm>
                    <a:off x="5071946" y="2714625"/>
                    <a:ext cx="214712" cy="142877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Прямая соединительная линия 315"/>
                  <p:cNvCxnSpPr/>
                  <p:nvPr/>
                </p:nvCxnSpPr>
                <p:spPr>
                  <a:xfrm>
                    <a:off x="5286658" y="2714625"/>
                    <a:ext cx="275710" cy="123033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475" name="Группа 56"/>
              <p:cNvGrpSpPr>
                <a:grpSpLocks/>
              </p:cNvGrpSpPr>
              <p:nvPr/>
            </p:nvGrpSpPr>
            <p:grpSpPr bwMode="auto">
              <a:xfrm>
                <a:off x="2286001" y="3579813"/>
                <a:ext cx="1262064" cy="642937"/>
                <a:chOff x="4238568" y="5003736"/>
                <a:chExt cx="1262127" cy="642942"/>
              </a:xfrm>
            </p:grpSpPr>
            <p:sp>
              <p:nvSpPr>
                <p:cNvPr id="304" name="Трапеция 22"/>
                <p:cNvSpPr>
                  <a:spLocks noChangeArrowheads="1"/>
                </p:cNvSpPr>
                <p:nvPr/>
              </p:nvSpPr>
              <p:spPr bwMode="auto">
                <a:xfrm rot="-3299753">
                  <a:off x="4381822" y="4918115"/>
                  <a:ext cx="254004" cy="539550"/>
                </a:xfrm>
                <a:custGeom>
                  <a:avLst/>
                  <a:gdLst>
                    <a:gd name="T0" fmla="*/ 127001 w 254002"/>
                    <a:gd name="T1" fmla="*/ 0 h 539777"/>
                    <a:gd name="T2" fmla="*/ 31750 w 254002"/>
                    <a:gd name="T3" fmla="*/ 269889 h 539777"/>
                    <a:gd name="T4" fmla="*/ 127001 w 254002"/>
                    <a:gd name="T5" fmla="*/ 539777 h 539777"/>
                    <a:gd name="T6" fmla="*/ 222252 w 254002"/>
                    <a:gd name="T7" fmla="*/ 269889 h 539777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42334 w 254002"/>
                    <a:gd name="T13" fmla="*/ 89963 h 539777"/>
                    <a:gd name="T14" fmla="*/ 211668 w 254002"/>
                    <a:gd name="T15" fmla="*/ 539777 h 5397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4002" h="539777">
                      <a:moveTo>
                        <a:pt x="0" y="539777"/>
                      </a:moveTo>
                      <a:lnTo>
                        <a:pt x="63501" y="0"/>
                      </a:lnTo>
                      <a:lnTo>
                        <a:pt x="190502" y="0"/>
                      </a:lnTo>
                      <a:lnTo>
                        <a:pt x="254002" y="53977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DDF3"/>
                    </a:gs>
                    <a:gs pos="35001">
                      <a:srgbClr val="C0E6F5"/>
                    </a:gs>
                    <a:gs pos="100000">
                      <a:srgbClr val="E6F6FC"/>
                    </a:gs>
                  </a:gsLst>
                  <a:lin ang="16200000" scaled="1"/>
                </a:gradFill>
                <a:ln w="9525" algn="ctr">
                  <a:solidFill>
                    <a:srgbClr val="8898C3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eaVert"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dk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05" name="Прямоугольник 304"/>
                <p:cNvSpPr/>
                <p:nvPr/>
              </p:nvSpPr>
              <p:spPr>
                <a:xfrm>
                  <a:off x="4643711" y="5003737"/>
                  <a:ext cx="643310" cy="64294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06" name="Месяц 305"/>
                <p:cNvSpPr>
                  <a:spLocks noChangeArrowheads="1"/>
                </p:cNvSpPr>
                <p:nvPr/>
              </p:nvSpPr>
              <p:spPr bwMode="auto">
                <a:xfrm rot="10800000">
                  <a:off x="5287021" y="5003737"/>
                  <a:ext cx="214437" cy="642948"/>
                </a:xfrm>
                <a:prstGeom prst="moon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A5DDF3"/>
                    </a:gs>
                    <a:gs pos="35001">
                      <a:srgbClr val="C0E6F5"/>
                    </a:gs>
                    <a:gs pos="100000">
                      <a:srgbClr val="E6F6FC"/>
                    </a:gs>
                  </a:gsLst>
                  <a:lin ang="16200000" scaled="1"/>
                </a:gradFill>
                <a:ln w="9525" algn="ctr">
                  <a:solidFill>
                    <a:srgbClr val="348FA6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dk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07" name="Прямоугольник 306"/>
                <p:cNvSpPr/>
                <p:nvPr/>
              </p:nvSpPr>
              <p:spPr>
                <a:xfrm>
                  <a:off x="4643711" y="5357756"/>
                  <a:ext cx="643310" cy="285754"/>
                </a:xfrm>
                <a:prstGeom prst="rect">
                  <a:avLst/>
                </a:prstGeom>
                <a:blipFill>
                  <a:blip r:embed="rId2" cstate="email"/>
                  <a:stretch>
                    <a:fillRect/>
                  </a:stretch>
                </a:blip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  <p:sp>
          <p:nvSpPr>
            <p:cNvPr id="18469" name="Прямоугольник 179"/>
            <p:cNvSpPr>
              <a:spLocks noChangeArrowheads="1"/>
            </p:cNvSpPr>
            <p:nvPr/>
          </p:nvSpPr>
          <p:spPr bwMode="auto">
            <a:xfrm>
              <a:off x="5875276" y="4083924"/>
              <a:ext cx="18430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dirty="0" smtClean="0"/>
                <a:t>КАЛАНХОЭ</a:t>
              </a:r>
              <a:endParaRPr lang="ru-RU" b="1" dirty="0"/>
            </a:p>
          </p:txBody>
        </p:sp>
      </p:grpSp>
      <p:grpSp>
        <p:nvGrpSpPr>
          <p:cNvPr id="18440" name="Группа 340"/>
          <p:cNvGrpSpPr>
            <a:grpSpLocks/>
          </p:cNvGrpSpPr>
          <p:nvPr/>
        </p:nvGrpSpPr>
        <p:grpSpPr bwMode="auto">
          <a:xfrm>
            <a:off x="2357438" y="4500563"/>
            <a:ext cx="4357687" cy="1227137"/>
            <a:chOff x="2500298" y="4929198"/>
            <a:chExt cx="4357718" cy="1226588"/>
          </a:xfrm>
        </p:grpSpPr>
        <p:grpSp>
          <p:nvGrpSpPr>
            <p:cNvPr id="18443" name="Группа 320"/>
            <p:cNvGrpSpPr>
              <a:grpSpLocks/>
            </p:cNvGrpSpPr>
            <p:nvPr/>
          </p:nvGrpSpPr>
          <p:grpSpPr bwMode="auto">
            <a:xfrm>
              <a:off x="2500298" y="4929198"/>
              <a:ext cx="4357718" cy="1214446"/>
              <a:chOff x="142875" y="3214688"/>
              <a:chExt cx="4357688" cy="1214446"/>
            </a:xfrm>
          </p:grpSpPr>
          <p:sp>
            <p:nvSpPr>
              <p:cNvPr id="322" name="Скругленный прямоугольник 321"/>
              <p:cNvSpPr/>
              <p:nvPr/>
            </p:nvSpPr>
            <p:spPr>
              <a:xfrm>
                <a:off x="142875" y="3214688"/>
                <a:ext cx="4357688" cy="1214446"/>
              </a:xfrm>
              <a:prstGeom prst="roundRect">
                <a:avLst/>
              </a:prstGeom>
              <a:solidFill>
                <a:srgbClr val="E4FFC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8448" name="Группа 16"/>
              <p:cNvGrpSpPr>
                <a:grpSpLocks/>
              </p:cNvGrpSpPr>
              <p:nvPr/>
            </p:nvGrpSpPr>
            <p:grpSpPr bwMode="auto">
              <a:xfrm>
                <a:off x="285750" y="3357563"/>
                <a:ext cx="714375" cy="714375"/>
                <a:chOff x="3571868" y="1357298"/>
                <a:chExt cx="714380" cy="714380"/>
              </a:xfrm>
            </p:grpSpPr>
            <p:sp>
              <p:nvSpPr>
                <p:cNvPr id="335" name="Овал 334"/>
                <p:cNvSpPr/>
                <p:nvPr/>
              </p:nvSpPr>
              <p:spPr>
                <a:xfrm>
                  <a:off x="3571868" y="1357298"/>
                  <a:ext cx="714380" cy="71438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36" name="Овал 335"/>
                <p:cNvSpPr/>
                <p:nvPr/>
              </p:nvSpPr>
              <p:spPr>
                <a:xfrm>
                  <a:off x="3786181" y="1571452"/>
                  <a:ext cx="71439" cy="7140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37" name="Овал 336"/>
                <p:cNvSpPr/>
                <p:nvPr/>
              </p:nvSpPr>
              <p:spPr>
                <a:xfrm>
                  <a:off x="4000496" y="1571452"/>
                  <a:ext cx="71437" cy="7140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38" name="Дуга 337"/>
                <p:cNvSpPr/>
                <p:nvPr/>
              </p:nvSpPr>
              <p:spPr>
                <a:xfrm rot="7134702">
                  <a:off x="3781482" y="1539637"/>
                  <a:ext cx="279277" cy="352427"/>
                </a:xfrm>
                <a:prstGeom prst="arc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8449" name="Группа 56"/>
              <p:cNvGrpSpPr>
                <a:grpSpLocks/>
              </p:cNvGrpSpPr>
              <p:nvPr/>
            </p:nvGrpSpPr>
            <p:grpSpPr bwMode="auto">
              <a:xfrm>
                <a:off x="1928818" y="3428992"/>
                <a:ext cx="1262063" cy="642937"/>
                <a:chOff x="4238569" y="5003736"/>
                <a:chExt cx="1262126" cy="642942"/>
              </a:xfrm>
            </p:grpSpPr>
            <p:sp>
              <p:nvSpPr>
                <p:cNvPr id="331" name="Трапеция 330"/>
                <p:cNvSpPr/>
                <p:nvPr/>
              </p:nvSpPr>
              <p:spPr>
                <a:xfrm rot="18300247">
                  <a:off x="4381507" y="4917829"/>
                  <a:ext cx="253888" cy="539777"/>
                </a:xfrm>
                <a:prstGeom prst="trapezoid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32" name="Прямоугольник 331"/>
                <p:cNvSpPr/>
                <p:nvPr/>
              </p:nvSpPr>
              <p:spPr>
                <a:xfrm>
                  <a:off x="4643396" y="5003648"/>
                  <a:ext cx="642969" cy="642655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33" name="Месяц 332"/>
                <p:cNvSpPr/>
                <p:nvPr/>
              </p:nvSpPr>
              <p:spPr>
                <a:xfrm rot="10800000">
                  <a:off x="5286365" y="5003648"/>
                  <a:ext cx="214324" cy="642655"/>
                </a:xfrm>
                <a:prstGeom prst="moon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34" name="Прямоугольник 333"/>
                <p:cNvSpPr/>
                <p:nvPr/>
              </p:nvSpPr>
              <p:spPr>
                <a:xfrm>
                  <a:off x="4643396" y="5357505"/>
                  <a:ext cx="642969" cy="285624"/>
                </a:xfrm>
                <a:prstGeom prst="rect">
                  <a:avLst/>
                </a:prstGeom>
                <a:blipFill>
                  <a:blip r:embed="rId4" cstate="email"/>
                  <a:stretch>
                    <a:fillRect/>
                  </a:stretch>
                </a:blip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325" name="Пятно 1 324"/>
              <p:cNvSpPr/>
              <p:nvPr/>
            </p:nvSpPr>
            <p:spPr>
              <a:xfrm>
                <a:off x="3357554" y="3286124"/>
                <a:ext cx="1000132" cy="928694"/>
              </a:xfrm>
              <a:prstGeom prst="irregularSeal1">
                <a:avLst/>
              </a:prstGeom>
              <a:solidFill>
                <a:srgbClr val="FFC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8453" name="Группа 29"/>
              <p:cNvGrpSpPr>
                <a:grpSpLocks/>
              </p:cNvGrpSpPr>
              <p:nvPr/>
            </p:nvGrpSpPr>
            <p:grpSpPr bwMode="auto">
              <a:xfrm>
                <a:off x="1357313" y="3357563"/>
                <a:ext cx="642937" cy="714375"/>
                <a:chOff x="3071813" y="2214563"/>
                <a:chExt cx="642937" cy="714375"/>
              </a:xfrm>
            </p:grpSpPr>
            <p:sp>
              <p:nvSpPr>
                <p:cNvPr id="327" name="Прямоугольник 326"/>
                <p:cNvSpPr/>
                <p:nvPr/>
              </p:nvSpPr>
              <p:spPr>
                <a:xfrm>
                  <a:off x="3071812" y="2214499"/>
                  <a:ext cx="428625" cy="714055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cxnSp>
              <p:nvCxnSpPr>
                <p:cNvPr id="328" name="Прямая соединительная линия 327"/>
                <p:cNvCxnSpPr>
                  <a:endCxn id="327" idx="2"/>
                </p:cNvCxnSpPr>
                <p:nvPr/>
              </p:nvCxnSpPr>
              <p:spPr>
                <a:xfrm rot="5400000">
                  <a:off x="3106817" y="2749246"/>
                  <a:ext cx="357028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329" name="Овал 328"/>
                <p:cNvSpPr/>
                <p:nvPr/>
              </p:nvSpPr>
              <p:spPr>
                <a:xfrm>
                  <a:off x="3214687" y="2785743"/>
                  <a:ext cx="142875" cy="14281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8457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3071813" y="2238375"/>
                  <a:ext cx="642937" cy="2619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1100"/>
                    <a:t>18 С</a:t>
                  </a:r>
                </a:p>
              </p:txBody>
            </p:sp>
          </p:grpSp>
        </p:grpSp>
        <p:sp>
          <p:nvSpPr>
            <p:cNvPr id="18444" name="TextBox 74"/>
            <p:cNvSpPr txBox="1">
              <a:spLocks noChangeArrowheads="1"/>
            </p:cNvSpPr>
            <p:nvPr/>
          </p:nvSpPr>
          <p:spPr bwMode="auto">
            <a:xfrm>
              <a:off x="3571868" y="5786454"/>
              <a:ext cx="2209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/>
                <a:t>ПРИМУЛА </a:t>
              </a:r>
            </a:p>
          </p:txBody>
        </p:sp>
      </p:grpSp>
      <p:pic>
        <p:nvPicPr>
          <p:cNvPr id="18442" name="Рисунок 157" descr="93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3938" y="6357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" name="Овал 179"/>
          <p:cNvSpPr/>
          <p:nvPr/>
        </p:nvSpPr>
        <p:spPr bwMode="auto">
          <a:xfrm>
            <a:off x="8051828" y="3307556"/>
            <a:ext cx="740839" cy="642938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20" name="Группа 278"/>
          <p:cNvGrpSpPr>
            <a:grpSpLocks/>
          </p:cNvGrpSpPr>
          <p:nvPr/>
        </p:nvGrpSpPr>
        <p:grpSpPr bwMode="auto">
          <a:xfrm>
            <a:off x="223368" y="1678781"/>
            <a:ext cx="4000500" cy="1285875"/>
            <a:chOff x="4429124" y="357166"/>
            <a:chExt cx="4000528" cy="1285884"/>
          </a:xfrm>
        </p:grpSpPr>
        <p:grpSp>
          <p:nvGrpSpPr>
            <p:cNvPr id="222" name="Группа 255"/>
            <p:cNvGrpSpPr>
              <a:grpSpLocks/>
            </p:cNvGrpSpPr>
            <p:nvPr/>
          </p:nvGrpSpPr>
          <p:grpSpPr bwMode="auto">
            <a:xfrm>
              <a:off x="4429124" y="357166"/>
              <a:ext cx="4000528" cy="1285884"/>
              <a:chOff x="285750" y="3357563"/>
              <a:chExt cx="4357688" cy="1285884"/>
            </a:xfrm>
          </p:grpSpPr>
          <p:sp>
            <p:nvSpPr>
              <p:cNvPr id="238" name="Скругленный прямоугольник 237"/>
              <p:cNvSpPr/>
              <p:nvPr/>
            </p:nvSpPr>
            <p:spPr>
              <a:xfrm>
                <a:off x="285750" y="3357563"/>
                <a:ext cx="4357688" cy="1285884"/>
              </a:xfrm>
              <a:prstGeom prst="roundRect">
                <a:avLst/>
              </a:prstGeom>
              <a:solidFill>
                <a:srgbClr val="E4FFC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240" name="Группа 16"/>
              <p:cNvGrpSpPr>
                <a:grpSpLocks/>
              </p:cNvGrpSpPr>
              <p:nvPr/>
            </p:nvGrpSpPr>
            <p:grpSpPr bwMode="auto">
              <a:xfrm>
                <a:off x="428625" y="3500438"/>
                <a:ext cx="714375" cy="714375"/>
                <a:chOff x="3571868" y="1357298"/>
                <a:chExt cx="714380" cy="714380"/>
              </a:xfrm>
            </p:grpSpPr>
            <p:sp>
              <p:nvSpPr>
                <p:cNvPr id="300" name="Овал 7"/>
                <p:cNvSpPr/>
                <p:nvPr/>
              </p:nvSpPr>
              <p:spPr>
                <a:xfrm>
                  <a:off x="3571868" y="1357298"/>
                  <a:ext cx="714380" cy="71438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01" name="Овал 300"/>
                <p:cNvSpPr/>
                <p:nvPr/>
              </p:nvSpPr>
              <p:spPr>
                <a:xfrm>
                  <a:off x="3786948" y="1571614"/>
                  <a:ext cx="70899" cy="714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02" name="Овал 301"/>
                <p:cNvSpPr/>
                <p:nvPr/>
              </p:nvSpPr>
              <p:spPr>
                <a:xfrm>
                  <a:off x="4001375" y="1571614"/>
                  <a:ext cx="70899" cy="714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09" name="Дуга 308"/>
                <p:cNvSpPr/>
                <p:nvPr/>
              </p:nvSpPr>
              <p:spPr>
                <a:xfrm rot="7134702">
                  <a:off x="3782127" y="1539695"/>
                  <a:ext cx="279404" cy="352767"/>
                </a:xfrm>
                <a:prstGeom prst="arc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42" name="Овал 241"/>
              <p:cNvSpPr/>
              <p:nvPr/>
            </p:nvSpPr>
            <p:spPr>
              <a:xfrm>
                <a:off x="3786188" y="3429000"/>
                <a:ext cx="785812" cy="78581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243" name="Группа 16"/>
              <p:cNvGrpSpPr>
                <a:grpSpLocks/>
              </p:cNvGrpSpPr>
              <p:nvPr/>
            </p:nvGrpSpPr>
            <p:grpSpPr bwMode="auto">
              <a:xfrm>
                <a:off x="1285875" y="3571872"/>
                <a:ext cx="760413" cy="571499"/>
                <a:chOff x="4587875" y="2214560"/>
                <a:chExt cx="760413" cy="571499"/>
              </a:xfrm>
            </p:grpSpPr>
            <p:sp>
              <p:nvSpPr>
                <p:cNvPr id="261" name="Блок-схема: ручное управление 260"/>
                <p:cNvSpPr/>
                <p:nvPr/>
              </p:nvSpPr>
              <p:spPr>
                <a:xfrm rot="5212044">
                  <a:off x="4626400" y="2327817"/>
                  <a:ext cx="257177" cy="335473"/>
                </a:xfrm>
                <a:prstGeom prst="flowChartManualOperation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grpSp>
              <p:nvGrpSpPr>
                <p:cNvPr id="267" name="Группа 83"/>
                <p:cNvGrpSpPr>
                  <a:grpSpLocks/>
                </p:cNvGrpSpPr>
                <p:nvPr/>
              </p:nvGrpSpPr>
              <p:grpSpPr bwMode="auto">
                <a:xfrm>
                  <a:off x="5000625" y="2214560"/>
                  <a:ext cx="347663" cy="571499"/>
                  <a:chOff x="5072066" y="2143116"/>
                  <a:chExt cx="490542" cy="714380"/>
                </a:xfrm>
              </p:grpSpPr>
              <p:cxnSp>
                <p:nvCxnSpPr>
                  <p:cNvPr id="279" name="Прямая соединительная линия 278"/>
                  <p:cNvCxnSpPr/>
                  <p:nvPr/>
                </p:nvCxnSpPr>
                <p:spPr>
                  <a:xfrm flipV="1">
                    <a:off x="5071948" y="2143121"/>
                    <a:ext cx="214712" cy="142877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Прямая соединительная линия 279"/>
                  <p:cNvCxnSpPr/>
                  <p:nvPr/>
                </p:nvCxnSpPr>
                <p:spPr>
                  <a:xfrm flipV="1">
                    <a:off x="5071948" y="2428876"/>
                    <a:ext cx="285468" cy="9923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Прямая соединительная линия 281"/>
                  <p:cNvCxnSpPr/>
                  <p:nvPr/>
                </p:nvCxnSpPr>
                <p:spPr>
                  <a:xfrm>
                    <a:off x="5071948" y="2591597"/>
                    <a:ext cx="275709" cy="51595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Прямая соединительная линия 282"/>
                  <p:cNvCxnSpPr/>
                  <p:nvPr/>
                </p:nvCxnSpPr>
                <p:spPr>
                  <a:xfrm>
                    <a:off x="5286659" y="2520158"/>
                    <a:ext cx="275709" cy="51595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Прямая соединительная линия 284"/>
                  <p:cNvCxnSpPr/>
                  <p:nvPr/>
                </p:nvCxnSpPr>
                <p:spPr>
                  <a:xfrm flipV="1">
                    <a:off x="5286659" y="2214560"/>
                    <a:ext cx="275709" cy="71439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Прямая соединительная линия 288"/>
                  <p:cNvCxnSpPr/>
                  <p:nvPr/>
                </p:nvCxnSpPr>
                <p:spPr>
                  <a:xfrm>
                    <a:off x="5071948" y="2714630"/>
                    <a:ext cx="214712" cy="142877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Прямая соединительная линия 297"/>
                  <p:cNvCxnSpPr/>
                  <p:nvPr/>
                </p:nvCxnSpPr>
                <p:spPr>
                  <a:xfrm>
                    <a:off x="5286659" y="2714630"/>
                    <a:ext cx="275709" cy="123033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7" name="Группа 56"/>
              <p:cNvGrpSpPr>
                <a:grpSpLocks/>
              </p:cNvGrpSpPr>
              <p:nvPr/>
            </p:nvGrpSpPr>
            <p:grpSpPr bwMode="auto">
              <a:xfrm>
                <a:off x="2286002" y="3571867"/>
                <a:ext cx="1262063" cy="642937"/>
                <a:chOff x="4238569" y="5003736"/>
                <a:chExt cx="1262126" cy="642942"/>
              </a:xfrm>
            </p:grpSpPr>
            <p:sp>
              <p:nvSpPr>
                <p:cNvPr id="255" name="Трапеция 254"/>
                <p:cNvSpPr/>
                <p:nvPr/>
              </p:nvSpPr>
              <p:spPr>
                <a:xfrm rot="18300247">
                  <a:off x="4381823" y="4918122"/>
                  <a:ext cx="254004" cy="539550"/>
                </a:xfrm>
                <a:prstGeom prst="trapezoid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56" name="Прямоугольник 255"/>
                <p:cNvSpPr/>
                <p:nvPr/>
              </p:nvSpPr>
              <p:spPr>
                <a:xfrm>
                  <a:off x="4643712" y="5003745"/>
                  <a:ext cx="643310" cy="64294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58" name="Месяц 257"/>
                <p:cNvSpPr/>
                <p:nvPr/>
              </p:nvSpPr>
              <p:spPr>
                <a:xfrm rot="10800000">
                  <a:off x="5287022" y="5003745"/>
                  <a:ext cx="214437" cy="642947"/>
                </a:xfrm>
                <a:prstGeom prst="moon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60" name="Прямоугольник 259"/>
                <p:cNvSpPr/>
                <p:nvPr/>
              </p:nvSpPr>
              <p:spPr>
                <a:xfrm>
                  <a:off x="4643712" y="5357763"/>
                  <a:ext cx="643310" cy="285754"/>
                </a:xfrm>
                <a:prstGeom prst="rect">
                  <a:avLst/>
                </a:prstGeom>
                <a:blipFill>
                  <a:blip r:embed="rId2" cstate="email"/>
                  <a:stretch>
                    <a:fillRect/>
                  </a:stretch>
                </a:blip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  <p:sp>
          <p:nvSpPr>
            <p:cNvPr id="237" name="TextBox 120"/>
            <p:cNvSpPr txBox="1">
              <a:spLocks noChangeArrowheads="1"/>
            </p:cNvSpPr>
            <p:nvPr/>
          </p:nvSpPr>
          <p:spPr bwMode="auto">
            <a:xfrm>
              <a:off x="5593515" y="962332"/>
              <a:ext cx="1866436" cy="646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  НЕФРОЛЕПИС</a:t>
              </a:r>
              <a:endParaRPr lang="ru-RU" b="1" dirty="0"/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144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grpSp>
        <p:nvGrpSpPr>
          <p:cNvPr id="19458" name="Группа 207"/>
          <p:cNvGrpSpPr>
            <a:grpSpLocks/>
          </p:cNvGrpSpPr>
          <p:nvPr/>
        </p:nvGrpSpPr>
        <p:grpSpPr bwMode="auto">
          <a:xfrm>
            <a:off x="214313" y="214313"/>
            <a:ext cx="4286250" cy="1227137"/>
            <a:chOff x="214282" y="214290"/>
            <a:chExt cx="4286280" cy="1226588"/>
          </a:xfrm>
        </p:grpSpPr>
        <p:grpSp>
          <p:nvGrpSpPr>
            <p:cNvPr id="19606" name="Группа 184"/>
            <p:cNvGrpSpPr>
              <a:grpSpLocks/>
            </p:cNvGrpSpPr>
            <p:nvPr/>
          </p:nvGrpSpPr>
          <p:grpSpPr bwMode="auto">
            <a:xfrm>
              <a:off x="214282" y="214290"/>
              <a:ext cx="4286280" cy="1214446"/>
              <a:chOff x="142875" y="3214686"/>
              <a:chExt cx="4357688" cy="1214446"/>
            </a:xfrm>
          </p:grpSpPr>
          <p:sp>
            <p:nvSpPr>
              <p:cNvPr id="186" name="Скругленный прямоугольник 185"/>
              <p:cNvSpPr/>
              <p:nvPr/>
            </p:nvSpPr>
            <p:spPr>
              <a:xfrm>
                <a:off x="142875" y="3214688"/>
                <a:ext cx="4357688" cy="1214444"/>
              </a:xfrm>
              <a:prstGeom prst="roundRect">
                <a:avLst/>
              </a:prstGeom>
              <a:solidFill>
                <a:srgbClr val="E4FFC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4" name="Группа 27"/>
              <p:cNvGrpSpPr/>
              <p:nvPr/>
            </p:nvGrpSpPr>
            <p:grpSpPr>
              <a:xfrm>
                <a:off x="214313" y="3214686"/>
                <a:ext cx="4214811" cy="1000132"/>
                <a:chOff x="214313" y="3214686"/>
                <a:chExt cx="4214811" cy="1000132"/>
              </a:xfrm>
              <a:solidFill>
                <a:srgbClr val="FFC000"/>
              </a:solidFill>
            </p:grpSpPr>
            <p:grpSp>
              <p:nvGrpSpPr>
                <p:cNvPr id="5" name="Группа 16"/>
                <p:cNvGrpSpPr>
                  <a:grpSpLocks/>
                </p:cNvGrpSpPr>
                <p:nvPr/>
              </p:nvGrpSpPr>
              <p:grpSpPr bwMode="auto">
                <a:xfrm>
                  <a:off x="214313" y="3357563"/>
                  <a:ext cx="714375" cy="714375"/>
                  <a:chOff x="3571868" y="1357298"/>
                  <a:chExt cx="714380" cy="714380"/>
                </a:xfrm>
                <a:grpFill/>
              </p:grpSpPr>
              <p:sp>
                <p:nvSpPr>
                  <p:cNvPr id="204" name="Овал 7"/>
                  <p:cNvSpPr/>
                  <p:nvPr/>
                </p:nvSpPr>
                <p:spPr>
                  <a:xfrm>
                    <a:off x="3571868" y="1357298"/>
                    <a:ext cx="714380" cy="714380"/>
                  </a:xfrm>
                  <a:prstGeom prst="ellipse">
                    <a:avLst/>
                  </a:prstGeom>
                  <a:grpFill/>
                  <a:ln>
                    <a:solidFill>
                      <a:srgbClr val="FF990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205" name="Овал 204"/>
                  <p:cNvSpPr/>
                  <p:nvPr/>
                </p:nvSpPr>
                <p:spPr>
                  <a:xfrm>
                    <a:off x="3786181" y="1571611"/>
                    <a:ext cx="71439" cy="71439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206" name="Овал 9"/>
                  <p:cNvSpPr/>
                  <p:nvPr/>
                </p:nvSpPr>
                <p:spPr>
                  <a:xfrm>
                    <a:off x="4000496" y="1571611"/>
                    <a:ext cx="71437" cy="71439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207" name="Дуга 206"/>
                  <p:cNvSpPr/>
                  <p:nvPr/>
                </p:nvSpPr>
                <p:spPr>
                  <a:xfrm rot="7134702">
                    <a:off x="3781419" y="1539861"/>
                    <a:ext cx="279402" cy="352427"/>
                  </a:xfrm>
                  <a:prstGeom prst="arc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3">
                    <a:schemeClr val="accent3"/>
                  </a:lnRef>
                  <a:fillRef idx="0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189" name="Пятно 1 188"/>
                <p:cNvSpPr/>
                <p:nvPr/>
              </p:nvSpPr>
              <p:spPr>
                <a:xfrm>
                  <a:off x="3357554" y="3214686"/>
                  <a:ext cx="1071570" cy="1000132"/>
                </a:xfrm>
                <a:prstGeom prst="irregularSeal1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grpSp>
              <p:nvGrpSpPr>
                <p:cNvPr id="6" name="Группа 55"/>
                <p:cNvGrpSpPr>
                  <a:grpSpLocks/>
                </p:cNvGrpSpPr>
                <p:nvPr/>
              </p:nvGrpSpPr>
              <p:grpSpPr bwMode="auto">
                <a:xfrm>
                  <a:off x="1928813" y="3428992"/>
                  <a:ext cx="1284287" cy="642937"/>
                  <a:chOff x="5881643" y="5072073"/>
                  <a:chExt cx="1283633" cy="642942"/>
                </a:xfrm>
                <a:grpFill/>
              </p:grpSpPr>
              <p:sp>
                <p:nvSpPr>
                  <p:cNvPr id="201" name="Трапеция 200"/>
                  <p:cNvSpPr/>
                  <p:nvPr/>
                </p:nvSpPr>
                <p:spPr>
                  <a:xfrm rot="18300247">
                    <a:off x="6024380" y="4986487"/>
                    <a:ext cx="254002" cy="539475"/>
                  </a:xfrm>
                  <a:prstGeom prst="trapezoid">
                    <a:avLst/>
                  </a:prstGeom>
                  <a:solidFill>
                    <a:srgbClr val="99CCFF"/>
                  </a:solidFill>
                  <a:ln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202" name="Прямоугольник 201"/>
                  <p:cNvSpPr/>
                  <p:nvPr/>
                </p:nvSpPr>
                <p:spPr>
                  <a:xfrm>
                    <a:off x="6308463" y="5072073"/>
                    <a:ext cx="642611" cy="642942"/>
                  </a:xfrm>
                  <a:prstGeom prst="rect">
                    <a:avLst/>
                  </a:prstGeom>
                  <a:blipFill>
                    <a:blip r:embed="rId3" cstate="email"/>
                    <a:stretch>
                      <a:fillRect/>
                    </a:stretch>
                  </a:blip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203" name="Месяц 202"/>
                  <p:cNvSpPr/>
                  <p:nvPr/>
                </p:nvSpPr>
                <p:spPr>
                  <a:xfrm rot="10800000">
                    <a:off x="6951073" y="5072073"/>
                    <a:ext cx="214203" cy="642942"/>
                  </a:xfrm>
                  <a:prstGeom prst="moon">
                    <a:avLst/>
                  </a:prstGeom>
                  <a:solidFill>
                    <a:srgbClr val="99CCFF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7" name="Группа 80"/>
                <p:cNvGrpSpPr>
                  <a:grpSpLocks/>
                </p:cNvGrpSpPr>
                <p:nvPr/>
              </p:nvGrpSpPr>
              <p:grpSpPr bwMode="auto">
                <a:xfrm>
                  <a:off x="1071569" y="3428997"/>
                  <a:ext cx="760409" cy="571499"/>
                  <a:chOff x="4587875" y="2214560"/>
                  <a:chExt cx="760409" cy="571499"/>
                </a:xfrm>
                <a:grpFill/>
              </p:grpSpPr>
              <p:sp>
                <p:nvSpPr>
                  <p:cNvPr id="192" name="Блок-схема: ручное управление 191"/>
                  <p:cNvSpPr/>
                  <p:nvPr/>
                </p:nvSpPr>
                <p:spPr>
                  <a:xfrm rot="5212044">
                    <a:off x="4626768" y="2328070"/>
                    <a:ext cx="257175" cy="334962"/>
                  </a:xfrm>
                  <a:prstGeom prst="flowChartManualOperation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grpSp>
                <p:nvGrpSpPr>
                  <p:cNvPr id="8" name="Группа 83"/>
                  <p:cNvGrpSpPr>
                    <a:grpSpLocks/>
                  </p:cNvGrpSpPr>
                  <p:nvPr/>
                </p:nvGrpSpPr>
                <p:grpSpPr bwMode="auto">
                  <a:xfrm>
                    <a:off x="5000622" y="2214560"/>
                    <a:ext cx="347662" cy="571499"/>
                    <a:chOff x="5072067" y="2143116"/>
                    <a:chExt cx="490541" cy="714380"/>
                  </a:xfrm>
                  <a:grpFill/>
                </p:grpSpPr>
                <p:cxnSp>
                  <p:nvCxnSpPr>
                    <p:cNvPr id="194" name="Прямая соединительная линия 193"/>
                    <p:cNvCxnSpPr/>
                    <p:nvPr/>
                  </p:nvCxnSpPr>
                  <p:spPr>
                    <a:xfrm flipV="1">
                      <a:off x="5072067" y="2143116"/>
                      <a:ext cx="215032" cy="142876"/>
                    </a:xfrm>
                    <a:prstGeom prst="line">
                      <a:avLst/>
                    </a:prstGeom>
                    <a:grpFill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Прямая соединительная линия 194"/>
                    <p:cNvCxnSpPr/>
                    <p:nvPr/>
                  </p:nvCxnSpPr>
                  <p:spPr>
                    <a:xfrm flipV="1">
                      <a:off x="5072067" y="2428868"/>
                      <a:ext cx="286709" cy="9923"/>
                    </a:xfrm>
                    <a:prstGeom prst="line">
                      <a:avLst/>
                    </a:prstGeom>
                    <a:grpFill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Прямая соединительная линия 195"/>
                    <p:cNvCxnSpPr/>
                    <p:nvPr/>
                  </p:nvCxnSpPr>
                  <p:spPr>
                    <a:xfrm>
                      <a:off x="5072067" y="2591588"/>
                      <a:ext cx="275509" cy="51594"/>
                    </a:xfrm>
                    <a:prstGeom prst="line">
                      <a:avLst/>
                    </a:prstGeom>
                    <a:grpFill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Прямая соединительная линия 196"/>
                    <p:cNvCxnSpPr/>
                    <p:nvPr/>
                  </p:nvCxnSpPr>
                  <p:spPr>
                    <a:xfrm>
                      <a:off x="5287099" y="2520150"/>
                      <a:ext cx="275509" cy="51594"/>
                    </a:xfrm>
                    <a:prstGeom prst="line">
                      <a:avLst/>
                    </a:prstGeom>
                    <a:grpFill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Прямая соединительная линия 197"/>
                    <p:cNvCxnSpPr/>
                    <p:nvPr/>
                  </p:nvCxnSpPr>
                  <p:spPr>
                    <a:xfrm flipV="1">
                      <a:off x="5287099" y="2214554"/>
                      <a:ext cx="275509" cy="71438"/>
                    </a:xfrm>
                    <a:prstGeom prst="line">
                      <a:avLst/>
                    </a:prstGeom>
                    <a:grpFill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Прямая соединительная линия 198"/>
                    <p:cNvCxnSpPr/>
                    <p:nvPr/>
                  </p:nvCxnSpPr>
                  <p:spPr>
                    <a:xfrm>
                      <a:off x="5072067" y="2714620"/>
                      <a:ext cx="215032" cy="142876"/>
                    </a:xfrm>
                    <a:prstGeom prst="line">
                      <a:avLst/>
                    </a:prstGeom>
                    <a:grpFill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Прямая соединительная линия 199"/>
                    <p:cNvCxnSpPr/>
                    <p:nvPr/>
                  </p:nvCxnSpPr>
                  <p:spPr>
                    <a:xfrm>
                      <a:off x="5287099" y="2714620"/>
                      <a:ext cx="275509" cy="123032"/>
                    </a:xfrm>
                    <a:prstGeom prst="line">
                      <a:avLst/>
                    </a:prstGeom>
                    <a:grpFill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19607" name="TextBox 102"/>
            <p:cNvSpPr txBox="1">
              <a:spLocks noChangeArrowheads="1"/>
            </p:cNvSpPr>
            <p:nvPr/>
          </p:nvSpPr>
          <p:spPr bwMode="auto">
            <a:xfrm>
              <a:off x="1214414" y="1071546"/>
              <a:ext cx="20002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/>
                <a:t>БАЛЬЗАМИН </a:t>
              </a:r>
            </a:p>
          </p:txBody>
        </p:sp>
      </p:grpSp>
      <p:grpSp>
        <p:nvGrpSpPr>
          <p:cNvPr id="19459" name="Группа 230"/>
          <p:cNvGrpSpPr>
            <a:grpSpLocks/>
          </p:cNvGrpSpPr>
          <p:nvPr/>
        </p:nvGrpSpPr>
        <p:grpSpPr bwMode="auto">
          <a:xfrm>
            <a:off x="214313" y="1643063"/>
            <a:ext cx="4286250" cy="1295400"/>
            <a:chOff x="214282" y="1643050"/>
            <a:chExt cx="4286280" cy="1295407"/>
          </a:xfrm>
        </p:grpSpPr>
        <p:grpSp>
          <p:nvGrpSpPr>
            <p:cNvPr id="19577" name="Группа 208"/>
            <p:cNvGrpSpPr>
              <a:grpSpLocks/>
            </p:cNvGrpSpPr>
            <p:nvPr/>
          </p:nvGrpSpPr>
          <p:grpSpPr bwMode="auto">
            <a:xfrm>
              <a:off x="214282" y="1643050"/>
              <a:ext cx="4286280" cy="1285884"/>
              <a:chOff x="142875" y="3214688"/>
              <a:chExt cx="4357688" cy="1285884"/>
            </a:xfrm>
          </p:grpSpPr>
          <p:sp>
            <p:nvSpPr>
              <p:cNvPr id="210" name="Скругленный прямоугольник 209"/>
              <p:cNvSpPr/>
              <p:nvPr/>
            </p:nvSpPr>
            <p:spPr>
              <a:xfrm>
                <a:off x="142875" y="3214688"/>
                <a:ext cx="4357688" cy="1285884"/>
              </a:xfrm>
              <a:prstGeom prst="roundRect">
                <a:avLst/>
              </a:prstGeom>
              <a:solidFill>
                <a:srgbClr val="E4FFC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9582" name="Группа 16"/>
              <p:cNvGrpSpPr>
                <a:grpSpLocks/>
              </p:cNvGrpSpPr>
              <p:nvPr/>
            </p:nvGrpSpPr>
            <p:grpSpPr bwMode="auto">
              <a:xfrm>
                <a:off x="285750" y="3357563"/>
                <a:ext cx="714375" cy="714375"/>
                <a:chOff x="3571868" y="1357298"/>
                <a:chExt cx="714380" cy="714380"/>
              </a:xfrm>
            </p:grpSpPr>
            <p:sp>
              <p:nvSpPr>
                <p:cNvPr id="227" name="Овал 8"/>
                <p:cNvSpPr/>
                <p:nvPr/>
              </p:nvSpPr>
              <p:spPr>
                <a:xfrm>
                  <a:off x="3571868" y="1357298"/>
                  <a:ext cx="714380" cy="71438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28" name="Овал 227"/>
                <p:cNvSpPr/>
                <p:nvPr/>
              </p:nvSpPr>
              <p:spPr>
                <a:xfrm>
                  <a:off x="3787293" y="1571614"/>
                  <a:ext cx="71015" cy="714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29" name="Овал 228"/>
                <p:cNvSpPr/>
                <p:nvPr/>
              </p:nvSpPr>
              <p:spPr>
                <a:xfrm>
                  <a:off x="4000337" y="1571614"/>
                  <a:ext cx="71015" cy="714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30" name="Дуга 229"/>
                <p:cNvSpPr/>
                <p:nvPr/>
              </p:nvSpPr>
              <p:spPr>
                <a:xfrm rot="7134702">
                  <a:off x="3781551" y="1540155"/>
                  <a:ext cx="279404" cy="351845"/>
                </a:xfrm>
                <a:prstGeom prst="arc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12" name="Овал 211"/>
              <p:cNvSpPr/>
              <p:nvPr/>
            </p:nvSpPr>
            <p:spPr>
              <a:xfrm>
                <a:off x="3643313" y="3357563"/>
                <a:ext cx="785812" cy="7858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9586" name="Группа 55"/>
              <p:cNvGrpSpPr>
                <a:grpSpLocks/>
              </p:cNvGrpSpPr>
              <p:nvPr/>
            </p:nvGrpSpPr>
            <p:grpSpPr bwMode="auto">
              <a:xfrm>
                <a:off x="2143120" y="3428992"/>
                <a:ext cx="1284287" cy="642937"/>
                <a:chOff x="5881643" y="5072073"/>
                <a:chExt cx="1283633" cy="642942"/>
              </a:xfrm>
            </p:grpSpPr>
            <p:sp>
              <p:nvSpPr>
                <p:cNvPr id="224" name="Трапеция 223"/>
                <p:cNvSpPr/>
                <p:nvPr/>
              </p:nvSpPr>
              <p:spPr>
                <a:xfrm rot="18300247">
                  <a:off x="6024292" y="4986033"/>
                  <a:ext cx="254003" cy="540401"/>
                </a:xfrm>
                <a:prstGeom prst="trapezoid">
                  <a:avLst/>
                </a:prstGeom>
                <a:solidFill>
                  <a:srgbClr val="99CCFF"/>
                </a:solidFill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25" name="Прямоугольник 224"/>
                <p:cNvSpPr/>
                <p:nvPr/>
              </p:nvSpPr>
              <p:spPr>
                <a:xfrm>
                  <a:off x="6308574" y="5072082"/>
                  <a:ext cx="642028" cy="642946"/>
                </a:xfrm>
                <a:prstGeom prst="rect">
                  <a:avLst/>
                </a:prstGeom>
                <a:blipFill>
                  <a:blip r:embed="rId3" cstate="email"/>
                  <a:stretch>
                    <a:fillRect/>
                  </a:stretch>
                </a:blip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26" name="Месяц 225"/>
                <p:cNvSpPr/>
                <p:nvPr/>
              </p:nvSpPr>
              <p:spPr>
                <a:xfrm rot="10800000">
                  <a:off x="6950602" y="5072082"/>
                  <a:ext cx="214547" cy="642946"/>
                </a:xfrm>
                <a:prstGeom prst="moon">
                  <a:avLst/>
                </a:prstGeom>
                <a:solidFill>
                  <a:srgbClr val="99CC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9587" name="Группа 80"/>
              <p:cNvGrpSpPr>
                <a:grpSpLocks/>
              </p:cNvGrpSpPr>
              <p:nvPr/>
            </p:nvGrpSpPr>
            <p:grpSpPr bwMode="auto">
              <a:xfrm>
                <a:off x="1214444" y="3428997"/>
                <a:ext cx="760409" cy="571499"/>
                <a:chOff x="4587875" y="2214560"/>
                <a:chExt cx="760409" cy="571499"/>
              </a:xfrm>
            </p:grpSpPr>
            <p:sp>
              <p:nvSpPr>
                <p:cNvPr id="215" name="Блок-схема: ручное управление 214"/>
                <p:cNvSpPr/>
                <p:nvPr/>
              </p:nvSpPr>
              <p:spPr>
                <a:xfrm rot="5212044">
                  <a:off x="4626430" y="2328509"/>
                  <a:ext cx="257176" cy="334089"/>
                </a:xfrm>
                <a:prstGeom prst="flowChartManualOperation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grpSp>
              <p:nvGrpSpPr>
                <p:cNvPr id="19589" name="Группа 83"/>
                <p:cNvGrpSpPr>
                  <a:grpSpLocks/>
                </p:cNvGrpSpPr>
                <p:nvPr/>
              </p:nvGrpSpPr>
              <p:grpSpPr bwMode="auto">
                <a:xfrm>
                  <a:off x="5000622" y="2214560"/>
                  <a:ext cx="347662" cy="571499"/>
                  <a:chOff x="5072067" y="2143116"/>
                  <a:chExt cx="490541" cy="714380"/>
                </a:xfrm>
              </p:grpSpPr>
              <p:cxnSp>
                <p:nvCxnSpPr>
                  <p:cNvPr id="217" name="Прямая соединительная линия 216"/>
                  <p:cNvCxnSpPr/>
                  <p:nvPr/>
                </p:nvCxnSpPr>
                <p:spPr>
                  <a:xfrm flipV="1">
                    <a:off x="5072809" y="2143121"/>
                    <a:ext cx="214062" cy="142877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Прямая соединительная линия 217"/>
                  <p:cNvCxnSpPr/>
                  <p:nvPr/>
                </p:nvCxnSpPr>
                <p:spPr>
                  <a:xfrm flipV="1">
                    <a:off x="5072809" y="2428875"/>
                    <a:ext cx="286934" cy="9923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Прямая соединительная линия 218"/>
                  <p:cNvCxnSpPr/>
                  <p:nvPr/>
                </p:nvCxnSpPr>
                <p:spPr>
                  <a:xfrm>
                    <a:off x="5072809" y="2591596"/>
                    <a:ext cx="275547" cy="51594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Прямая соединительная линия 219"/>
                  <p:cNvCxnSpPr/>
                  <p:nvPr/>
                </p:nvCxnSpPr>
                <p:spPr>
                  <a:xfrm>
                    <a:off x="5286870" y="2520158"/>
                    <a:ext cx="275547" cy="51594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Прямая соединительная линия 220"/>
                  <p:cNvCxnSpPr/>
                  <p:nvPr/>
                </p:nvCxnSpPr>
                <p:spPr>
                  <a:xfrm flipV="1">
                    <a:off x="5286870" y="2214560"/>
                    <a:ext cx="275547" cy="71439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Прямая соединительная линия 221"/>
                  <p:cNvCxnSpPr/>
                  <p:nvPr/>
                </p:nvCxnSpPr>
                <p:spPr>
                  <a:xfrm>
                    <a:off x="5072809" y="2714629"/>
                    <a:ext cx="214062" cy="142877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Прямая соединительная линия 222"/>
                  <p:cNvCxnSpPr/>
                  <p:nvPr/>
                </p:nvCxnSpPr>
                <p:spPr>
                  <a:xfrm>
                    <a:off x="5286870" y="2714629"/>
                    <a:ext cx="275547" cy="123033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9578" name="TextBox 102"/>
            <p:cNvSpPr txBox="1">
              <a:spLocks noChangeArrowheads="1"/>
            </p:cNvSpPr>
            <p:nvPr/>
          </p:nvSpPr>
          <p:spPr bwMode="auto">
            <a:xfrm>
              <a:off x="1000100" y="2571744"/>
              <a:ext cx="21367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/>
                <a:t>ХЛОРОФИТУМ</a:t>
              </a:r>
            </a:p>
          </p:txBody>
        </p:sp>
      </p:grpSp>
      <p:grpSp>
        <p:nvGrpSpPr>
          <p:cNvPr id="19460" name="Группа 253"/>
          <p:cNvGrpSpPr>
            <a:grpSpLocks/>
          </p:cNvGrpSpPr>
          <p:nvPr/>
        </p:nvGrpSpPr>
        <p:grpSpPr bwMode="auto">
          <a:xfrm>
            <a:off x="214313" y="3214688"/>
            <a:ext cx="4357687" cy="1223962"/>
            <a:chOff x="214282" y="3214686"/>
            <a:chExt cx="4357688" cy="1223969"/>
          </a:xfrm>
        </p:grpSpPr>
        <p:grpSp>
          <p:nvGrpSpPr>
            <p:cNvPr id="19550" name="Группа 231"/>
            <p:cNvGrpSpPr>
              <a:grpSpLocks/>
            </p:cNvGrpSpPr>
            <p:nvPr/>
          </p:nvGrpSpPr>
          <p:grpSpPr bwMode="auto">
            <a:xfrm>
              <a:off x="214282" y="3214686"/>
              <a:ext cx="4357688" cy="1214446"/>
              <a:chOff x="142875" y="3071813"/>
              <a:chExt cx="4357688" cy="1214446"/>
            </a:xfrm>
          </p:grpSpPr>
          <p:sp>
            <p:nvSpPr>
              <p:cNvPr id="233" name="Скругленный прямоугольник 232"/>
              <p:cNvSpPr/>
              <p:nvPr/>
            </p:nvSpPr>
            <p:spPr>
              <a:xfrm>
                <a:off x="142875" y="3071813"/>
                <a:ext cx="4357688" cy="1214446"/>
              </a:xfrm>
              <a:prstGeom prst="roundRect">
                <a:avLst/>
              </a:prstGeom>
              <a:solidFill>
                <a:srgbClr val="E4FFC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9555" name="Группа 16"/>
              <p:cNvGrpSpPr>
                <a:grpSpLocks/>
              </p:cNvGrpSpPr>
              <p:nvPr/>
            </p:nvGrpSpPr>
            <p:grpSpPr bwMode="auto">
              <a:xfrm>
                <a:off x="285750" y="3214688"/>
                <a:ext cx="714375" cy="714375"/>
                <a:chOff x="3571868" y="1357298"/>
                <a:chExt cx="714380" cy="714380"/>
              </a:xfrm>
            </p:grpSpPr>
            <p:sp>
              <p:nvSpPr>
                <p:cNvPr id="250" name="Овал 6"/>
                <p:cNvSpPr/>
                <p:nvPr/>
              </p:nvSpPr>
              <p:spPr>
                <a:xfrm>
                  <a:off x="3571868" y="1357298"/>
                  <a:ext cx="714380" cy="71438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51" name="Овал 250"/>
                <p:cNvSpPr/>
                <p:nvPr/>
              </p:nvSpPr>
              <p:spPr>
                <a:xfrm>
                  <a:off x="3786181" y="1571614"/>
                  <a:ext cx="71439" cy="714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52" name="Овал 8"/>
                <p:cNvSpPr/>
                <p:nvPr/>
              </p:nvSpPr>
              <p:spPr>
                <a:xfrm>
                  <a:off x="4000496" y="1571614"/>
                  <a:ext cx="71437" cy="714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53" name="Дуга 252"/>
                <p:cNvSpPr/>
                <p:nvPr/>
              </p:nvSpPr>
              <p:spPr>
                <a:xfrm rot="7134702">
                  <a:off x="3781419" y="1539864"/>
                  <a:ext cx="279404" cy="352427"/>
                </a:xfrm>
                <a:prstGeom prst="arc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35" name="Овал 234"/>
              <p:cNvSpPr/>
              <p:nvPr/>
            </p:nvSpPr>
            <p:spPr>
              <a:xfrm>
                <a:off x="3643313" y="3214688"/>
                <a:ext cx="785812" cy="7858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perspective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9557" name="Группа 55"/>
              <p:cNvGrpSpPr>
                <a:grpSpLocks/>
              </p:cNvGrpSpPr>
              <p:nvPr/>
            </p:nvGrpSpPr>
            <p:grpSpPr bwMode="auto">
              <a:xfrm>
                <a:off x="2143120" y="3286117"/>
                <a:ext cx="1284287" cy="642937"/>
                <a:chOff x="5881643" y="5072073"/>
                <a:chExt cx="1283633" cy="642942"/>
              </a:xfrm>
            </p:grpSpPr>
            <p:sp>
              <p:nvSpPr>
                <p:cNvPr id="247" name="Трапеция 246"/>
                <p:cNvSpPr/>
                <p:nvPr/>
              </p:nvSpPr>
              <p:spPr>
                <a:xfrm rot="18300247">
                  <a:off x="6024384" y="4986497"/>
                  <a:ext cx="254004" cy="539475"/>
                </a:xfrm>
                <a:prstGeom prst="trapezoid">
                  <a:avLst/>
                </a:prstGeom>
                <a:solidFill>
                  <a:srgbClr val="99CCFF"/>
                </a:solidFill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48" name="Прямоугольник 247"/>
                <p:cNvSpPr/>
                <p:nvPr/>
              </p:nvSpPr>
              <p:spPr>
                <a:xfrm>
                  <a:off x="6308468" y="5072082"/>
                  <a:ext cx="642611" cy="642947"/>
                </a:xfrm>
                <a:prstGeom prst="rect">
                  <a:avLst/>
                </a:prstGeom>
                <a:blipFill>
                  <a:blip r:embed="rId4" cstate="email"/>
                  <a:stretch>
                    <a:fillRect/>
                  </a:stretch>
                </a:blip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49" name="Месяц 248"/>
                <p:cNvSpPr/>
                <p:nvPr/>
              </p:nvSpPr>
              <p:spPr>
                <a:xfrm rot="10800000">
                  <a:off x="6951078" y="5072082"/>
                  <a:ext cx="214203" cy="642947"/>
                </a:xfrm>
                <a:prstGeom prst="moon">
                  <a:avLst/>
                </a:prstGeom>
                <a:solidFill>
                  <a:srgbClr val="99CC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9558" name="Группа 80"/>
              <p:cNvGrpSpPr>
                <a:grpSpLocks/>
              </p:cNvGrpSpPr>
              <p:nvPr/>
            </p:nvGrpSpPr>
            <p:grpSpPr bwMode="auto">
              <a:xfrm>
                <a:off x="1214444" y="3286122"/>
                <a:ext cx="760409" cy="571499"/>
                <a:chOff x="4587875" y="2214560"/>
                <a:chExt cx="760409" cy="571499"/>
              </a:xfrm>
            </p:grpSpPr>
            <p:sp>
              <p:nvSpPr>
                <p:cNvPr id="238" name="Блок-схема: ручное управление 237"/>
                <p:cNvSpPr/>
                <p:nvPr/>
              </p:nvSpPr>
              <p:spPr>
                <a:xfrm rot="5212044">
                  <a:off x="4626761" y="2328071"/>
                  <a:ext cx="257176" cy="334963"/>
                </a:xfrm>
                <a:prstGeom prst="flowChartManualOperation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grpSp>
              <p:nvGrpSpPr>
                <p:cNvPr id="19560" name="Группа 83"/>
                <p:cNvGrpSpPr>
                  <a:grpSpLocks/>
                </p:cNvGrpSpPr>
                <p:nvPr/>
              </p:nvGrpSpPr>
              <p:grpSpPr bwMode="auto">
                <a:xfrm>
                  <a:off x="5000622" y="2214560"/>
                  <a:ext cx="347662" cy="571499"/>
                  <a:chOff x="5072067" y="2143116"/>
                  <a:chExt cx="490541" cy="714380"/>
                </a:xfrm>
              </p:grpSpPr>
              <p:cxnSp>
                <p:nvCxnSpPr>
                  <p:cNvPr id="240" name="Прямая соединительная линия 239"/>
                  <p:cNvCxnSpPr/>
                  <p:nvPr/>
                </p:nvCxnSpPr>
                <p:spPr>
                  <a:xfrm flipV="1">
                    <a:off x="5072061" y="2143121"/>
                    <a:ext cx="215032" cy="142877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Прямая соединительная линия 240"/>
                  <p:cNvCxnSpPr/>
                  <p:nvPr/>
                </p:nvCxnSpPr>
                <p:spPr>
                  <a:xfrm flipV="1">
                    <a:off x="5072061" y="2428875"/>
                    <a:ext cx="286709" cy="9923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Прямая соединительная линия 241"/>
                  <p:cNvCxnSpPr/>
                  <p:nvPr/>
                </p:nvCxnSpPr>
                <p:spPr>
                  <a:xfrm>
                    <a:off x="5072061" y="2591596"/>
                    <a:ext cx="275510" cy="51594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Прямая соединительная линия 242"/>
                  <p:cNvCxnSpPr/>
                  <p:nvPr/>
                </p:nvCxnSpPr>
                <p:spPr>
                  <a:xfrm>
                    <a:off x="5287093" y="2520158"/>
                    <a:ext cx="275510" cy="51594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Прямая соединительная линия 243"/>
                  <p:cNvCxnSpPr/>
                  <p:nvPr/>
                </p:nvCxnSpPr>
                <p:spPr>
                  <a:xfrm flipV="1">
                    <a:off x="5287093" y="2214560"/>
                    <a:ext cx="275510" cy="71439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Прямая соединительная линия 244"/>
                  <p:cNvCxnSpPr/>
                  <p:nvPr/>
                </p:nvCxnSpPr>
                <p:spPr>
                  <a:xfrm>
                    <a:off x="5072061" y="2714629"/>
                    <a:ext cx="215032" cy="142877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Прямая соединительная линия 245"/>
                  <p:cNvCxnSpPr/>
                  <p:nvPr/>
                </p:nvCxnSpPr>
                <p:spPr>
                  <a:xfrm>
                    <a:off x="5287093" y="2714629"/>
                    <a:ext cx="275510" cy="123033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9551" name="TextBox 102"/>
            <p:cNvSpPr txBox="1">
              <a:spLocks noChangeArrowheads="1"/>
            </p:cNvSpPr>
            <p:nvPr/>
          </p:nvSpPr>
          <p:spPr bwMode="auto">
            <a:xfrm>
              <a:off x="1142976" y="4071942"/>
              <a:ext cx="21367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/>
                <a:t>КАМНЕЛОМКА</a:t>
              </a:r>
            </a:p>
          </p:txBody>
        </p:sp>
      </p:grpSp>
      <p:grpSp>
        <p:nvGrpSpPr>
          <p:cNvPr id="19461" name="Группа 272"/>
          <p:cNvGrpSpPr>
            <a:grpSpLocks/>
          </p:cNvGrpSpPr>
          <p:nvPr/>
        </p:nvGrpSpPr>
        <p:grpSpPr bwMode="auto">
          <a:xfrm>
            <a:off x="4786313" y="214313"/>
            <a:ext cx="3929062" cy="1227137"/>
            <a:chOff x="4786313" y="214290"/>
            <a:chExt cx="3929091" cy="1226588"/>
          </a:xfrm>
        </p:grpSpPr>
        <p:grpSp>
          <p:nvGrpSpPr>
            <p:cNvPr id="19525" name="Группа 254"/>
            <p:cNvGrpSpPr>
              <a:grpSpLocks/>
            </p:cNvGrpSpPr>
            <p:nvPr/>
          </p:nvGrpSpPr>
          <p:grpSpPr bwMode="auto">
            <a:xfrm>
              <a:off x="4786313" y="214290"/>
              <a:ext cx="3929091" cy="1214446"/>
              <a:chOff x="214313" y="2643188"/>
              <a:chExt cx="4357687" cy="1214446"/>
            </a:xfrm>
          </p:grpSpPr>
          <p:sp>
            <p:nvSpPr>
              <p:cNvPr id="256" name="Скругленный прямоугольник 255"/>
              <p:cNvSpPr/>
              <p:nvPr/>
            </p:nvSpPr>
            <p:spPr>
              <a:xfrm>
                <a:off x="214313" y="2643188"/>
                <a:ext cx="4357687" cy="1214446"/>
              </a:xfrm>
              <a:prstGeom prst="roundRect">
                <a:avLst/>
              </a:prstGeom>
              <a:solidFill>
                <a:srgbClr val="E4FFC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9530" name="Группа 56"/>
              <p:cNvGrpSpPr>
                <a:grpSpLocks/>
              </p:cNvGrpSpPr>
              <p:nvPr/>
            </p:nvGrpSpPr>
            <p:grpSpPr bwMode="auto">
              <a:xfrm>
                <a:off x="2214568" y="2857492"/>
                <a:ext cx="1262063" cy="642937"/>
                <a:chOff x="4238569" y="5003736"/>
                <a:chExt cx="1262126" cy="642942"/>
              </a:xfrm>
            </p:grpSpPr>
            <p:sp>
              <p:nvSpPr>
                <p:cNvPr id="269" name="Трапеция 22"/>
                <p:cNvSpPr>
                  <a:spLocks noChangeArrowheads="1"/>
                </p:cNvSpPr>
                <p:nvPr/>
              </p:nvSpPr>
              <p:spPr bwMode="auto">
                <a:xfrm rot="-3299753">
                  <a:off x="4381782" y="4917439"/>
                  <a:ext cx="253888" cy="540556"/>
                </a:xfrm>
                <a:custGeom>
                  <a:avLst/>
                  <a:gdLst>
                    <a:gd name="T0" fmla="*/ 127001 w 254002"/>
                    <a:gd name="T1" fmla="*/ 0 h 539777"/>
                    <a:gd name="T2" fmla="*/ 31750 w 254002"/>
                    <a:gd name="T3" fmla="*/ 269889 h 539777"/>
                    <a:gd name="T4" fmla="*/ 127001 w 254002"/>
                    <a:gd name="T5" fmla="*/ 539777 h 539777"/>
                    <a:gd name="T6" fmla="*/ 222252 w 254002"/>
                    <a:gd name="T7" fmla="*/ 269889 h 539777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42334 w 254002"/>
                    <a:gd name="T13" fmla="*/ 89963 h 539777"/>
                    <a:gd name="T14" fmla="*/ 211668 w 254002"/>
                    <a:gd name="T15" fmla="*/ 539777 h 5397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4002" h="539777">
                      <a:moveTo>
                        <a:pt x="0" y="539777"/>
                      </a:moveTo>
                      <a:lnTo>
                        <a:pt x="63501" y="0"/>
                      </a:lnTo>
                      <a:lnTo>
                        <a:pt x="190502" y="0"/>
                      </a:lnTo>
                      <a:lnTo>
                        <a:pt x="254002" y="53977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DDF3"/>
                    </a:gs>
                    <a:gs pos="35001">
                      <a:srgbClr val="C0E6F5"/>
                    </a:gs>
                    <a:gs pos="100000">
                      <a:srgbClr val="E6F6FC"/>
                    </a:gs>
                  </a:gsLst>
                  <a:lin ang="16200000" scaled="1"/>
                </a:gradFill>
                <a:ln w="9525" algn="ctr">
                  <a:solidFill>
                    <a:srgbClr val="8898C3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vert="eaVert"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dk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70" name="Прямоугольник 269"/>
                <p:cNvSpPr/>
                <p:nvPr/>
              </p:nvSpPr>
              <p:spPr>
                <a:xfrm>
                  <a:off x="4643425" y="5003648"/>
                  <a:ext cx="642680" cy="642655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71" name="Месяц 270"/>
                <p:cNvSpPr>
                  <a:spLocks noChangeArrowheads="1"/>
                </p:cNvSpPr>
                <p:nvPr/>
              </p:nvSpPr>
              <p:spPr bwMode="auto">
                <a:xfrm rot="10800000">
                  <a:off x="5286105" y="5003648"/>
                  <a:ext cx="214814" cy="642655"/>
                </a:xfrm>
                <a:prstGeom prst="moon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A5DDF3"/>
                    </a:gs>
                    <a:gs pos="35001">
                      <a:srgbClr val="C0E6F5"/>
                    </a:gs>
                    <a:gs pos="100000">
                      <a:srgbClr val="E6F6FC"/>
                    </a:gs>
                  </a:gsLst>
                  <a:lin ang="16200000" scaled="1"/>
                </a:gradFill>
                <a:ln w="9525" algn="ctr">
                  <a:solidFill>
                    <a:srgbClr val="348FA6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dk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72" name="Прямоугольник 271"/>
                <p:cNvSpPr/>
                <p:nvPr/>
              </p:nvSpPr>
              <p:spPr>
                <a:xfrm>
                  <a:off x="4643425" y="5357505"/>
                  <a:ext cx="642680" cy="285624"/>
                </a:xfrm>
                <a:prstGeom prst="rect">
                  <a:avLst/>
                </a:prstGeom>
                <a:blipFill>
                  <a:blip r:embed="rId5" cstate="email"/>
                  <a:stretch>
                    <a:fillRect/>
                  </a:stretch>
                </a:blip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258" name="Овал 257"/>
              <p:cNvSpPr/>
              <p:nvPr/>
            </p:nvSpPr>
            <p:spPr>
              <a:xfrm>
                <a:off x="3643313" y="2714625"/>
                <a:ext cx="785812" cy="78581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9534" name="Группа 17"/>
              <p:cNvGrpSpPr>
                <a:grpSpLocks/>
              </p:cNvGrpSpPr>
              <p:nvPr/>
            </p:nvGrpSpPr>
            <p:grpSpPr bwMode="auto">
              <a:xfrm>
                <a:off x="357188" y="2786063"/>
                <a:ext cx="714375" cy="779462"/>
                <a:chOff x="5286380" y="1357298"/>
                <a:chExt cx="714380" cy="779526"/>
              </a:xfrm>
            </p:grpSpPr>
            <p:sp>
              <p:nvSpPr>
                <p:cNvPr id="265" name="Овал 264"/>
                <p:cNvSpPr/>
                <p:nvPr/>
              </p:nvSpPr>
              <p:spPr>
                <a:xfrm>
                  <a:off x="5286380" y="1357298"/>
                  <a:ext cx="714380" cy="71443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66" name="Овал 265"/>
                <p:cNvSpPr/>
                <p:nvPr/>
              </p:nvSpPr>
              <p:spPr>
                <a:xfrm>
                  <a:off x="5500924" y="1571468"/>
                  <a:ext cx="70428" cy="7141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67" name="Овал 266"/>
                <p:cNvSpPr/>
                <p:nvPr/>
              </p:nvSpPr>
              <p:spPr>
                <a:xfrm>
                  <a:off x="5715728" y="1571468"/>
                  <a:ext cx="70428" cy="7141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68" name="Дуга 267"/>
                <p:cNvSpPr/>
                <p:nvPr/>
              </p:nvSpPr>
              <p:spPr>
                <a:xfrm rot="18406659">
                  <a:off x="5562961" y="1819900"/>
                  <a:ext cx="280884" cy="352139"/>
                </a:xfrm>
                <a:prstGeom prst="arc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9535" name="Группа 76"/>
              <p:cNvGrpSpPr>
                <a:grpSpLocks/>
              </p:cNvGrpSpPr>
              <p:nvPr/>
            </p:nvGrpSpPr>
            <p:grpSpPr bwMode="auto">
              <a:xfrm>
                <a:off x="1428754" y="2786063"/>
                <a:ext cx="642939" cy="714375"/>
                <a:chOff x="3071813" y="2214563"/>
                <a:chExt cx="642937" cy="714375"/>
              </a:xfrm>
            </p:grpSpPr>
            <p:sp>
              <p:nvSpPr>
                <p:cNvPr id="261" name="Прямоугольник 260"/>
                <p:cNvSpPr/>
                <p:nvPr/>
              </p:nvSpPr>
              <p:spPr>
                <a:xfrm>
                  <a:off x="3072242" y="2214499"/>
                  <a:ext cx="427844" cy="714055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cxnSp>
              <p:nvCxnSpPr>
                <p:cNvPr id="262" name="Прямая соединительная линия 261"/>
                <p:cNvCxnSpPr>
                  <a:endCxn id="261" idx="2"/>
                </p:cNvCxnSpPr>
                <p:nvPr/>
              </p:nvCxnSpPr>
              <p:spPr>
                <a:xfrm rot="5400000">
                  <a:off x="3107650" y="2749160"/>
                  <a:ext cx="357028" cy="176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263" name="Овал 262"/>
                <p:cNvSpPr/>
                <p:nvPr/>
              </p:nvSpPr>
              <p:spPr>
                <a:xfrm>
                  <a:off x="3214856" y="2785743"/>
                  <a:ext cx="142615" cy="14281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9539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3071813" y="2238375"/>
                  <a:ext cx="642937" cy="2619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1100"/>
                    <a:t>18 С</a:t>
                  </a:r>
                </a:p>
              </p:txBody>
            </p:sp>
          </p:grpSp>
        </p:grpSp>
        <p:sp>
          <p:nvSpPr>
            <p:cNvPr id="19526" name="TextBox 201"/>
            <p:cNvSpPr txBox="1">
              <a:spLocks noChangeArrowheads="1"/>
            </p:cNvSpPr>
            <p:nvPr/>
          </p:nvSpPr>
          <p:spPr bwMode="auto">
            <a:xfrm>
              <a:off x="6000760" y="1071546"/>
              <a:ext cx="1346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/>
                <a:t>КОЛЕУС </a:t>
              </a:r>
            </a:p>
          </p:txBody>
        </p:sp>
      </p:grpSp>
      <p:grpSp>
        <p:nvGrpSpPr>
          <p:cNvPr id="19462" name="Группа 295"/>
          <p:cNvGrpSpPr>
            <a:grpSpLocks/>
          </p:cNvGrpSpPr>
          <p:nvPr/>
        </p:nvGrpSpPr>
        <p:grpSpPr bwMode="auto">
          <a:xfrm>
            <a:off x="4786313" y="1643063"/>
            <a:ext cx="3929062" cy="1214437"/>
            <a:chOff x="4786312" y="1643050"/>
            <a:chExt cx="3929092" cy="1214446"/>
          </a:xfrm>
        </p:grpSpPr>
        <p:grpSp>
          <p:nvGrpSpPr>
            <p:cNvPr id="19496" name="Группа 273"/>
            <p:cNvGrpSpPr>
              <a:grpSpLocks/>
            </p:cNvGrpSpPr>
            <p:nvPr/>
          </p:nvGrpSpPr>
          <p:grpSpPr bwMode="auto">
            <a:xfrm>
              <a:off x="4786312" y="1643050"/>
              <a:ext cx="3929092" cy="1214446"/>
              <a:chOff x="142875" y="3143250"/>
              <a:chExt cx="4357688" cy="1214446"/>
            </a:xfrm>
          </p:grpSpPr>
          <p:sp>
            <p:nvSpPr>
              <p:cNvPr id="275" name="Скругленный прямоугольник 274"/>
              <p:cNvSpPr/>
              <p:nvPr/>
            </p:nvSpPr>
            <p:spPr>
              <a:xfrm>
                <a:off x="142875" y="3143250"/>
                <a:ext cx="4357688" cy="1214446"/>
              </a:xfrm>
              <a:prstGeom prst="roundRect">
                <a:avLst/>
              </a:prstGeom>
              <a:solidFill>
                <a:srgbClr val="E4FFC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9501" name="Группа 16"/>
              <p:cNvGrpSpPr>
                <a:grpSpLocks/>
              </p:cNvGrpSpPr>
              <p:nvPr/>
            </p:nvGrpSpPr>
            <p:grpSpPr bwMode="auto">
              <a:xfrm>
                <a:off x="214313" y="3286125"/>
                <a:ext cx="714375" cy="714375"/>
                <a:chOff x="3571868" y="1357298"/>
                <a:chExt cx="714380" cy="714380"/>
              </a:xfrm>
            </p:grpSpPr>
            <p:sp>
              <p:nvSpPr>
                <p:cNvPr id="292" name="Овал 6"/>
                <p:cNvSpPr/>
                <p:nvPr/>
              </p:nvSpPr>
              <p:spPr>
                <a:xfrm>
                  <a:off x="3571868" y="1357298"/>
                  <a:ext cx="714380" cy="71438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93" name="Овал 292"/>
                <p:cNvSpPr/>
                <p:nvPr/>
              </p:nvSpPr>
              <p:spPr>
                <a:xfrm>
                  <a:off x="3785662" y="1571614"/>
                  <a:ext cx="72188" cy="714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94" name="Овал 8"/>
                <p:cNvSpPr/>
                <p:nvPr/>
              </p:nvSpPr>
              <p:spPr>
                <a:xfrm>
                  <a:off x="4000467" y="1571614"/>
                  <a:ext cx="70428" cy="714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95" name="Дуга 294"/>
                <p:cNvSpPr/>
                <p:nvPr/>
              </p:nvSpPr>
              <p:spPr>
                <a:xfrm rot="7134702">
                  <a:off x="3781534" y="1540009"/>
                  <a:ext cx="279404" cy="352139"/>
                </a:xfrm>
                <a:prstGeom prst="arc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9502" name="Группа 55"/>
              <p:cNvGrpSpPr>
                <a:grpSpLocks/>
              </p:cNvGrpSpPr>
              <p:nvPr/>
            </p:nvGrpSpPr>
            <p:grpSpPr bwMode="auto">
              <a:xfrm>
                <a:off x="1928813" y="3357563"/>
                <a:ext cx="1284287" cy="642937"/>
                <a:chOff x="5881643" y="5072073"/>
                <a:chExt cx="1283633" cy="642942"/>
              </a:xfrm>
            </p:grpSpPr>
            <p:sp>
              <p:nvSpPr>
                <p:cNvPr id="289" name="Трапеция 288"/>
                <p:cNvSpPr/>
                <p:nvPr/>
              </p:nvSpPr>
              <p:spPr>
                <a:xfrm rot="18300247">
                  <a:off x="6024162" y="4986100"/>
                  <a:ext cx="254004" cy="540254"/>
                </a:xfrm>
                <a:prstGeom prst="trapezoid">
                  <a:avLst/>
                </a:prstGeom>
                <a:solidFill>
                  <a:srgbClr val="99CCFF"/>
                </a:solidFill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90" name="Прямоугольник 289"/>
                <p:cNvSpPr/>
                <p:nvPr/>
              </p:nvSpPr>
              <p:spPr>
                <a:xfrm>
                  <a:off x="6308664" y="5072074"/>
                  <a:ext cx="642323" cy="642948"/>
                </a:xfrm>
                <a:prstGeom prst="rect">
                  <a:avLst/>
                </a:prstGeom>
                <a:blipFill>
                  <a:blip r:embed="rId6" cstate="email"/>
                  <a:stretch>
                    <a:fillRect/>
                  </a:stretch>
                </a:blip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91" name="Месяц 290"/>
                <p:cNvSpPr/>
                <p:nvPr/>
              </p:nvSpPr>
              <p:spPr>
                <a:xfrm rot="10800000">
                  <a:off x="6950987" y="5072074"/>
                  <a:ext cx="214694" cy="642948"/>
                </a:xfrm>
                <a:prstGeom prst="moon">
                  <a:avLst/>
                </a:prstGeom>
                <a:solidFill>
                  <a:srgbClr val="99CC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9503" name="Группа 80"/>
              <p:cNvGrpSpPr>
                <a:grpSpLocks/>
              </p:cNvGrpSpPr>
              <p:nvPr/>
            </p:nvGrpSpPr>
            <p:grpSpPr bwMode="auto">
              <a:xfrm>
                <a:off x="1071569" y="3357567"/>
                <a:ext cx="760413" cy="571501"/>
                <a:chOff x="4587875" y="2214567"/>
                <a:chExt cx="760413" cy="571501"/>
              </a:xfrm>
            </p:grpSpPr>
            <p:sp>
              <p:nvSpPr>
                <p:cNvPr id="280" name="Блок-схема: ручное управление 279"/>
                <p:cNvSpPr/>
                <p:nvPr/>
              </p:nvSpPr>
              <p:spPr>
                <a:xfrm rot="5212044">
                  <a:off x="4625736" y="2328289"/>
                  <a:ext cx="257177" cy="334530"/>
                </a:xfrm>
                <a:prstGeom prst="flowChartManualOperation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grpSp>
              <p:nvGrpSpPr>
                <p:cNvPr id="19508" name="Группа 83"/>
                <p:cNvGrpSpPr>
                  <a:grpSpLocks/>
                </p:cNvGrpSpPr>
                <p:nvPr/>
              </p:nvGrpSpPr>
              <p:grpSpPr bwMode="auto">
                <a:xfrm>
                  <a:off x="5000626" y="2214567"/>
                  <a:ext cx="347662" cy="571501"/>
                  <a:chOff x="5072073" y="2143120"/>
                  <a:chExt cx="490541" cy="714381"/>
                </a:xfrm>
              </p:grpSpPr>
              <p:cxnSp>
                <p:nvCxnSpPr>
                  <p:cNvPr id="282" name="Прямая соединительная линия 281"/>
                  <p:cNvCxnSpPr/>
                  <p:nvPr/>
                </p:nvCxnSpPr>
                <p:spPr>
                  <a:xfrm flipV="1">
                    <a:off x="5064895" y="2143116"/>
                    <a:ext cx="216132" cy="142877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Прямая соединительная линия 282"/>
                  <p:cNvCxnSpPr/>
                  <p:nvPr/>
                </p:nvCxnSpPr>
                <p:spPr>
                  <a:xfrm flipV="1">
                    <a:off x="5064895" y="2428870"/>
                    <a:ext cx="288175" cy="9923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Прямая соединительная линия 283"/>
                  <p:cNvCxnSpPr/>
                  <p:nvPr/>
                </p:nvCxnSpPr>
                <p:spPr>
                  <a:xfrm>
                    <a:off x="5064895" y="2591591"/>
                    <a:ext cx="275755" cy="51594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Прямая соединительная линия 284"/>
                  <p:cNvCxnSpPr/>
                  <p:nvPr/>
                </p:nvCxnSpPr>
                <p:spPr>
                  <a:xfrm>
                    <a:off x="5281027" y="2520153"/>
                    <a:ext cx="280722" cy="51594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Прямая соединительная линия 285"/>
                  <p:cNvCxnSpPr/>
                  <p:nvPr/>
                </p:nvCxnSpPr>
                <p:spPr>
                  <a:xfrm flipV="1">
                    <a:off x="5281027" y="2214555"/>
                    <a:ext cx="280722" cy="71438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7" name="Прямая соединительная линия 286"/>
                  <p:cNvCxnSpPr/>
                  <p:nvPr/>
                </p:nvCxnSpPr>
                <p:spPr>
                  <a:xfrm>
                    <a:off x="5064895" y="2714624"/>
                    <a:ext cx="216132" cy="142877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Прямая соединительная линия 287"/>
                  <p:cNvCxnSpPr/>
                  <p:nvPr/>
                </p:nvCxnSpPr>
                <p:spPr>
                  <a:xfrm>
                    <a:off x="5281027" y="2714624"/>
                    <a:ext cx="280722" cy="123033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79" name="Овал 278"/>
              <p:cNvSpPr/>
              <p:nvPr/>
            </p:nvSpPr>
            <p:spPr>
              <a:xfrm>
                <a:off x="3571875" y="3286126"/>
                <a:ext cx="785813" cy="714374"/>
              </a:xfrm>
              <a:prstGeom prst="ellipse">
                <a:avLst/>
              </a:prstGeom>
              <a:gradFill flip="none"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9497" name="TextBox 102"/>
            <p:cNvSpPr txBox="1">
              <a:spLocks noChangeArrowheads="1"/>
            </p:cNvSpPr>
            <p:nvPr/>
          </p:nvSpPr>
          <p:spPr bwMode="auto">
            <a:xfrm>
              <a:off x="5500694" y="2500306"/>
              <a:ext cx="21367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/>
                <a:t>СПАТИФИЛИУМ</a:t>
              </a:r>
            </a:p>
          </p:txBody>
        </p:sp>
      </p:grpSp>
      <p:grpSp>
        <p:nvGrpSpPr>
          <p:cNvPr id="19463" name="Группа 319"/>
          <p:cNvGrpSpPr>
            <a:grpSpLocks/>
          </p:cNvGrpSpPr>
          <p:nvPr/>
        </p:nvGrpSpPr>
        <p:grpSpPr bwMode="auto">
          <a:xfrm>
            <a:off x="4745831" y="3214688"/>
            <a:ext cx="4071937" cy="1214439"/>
            <a:chOff x="4786314" y="3214686"/>
            <a:chExt cx="4071968" cy="1214446"/>
          </a:xfrm>
        </p:grpSpPr>
        <p:grpSp>
          <p:nvGrpSpPr>
            <p:cNvPr id="19466" name="Группа 296"/>
            <p:cNvGrpSpPr>
              <a:grpSpLocks/>
            </p:cNvGrpSpPr>
            <p:nvPr/>
          </p:nvGrpSpPr>
          <p:grpSpPr bwMode="auto">
            <a:xfrm>
              <a:off x="4786314" y="3214686"/>
              <a:ext cx="4071968" cy="1214446"/>
              <a:chOff x="142877" y="3141663"/>
              <a:chExt cx="4357688" cy="1214446"/>
            </a:xfrm>
          </p:grpSpPr>
          <p:sp>
            <p:nvSpPr>
              <p:cNvPr id="298" name="Скругленный прямоугольник 297"/>
              <p:cNvSpPr/>
              <p:nvPr/>
            </p:nvSpPr>
            <p:spPr>
              <a:xfrm>
                <a:off x="142877" y="3141663"/>
                <a:ext cx="4357688" cy="1214446"/>
              </a:xfrm>
              <a:prstGeom prst="roundRect">
                <a:avLst/>
              </a:prstGeom>
              <a:solidFill>
                <a:srgbClr val="E4FFC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9471" name="Группа 16"/>
              <p:cNvGrpSpPr>
                <a:grpSpLocks/>
              </p:cNvGrpSpPr>
              <p:nvPr/>
            </p:nvGrpSpPr>
            <p:grpSpPr bwMode="auto">
              <a:xfrm>
                <a:off x="214313" y="3284538"/>
                <a:ext cx="714375" cy="714375"/>
                <a:chOff x="3571868" y="1357298"/>
                <a:chExt cx="714380" cy="714380"/>
              </a:xfrm>
            </p:grpSpPr>
            <p:sp>
              <p:nvSpPr>
                <p:cNvPr id="316" name="Овал 315"/>
                <p:cNvSpPr/>
                <p:nvPr/>
              </p:nvSpPr>
              <p:spPr>
                <a:xfrm>
                  <a:off x="3571868" y="1357298"/>
                  <a:ext cx="714380" cy="71438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17" name="Овал 316"/>
                <p:cNvSpPr/>
                <p:nvPr/>
              </p:nvSpPr>
              <p:spPr>
                <a:xfrm>
                  <a:off x="3785849" y="1571614"/>
                  <a:ext cx="71354" cy="714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18" name="Овал 317"/>
                <p:cNvSpPr/>
                <p:nvPr/>
              </p:nvSpPr>
              <p:spPr>
                <a:xfrm>
                  <a:off x="4001610" y="1571614"/>
                  <a:ext cx="71354" cy="7143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19" name="Дуга 10"/>
                <p:cNvSpPr>
                  <a:spLocks noChangeArrowheads="1"/>
                </p:cNvSpPr>
                <p:nvPr/>
              </p:nvSpPr>
              <p:spPr bwMode="auto">
                <a:xfrm rot="7134702">
                  <a:off x="3782060" y="1539391"/>
                  <a:ext cx="279404" cy="353374"/>
                </a:xfrm>
                <a:custGeom>
                  <a:avLst/>
                  <a:gdLst>
                    <a:gd name="T0" fmla="*/ 139701 w 279402"/>
                    <a:gd name="T1" fmla="*/ 0 h 352427"/>
                    <a:gd name="T2" fmla="*/ 139701 w 279402"/>
                    <a:gd name="T3" fmla="*/ 176214 h 352427"/>
                    <a:gd name="T4" fmla="*/ 279402 w 279402"/>
                    <a:gd name="T5" fmla="*/ 176214 h 352427"/>
                    <a:gd name="T6" fmla="*/ 11796480 60000 65536"/>
                    <a:gd name="T7" fmla="*/ 11796480 60000 65536"/>
                    <a:gd name="T8" fmla="*/ 5898240 60000 65536"/>
                    <a:gd name="T9" fmla="*/ 139701 w 279402"/>
                    <a:gd name="T10" fmla="*/ 0 h 352427"/>
                    <a:gd name="T11" fmla="*/ 279402 w 279402"/>
                    <a:gd name="T12" fmla="*/ 176214 h 3524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9402" h="352427" stroke="0">
                      <a:moveTo>
                        <a:pt x="139701" y="0"/>
                      </a:moveTo>
                      <a:lnTo>
                        <a:pt x="139700" y="0"/>
                      </a:lnTo>
                      <a:cubicBezTo>
                        <a:pt x="216855" y="0"/>
                        <a:pt x="279402" y="78893"/>
                        <a:pt x="279402" y="176214"/>
                      </a:cubicBezTo>
                      <a:lnTo>
                        <a:pt x="139701" y="176214"/>
                      </a:lnTo>
                      <a:close/>
                    </a:path>
                    <a:path w="279402" h="352427" fill="none">
                      <a:moveTo>
                        <a:pt x="139701" y="0"/>
                      </a:moveTo>
                      <a:lnTo>
                        <a:pt x="139700" y="0"/>
                      </a:lnTo>
                      <a:cubicBezTo>
                        <a:pt x="216855" y="0"/>
                        <a:pt x="279402" y="78893"/>
                        <a:pt x="279402" y="176214"/>
                      </a:cubicBezTo>
                    </a:path>
                  </a:pathLst>
                </a:custGeom>
                <a:noFill/>
                <a:ln w="38100" algn="ctr">
                  <a:solidFill>
                    <a:srgbClr val="C32D2E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rgbClr val="FF0000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9472" name="Группа 80"/>
              <p:cNvGrpSpPr>
                <a:grpSpLocks/>
              </p:cNvGrpSpPr>
              <p:nvPr/>
            </p:nvGrpSpPr>
            <p:grpSpPr bwMode="auto">
              <a:xfrm>
                <a:off x="1071569" y="3355973"/>
                <a:ext cx="760413" cy="571499"/>
                <a:chOff x="4587875" y="2214561"/>
                <a:chExt cx="760413" cy="571499"/>
              </a:xfrm>
            </p:grpSpPr>
            <p:sp>
              <p:nvSpPr>
                <p:cNvPr id="307" name="Блок-схема: ручное управление 306"/>
                <p:cNvSpPr>
                  <a:spLocks noChangeArrowheads="1"/>
                </p:cNvSpPr>
                <p:nvPr/>
              </p:nvSpPr>
              <p:spPr bwMode="auto">
                <a:xfrm rot="5212044">
                  <a:off x="4627236" y="2328211"/>
                  <a:ext cx="257176" cy="334684"/>
                </a:xfrm>
                <a:prstGeom prst="flowChartManualOperation">
                  <a:avLst/>
                </a:prstGeom>
                <a:gradFill rotWithShape="1">
                  <a:gsLst>
                    <a:gs pos="0">
                      <a:srgbClr val="BCBCBC"/>
                    </a:gs>
                    <a:gs pos="35001">
                      <a:srgbClr val="D0D0D0"/>
                    </a:gs>
                    <a:gs pos="100000">
                      <a:srgbClr val="EDEDED"/>
                    </a:gs>
                  </a:gsLst>
                  <a:lin ang="16200000" scaled="1"/>
                </a:gra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dk1"/>
                    </a:solidFill>
                    <a:latin typeface="+mn-lt"/>
                    <a:cs typeface="+mn-cs"/>
                  </a:endParaRPr>
                </a:p>
              </p:txBody>
            </p:sp>
            <p:grpSp>
              <p:nvGrpSpPr>
                <p:cNvPr id="19482" name="Группа 83"/>
                <p:cNvGrpSpPr>
                  <a:grpSpLocks/>
                </p:cNvGrpSpPr>
                <p:nvPr/>
              </p:nvGrpSpPr>
              <p:grpSpPr bwMode="auto">
                <a:xfrm>
                  <a:off x="5000626" y="2214561"/>
                  <a:ext cx="347662" cy="571499"/>
                  <a:chOff x="5072073" y="2143120"/>
                  <a:chExt cx="490541" cy="714381"/>
                </a:xfrm>
              </p:grpSpPr>
              <p:cxnSp>
                <p:nvCxnSpPr>
                  <p:cNvPr id="309" name="Прямая соединительная линия 308"/>
                  <p:cNvCxnSpPr/>
                  <p:nvPr/>
                </p:nvCxnSpPr>
                <p:spPr>
                  <a:xfrm flipV="1">
                    <a:off x="5073048" y="2143124"/>
                    <a:ext cx="213341" cy="142877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Прямая соединительная линия 309"/>
                  <p:cNvCxnSpPr/>
                  <p:nvPr/>
                </p:nvCxnSpPr>
                <p:spPr>
                  <a:xfrm flipV="1">
                    <a:off x="5073048" y="2428878"/>
                    <a:ext cx="285254" cy="9923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Прямая соединительная линия 310"/>
                  <p:cNvCxnSpPr/>
                  <p:nvPr/>
                </p:nvCxnSpPr>
                <p:spPr>
                  <a:xfrm>
                    <a:off x="5073048" y="2591599"/>
                    <a:ext cx="275666" cy="51595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Прямая соединительная линия 311"/>
                  <p:cNvCxnSpPr/>
                  <p:nvPr/>
                </p:nvCxnSpPr>
                <p:spPr>
                  <a:xfrm>
                    <a:off x="5286390" y="2520161"/>
                    <a:ext cx="275667" cy="51595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Прямая соединительная линия 312"/>
                  <p:cNvCxnSpPr/>
                  <p:nvPr/>
                </p:nvCxnSpPr>
                <p:spPr>
                  <a:xfrm flipV="1">
                    <a:off x="5286390" y="2214562"/>
                    <a:ext cx="275667" cy="71439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Прямая соединительная линия 313"/>
                  <p:cNvCxnSpPr/>
                  <p:nvPr/>
                </p:nvCxnSpPr>
                <p:spPr>
                  <a:xfrm>
                    <a:off x="5073048" y="2714633"/>
                    <a:ext cx="213341" cy="142877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Прямая соединительная линия 314"/>
                  <p:cNvCxnSpPr/>
                  <p:nvPr/>
                </p:nvCxnSpPr>
                <p:spPr>
                  <a:xfrm>
                    <a:off x="5286390" y="2714633"/>
                    <a:ext cx="275667" cy="123033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473" name="Группа 56"/>
              <p:cNvGrpSpPr>
                <a:grpSpLocks/>
              </p:cNvGrpSpPr>
              <p:nvPr/>
            </p:nvGrpSpPr>
            <p:grpSpPr bwMode="auto">
              <a:xfrm>
                <a:off x="2071132" y="3355976"/>
                <a:ext cx="1262287" cy="642942"/>
                <a:chOff x="4238008" y="5003745"/>
                <a:chExt cx="1262350" cy="642947"/>
              </a:xfrm>
            </p:grpSpPr>
            <p:sp>
              <p:nvSpPr>
                <p:cNvPr id="303" name="Трапеция 22"/>
                <p:cNvSpPr>
                  <a:spLocks noChangeArrowheads="1"/>
                </p:cNvSpPr>
                <p:nvPr/>
              </p:nvSpPr>
              <p:spPr bwMode="auto">
                <a:xfrm rot="-3299753">
                  <a:off x="4381146" y="4917758"/>
                  <a:ext cx="254004" cy="540279"/>
                </a:xfrm>
                <a:custGeom>
                  <a:avLst/>
                  <a:gdLst>
                    <a:gd name="T0" fmla="*/ 127001 w 254002"/>
                    <a:gd name="T1" fmla="*/ 0 h 539777"/>
                    <a:gd name="T2" fmla="*/ 31750 w 254002"/>
                    <a:gd name="T3" fmla="*/ 269889 h 539777"/>
                    <a:gd name="T4" fmla="*/ 127001 w 254002"/>
                    <a:gd name="T5" fmla="*/ 539777 h 539777"/>
                    <a:gd name="T6" fmla="*/ 222252 w 254002"/>
                    <a:gd name="T7" fmla="*/ 269889 h 539777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42334 w 254002"/>
                    <a:gd name="T13" fmla="*/ 89963 h 539777"/>
                    <a:gd name="T14" fmla="*/ 211668 w 254002"/>
                    <a:gd name="T15" fmla="*/ 539777 h 5397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4002" h="539777">
                      <a:moveTo>
                        <a:pt x="0" y="539777"/>
                      </a:moveTo>
                      <a:lnTo>
                        <a:pt x="63501" y="0"/>
                      </a:lnTo>
                      <a:lnTo>
                        <a:pt x="190502" y="0"/>
                      </a:lnTo>
                      <a:lnTo>
                        <a:pt x="254002" y="53977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DDF3"/>
                    </a:gs>
                    <a:gs pos="35001">
                      <a:srgbClr val="C0E6F5"/>
                    </a:gs>
                    <a:gs pos="100000">
                      <a:srgbClr val="E6F6FC"/>
                    </a:gs>
                  </a:gsLst>
                  <a:lin ang="16200000" scaled="1"/>
                </a:gradFill>
                <a:ln w="9525" algn="ctr">
                  <a:solidFill>
                    <a:srgbClr val="8898C3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dk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04" name="Прямоугольник 303"/>
                <p:cNvSpPr/>
                <p:nvPr/>
              </p:nvSpPr>
              <p:spPr>
                <a:xfrm>
                  <a:off x="4642368" y="5003745"/>
                  <a:ext cx="643918" cy="64294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05" name="Месяц 304"/>
                <p:cNvSpPr>
                  <a:spLocks noChangeArrowheads="1"/>
                </p:cNvSpPr>
                <p:nvPr/>
              </p:nvSpPr>
              <p:spPr bwMode="auto">
                <a:xfrm rot="10800000">
                  <a:off x="5286285" y="5003745"/>
                  <a:ext cx="214073" cy="642947"/>
                </a:xfrm>
                <a:prstGeom prst="moon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A5DDF3"/>
                    </a:gs>
                    <a:gs pos="35001">
                      <a:srgbClr val="C0E6F5"/>
                    </a:gs>
                    <a:gs pos="100000">
                      <a:srgbClr val="E6F6FC"/>
                    </a:gs>
                  </a:gsLst>
                  <a:lin ang="16200000" scaled="1"/>
                </a:gradFill>
                <a:ln w="9525" algn="ctr">
                  <a:solidFill>
                    <a:srgbClr val="348FA6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dk1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19467" name="TextBox 102"/>
            <p:cNvSpPr txBox="1">
              <a:spLocks noChangeArrowheads="1"/>
            </p:cNvSpPr>
            <p:nvPr/>
          </p:nvSpPr>
          <p:spPr bwMode="auto">
            <a:xfrm>
              <a:off x="5701047" y="4058478"/>
              <a:ext cx="21367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 smtClean="0"/>
                <a:t>ЗИГОКАКТУС</a:t>
              </a:r>
              <a:endParaRPr lang="ru-RU" b="1" dirty="0"/>
            </a:p>
          </p:txBody>
        </p:sp>
      </p:grpSp>
      <p:pic>
        <p:nvPicPr>
          <p:cNvPr id="19465" name="Рисунок 144" descr="93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3938" y="6357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" name="Овал 189"/>
          <p:cNvSpPr/>
          <p:nvPr/>
        </p:nvSpPr>
        <p:spPr bwMode="auto">
          <a:xfrm>
            <a:off x="7988528" y="3425828"/>
            <a:ext cx="708520" cy="714369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1" name="Прямоугольник 190"/>
          <p:cNvSpPr/>
          <p:nvPr/>
        </p:nvSpPr>
        <p:spPr bwMode="auto">
          <a:xfrm>
            <a:off x="6936582" y="3450431"/>
            <a:ext cx="579438" cy="642938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pic>
        <p:nvPicPr>
          <p:cNvPr id="6" name="Рисунок 5" descr="logotip_166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00166" y="0"/>
            <a:ext cx="6000792" cy="6790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643162" y="1428750"/>
            <a:ext cx="335756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247650">
              <a:buFont typeface="+mj-lt"/>
              <a:buAutoNum type="arabicPeriod"/>
              <a:defRPr/>
            </a:pPr>
            <a:r>
              <a:rPr lang="ru-RU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ФИАЛКА, </a:t>
            </a:r>
          </a:p>
          <a:p>
            <a:pPr marL="342900" indent="-247650">
              <a:buFont typeface="+mj-lt"/>
              <a:buAutoNum type="arabicPeriod"/>
              <a:defRPr/>
            </a:pPr>
            <a:r>
              <a:rPr lang="ru-RU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КАЛАНХОЭ</a:t>
            </a:r>
            <a:endParaRPr lang="ru-RU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247650">
              <a:buFont typeface="+mj-lt"/>
              <a:buAutoNum type="arabicPeriod"/>
              <a:defRPr/>
            </a:pPr>
            <a:r>
              <a:rPr lang="ru-RU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ФИКУС, </a:t>
            </a:r>
          </a:p>
          <a:p>
            <a:pPr marL="342900" indent="-247650">
              <a:buFont typeface="+mj-lt"/>
              <a:buAutoNum type="arabicPeriod"/>
              <a:defRPr/>
            </a:pPr>
            <a:r>
              <a:rPr lang="ru-RU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ГЕРАНЬ, </a:t>
            </a:r>
          </a:p>
          <a:p>
            <a:pPr marL="342900" indent="-247650">
              <a:buFont typeface="+mj-lt"/>
              <a:buAutoNum type="arabicPeriod"/>
              <a:defRPr/>
            </a:pPr>
            <a:r>
              <a:rPr lang="ru-RU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НЕФРОЛЕПИС, </a:t>
            </a:r>
          </a:p>
          <a:p>
            <a:pPr marL="342900" indent="-247650">
              <a:buFont typeface="+mj-lt"/>
              <a:buAutoNum type="arabicPeriod"/>
              <a:defRPr/>
            </a:pPr>
            <a:r>
              <a:rPr lang="ru-RU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ПРИМУЛА, </a:t>
            </a:r>
          </a:p>
          <a:p>
            <a:pPr marL="342900" indent="-247650">
              <a:buFont typeface="+mj-lt"/>
              <a:buAutoNum type="arabicPeriod"/>
              <a:defRPr/>
            </a:pPr>
            <a:r>
              <a:rPr lang="ru-RU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БАЛЬЗАМИН, </a:t>
            </a:r>
          </a:p>
          <a:p>
            <a:pPr marL="342900" indent="-247650">
              <a:buFont typeface="+mj-lt"/>
              <a:buAutoNum type="arabicPeriod"/>
              <a:defRPr/>
            </a:pP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ХЛОРОФИТУМ</a:t>
            </a:r>
            <a:r>
              <a:rPr lang="ru-RU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СПАТИФИЛИУМ</a:t>
            </a:r>
            <a:endParaRPr lang="ru-RU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6" descr="C:\Users\viki\AppData\Local\Microsoft\Windows\Temporary Internet Files\Content.IE5\QYIAUPJ1\MCj04376360000[1]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2143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2" descr="f456b8fa1a6da062dba3441acb28e989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25" y="2857500"/>
            <a:ext cx="1928813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a7c13d27ef3f93ff6e1f9c41f31c31c7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8" y="2714625"/>
            <a:ext cx="1943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Рисунок 10" descr="93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3938" y="6357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age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071538" y="0"/>
            <a:ext cx="857250" cy="2857500"/>
          </a:xfrm>
          <a:prstGeom prst="rect">
            <a:avLst/>
          </a:prstGeom>
        </p:spPr>
      </p:pic>
      <p:pic>
        <p:nvPicPr>
          <p:cNvPr id="10" name="Рисунок 9" descr="image (2)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flipH="1">
            <a:off x="6858016" y="0"/>
            <a:ext cx="857253" cy="2857510"/>
          </a:xfrm>
          <a:prstGeom prst="rect">
            <a:avLst/>
          </a:prstGeom>
        </p:spPr>
      </p:pic>
      <p:pic>
        <p:nvPicPr>
          <p:cNvPr id="11" name="Рисунок 8" descr="69203766_539b8c71f00a.gif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28662" y="2357430"/>
            <a:ext cx="1714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8" descr="69203766_539b8c71f00a.gif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786578" y="2143116"/>
            <a:ext cx="1714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graphicFrame>
        <p:nvGraphicFramePr>
          <p:cNvPr id="81" name="Таблица 80"/>
          <p:cNvGraphicFramePr>
            <a:graphicFrameLocks noGrp="1"/>
          </p:cNvGraphicFramePr>
          <p:nvPr/>
        </p:nvGraphicFramePr>
        <p:xfrm>
          <a:off x="357158" y="857230"/>
          <a:ext cx="8215370" cy="4993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1785950"/>
                <a:gridCol w="1500198"/>
                <a:gridCol w="1428760"/>
                <a:gridCol w="1500198"/>
              </a:tblGrid>
              <a:tr h="1071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i="1" dirty="0" smtClean="0"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ВЫНОСЛИВОСТЬ</a:t>
                      </a: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algn="l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9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ВЛАЖНОСТЬ ВОЗДУХА</a:t>
                      </a:r>
                    </a:p>
                    <a:p>
                      <a:pPr algn="l"/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algn="l"/>
                      <a:endParaRPr lang="ru-RU" b="1" i="1" dirty="0" smtClean="0">
                        <a:latin typeface="Calibri" pitchFamily="34" charset="0"/>
                      </a:endParaRPr>
                    </a:p>
                    <a:p>
                      <a:pPr algn="l"/>
                      <a:r>
                        <a:rPr lang="ru-RU" b="1" i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ОТНОШЕНИЕ </a:t>
                      </a:r>
                    </a:p>
                    <a:p>
                      <a:pPr algn="l"/>
                      <a:r>
                        <a:rPr lang="ru-RU" b="1" i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К </a:t>
                      </a:r>
                      <a:r>
                        <a:rPr lang="ru-RU" b="1" i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ru-RU" b="1" i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СВЕТУ</a:t>
                      </a:r>
                    </a:p>
                    <a:p>
                      <a:pPr algn="l"/>
                      <a:endParaRPr lang="ru-RU" sz="11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04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i="1" dirty="0" smtClean="0"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i="1" dirty="0" smtClean="0"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ПОЛИВ </a:t>
                      </a:r>
                    </a:p>
                    <a:p>
                      <a:pPr algn="l"/>
                      <a:endParaRPr lang="ru-RU" dirty="0" smtClean="0"/>
                    </a:p>
                    <a:p>
                      <a:pPr algn="l"/>
                      <a:endParaRPr lang="ru-RU" dirty="0" smtClean="0"/>
                    </a:p>
                    <a:p>
                      <a:pPr algn="l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5826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УСЛОВНЫЕ ОБОЗНАЧЕНИЯ</a:t>
            </a:r>
          </a:p>
        </p:txBody>
      </p:sp>
      <p:grpSp>
        <p:nvGrpSpPr>
          <p:cNvPr id="4100" name="Группа 71"/>
          <p:cNvGrpSpPr>
            <a:grpSpLocks/>
          </p:cNvGrpSpPr>
          <p:nvPr/>
        </p:nvGrpSpPr>
        <p:grpSpPr bwMode="auto">
          <a:xfrm>
            <a:off x="2571750" y="1000125"/>
            <a:ext cx="6000750" cy="4687888"/>
            <a:chOff x="2571736" y="1000108"/>
            <a:chExt cx="6000761" cy="4688649"/>
          </a:xfrm>
        </p:grpSpPr>
        <p:sp>
          <p:nvSpPr>
            <p:cNvPr id="4105" name="TextBox 36"/>
            <p:cNvSpPr txBox="1">
              <a:spLocks noChangeArrowheads="1"/>
            </p:cNvSpPr>
            <p:nvPr/>
          </p:nvSpPr>
          <p:spPr bwMode="auto">
            <a:xfrm>
              <a:off x="2587991" y="4815761"/>
              <a:ext cx="1626224" cy="862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latin typeface="Calibri" pitchFamily="34" charset="0"/>
                </a:rPr>
                <a:t>Хорошее подсушивание земли</a:t>
              </a:r>
            </a:p>
          </p:txBody>
        </p:sp>
        <p:grpSp>
          <p:nvGrpSpPr>
            <p:cNvPr id="4106" name="Группа 16"/>
            <p:cNvGrpSpPr>
              <a:grpSpLocks/>
            </p:cNvGrpSpPr>
            <p:nvPr/>
          </p:nvGrpSpPr>
          <p:grpSpPr bwMode="auto">
            <a:xfrm>
              <a:off x="2978285" y="1000108"/>
              <a:ext cx="650490" cy="583631"/>
              <a:chOff x="3571868" y="1357298"/>
              <a:chExt cx="714380" cy="71438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3571868" y="1357298"/>
                <a:ext cx="714380" cy="71438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99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3786147" y="1571078"/>
                <a:ext cx="71480" cy="71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000588" y="1571078"/>
                <a:ext cx="71481" cy="71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/>
              </a:p>
            </p:txBody>
          </p:sp>
          <p:sp>
            <p:nvSpPr>
              <p:cNvPr id="12" name="Дуга 11"/>
              <p:cNvSpPr/>
              <p:nvPr/>
            </p:nvSpPr>
            <p:spPr>
              <a:xfrm rot="7134702">
                <a:off x="3781333" y="1539881"/>
                <a:ext cx="279858" cy="353915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107" name="Группа 17"/>
            <p:cNvGrpSpPr>
              <a:grpSpLocks/>
            </p:cNvGrpSpPr>
            <p:nvPr/>
          </p:nvGrpSpPr>
          <p:grpSpPr bwMode="auto">
            <a:xfrm>
              <a:off x="4604509" y="1000108"/>
              <a:ext cx="650490" cy="636807"/>
              <a:chOff x="5286380" y="1357298"/>
              <a:chExt cx="714380" cy="779526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5286380" y="1357298"/>
                <a:ext cx="714380" cy="71443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99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5499977" y="1571094"/>
                <a:ext cx="71480" cy="719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5714418" y="1571094"/>
                <a:ext cx="71481" cy="719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8406659">
                <a:off x="5562175" y="1818812"/>
                <a:ext cx="281823" cy="353916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108" name="TextBox 32"/>
            <p:cNvSpPr txBox="1">
              <a:spLocks noChangeArrowheads="1"/>
            </p:cNvSpPr>
            <p:nvPr/>
          </p:nvSpPr>
          <p:spPr bwMode="auto">
            <a:xfrm>
              <a:off x="2571736" y="1642103"/>
              <a:ext cx="1447333" cy="351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/>
                <a:t>В</a:t>
              </a:r>
              <a:r>
                <a:rPr lang="ru-RU" sz="1600" b="1">
                  <a:latin typeface="Calibri" pitchFamily="34" charset="0"/>
                </a:rPr>
                <a:t>ыносливое</a:t>
              </a:r>
            </a:p>
          </p:txBody>
        </p:sp>
        <p:sp>
          <p:nvSpPr>
            <p:cNvPr id="4109" name="TextBox 33"/>
            <p:cNvSpPr txBox="1">
              <a:spLocks noChangeArrowheads="1"/>
            </p:cNvSpPr>
            <p:nvPr/>
          </p:nvSpPr>
          <p:spPr bwMode="auto">
            <a:xfrm>
              <a:off x="4279264" y="1642103"/>
              <a:ext cx="1300980" cy="351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/>
                <a:t>К</a:t>
              </a:r>
              <a:r>
                <a:rPr lang="ru-RU" sz="1600" b="1">
                  <a:latin typeface="Calibri" pitchFamily="34" charset="0"/>
                </a:rPr>
                <a:t>апризное</a:t>
              </a:r>
            </a:p>
          </p:txBody>
        </p:sp>
        <p:sp>
          <p:nvSpPr>
            <p:cNvPr id="4110" name="TextBox 34"/>
            <p:cNvSpPr txBox="1">
              <a:spLocks noChangeArrowheads="1"/>
            </p:cNvSpPr>
            <p:nvPr/>
          </p:nvSpPr>
          <p:spPr bwMode="auto">
            <a:xfrm>
              <a:off x="2587991" y="2591477"/>
              <a:ext cx="1561176" cy="31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Обычная  тем-ра</a:t>
              </a:r>
            </a:p>
          </p:txBody>
        </p:sp>
        <p:sp>
          <p:nvSpPr>
            <p:cNvPr id="4111" name="TextBox 35"/>
            <p:cNvSpPr txBox="1">
              <a:spLocks noChangeArrowheads="1"/>
            </p:cNvSpPr>
            <p:nvPr/>
          </p:nvSpPr>
          <p:spPr bwMode="auto">
            <a:xfrm>
              <a:off x="4149166" y="2459187"/>
              <a:ext cx="1561176" cy="542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Регулярное опрыскивание</a:t>
              </a:r>
            </a:p>
          </p:txBody>
        </p:sp>
        <p:sp>
          <p:nvSpPr>
            <p:cNvPr id="4112" name="TextBox 45"/>
            <p:cNvSpPr txBox="1">
              <a:spLocks noChangeArrowheads="1"/>
            </p:cNvSpPr>
            <p:nvPr/>
          </p:nvSpPr>
          <p:spPr bwMode="auto">
            <a:xfrm>
              <a:off x="4084117" y="4793714"/>
              <a:ext cx="1626225" cy="862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latin typeface="Calibri" pitchFamily="34" charset="0"/>
                </a:rPr>
                <a:t>Легкое подсушивание земли</a:t>
              </a:r>
            </a:p>
          </p:txBody>
        </p:sp>
        <p:sp>
          <p:nvSpPr>
            <p:cNvPr id="4113" name="TextBox 46"/>
            <p:cNvSpPr txBox="1">
              <a:spLocks noChangeArrowheads="1"/>
            </p:cNvSpPr>
            <p:nvPr/>
          </p:nvSpPr>
          <p:spPr bwMode="auto">
            <a:xfrm>
              <a:off x="5572132" y="4786322"/>
              <a:ext cx="142876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latin typeface="Calibri" pitchFamily="34" charset="0"/>
                </a:rPr>
                <a:t>Постоянно влажная  земля</a:t>
              </a:r>
            </a:p>
          </p:txBody>
        </p:sp>
        <p:sp>
          <p:nvSpPr>
            <p:cNvPr id="4114" name="TextBox 47"/>
            <p:cNvSpPr txBox="1">
              <a:spLocks noChangeArrowheads="1"/>
            </p:cNvSpPr>
            <p:nvPr/>
          </p:nvSpPr>
          <p:spPr bwMode="auto">
            <a:xfrm>
              <a:off x="7143768" y="4857760"/>
              <a:ext cx="128588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latin typeface="Calibri" pitchFamily="34" charset="0"/>
                </a:rPr>
                <a:t>Уровень воды в поддоне</a:t>
              </a:r>
            </a:p>
          </p:txBody>
        </p:sp>
        <p:sp>
          <p:nvSpPr>
            <p:cNvPr id="4115" name="TextBox 48"/>
            <p:cNvSpPr txBox="1">
              <a:spLocks noChangeArrowheads="1"/>
            </p:cNvSpPr>
            <p:nvPr/>
          </p:nvSpPr>
          <p:spPr bwMode="auto">
            <a:xfrm>
              <a:off x="2634248" y="3758740"/>
              <a:ext cx="1380483" cy="351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>
                  <a:latin typeface="Calibri" pitchFamily="34" charset="0"/>
                </a:rPr>
                <a:t>Прямые лучи </a:t>
              </a:r>
            </a:p>
          </p:txBody>
        </p:sp>
        <p:sp>
          <p:nvSpPr>
            <p:cNvPr id="4116" name="TextBox 49"/>
            <p:cNvSpPr txBox="1">
              <a:spLocks noChangeArrowheads="1"/>
            </p:cNvSpPr>
            <p:nvPr/>
          </p:nvSpPr>
          <p:spPr bwMode="auto">
            <a:xfrm>
              <a:off x="4081226" y="3749661"/>
              <a:ext cx="1821371" cy="31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Рассеянный свет</a:t>
              </a:r>
            </a:p>
          </p:txBody>
        </p:sp>
        <p:sp>
          <p:nvSpPr>
            <p:cNvPr id="4117" name="TextBox 51"/>
            <p:cNvSpPr txBox="1">
              <a:spLocks noChangeArrowheads="1"/>
            </p:cNvSpPr>
            <p:nvPr/>
          </p:nvSpPr>
          <p:spPr bwMode="auto">
            <a:xfrm>
              <a:off x="7336566" y="3743176"/>
              <a:ext cx="1235931" cy="351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>
                  <a:latin typeface="Calibri" pitchFamily="34" charset="0"/>
                </a:rPr>
                <a:t>Тень  </a:t>
              </a:r>
            </a:p>
          </p:txBody>
        </p:sp>
        <p:sp>
          <p:nvSpPr>
            <p:cNvPr id="41" name="Пятно 1 40"/>
            <p:cNvSpPr/>
            <p:nvPr/>
          </p:nvSpPr>
          <p:spPr>
            <a:xfrm>
              <a:off x="2786050" y="3071811"/>
              <a:ext cx="1040791" cy="714380"/>
            </a:xfrm>
            <a:prstGeom prst="irregularSeal1">
              <a:avLst/>
            </a:prstGeom>
            <a:solidFill>
              <a:srgbClr val="FFC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474411" y="3042818"/>
              <a:ext cx="715539" cy="64199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970538" y="3042818"/>
              <a:ext cx="715538" cy="641994"/>
            </a:xfrm>
            <a:prstGeom prst="ellipse">
              <a:avLst/>
            </a:prstGeom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27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7466685" y="3042818"/>
              <a:ext cx="715544" cy="641999"/>
            </a:xfrm>
            <a:prstGeom prst="ellipse">
              <a:avLst/>
            </a:prstGeom>
            <a:solidFill>
              <a:srgbClr val="C0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/>
            </a:p>
          </p:txBody>
        </p:sp>
        <p:grpSp>
          <p:nvGrpSpPr>
            <p:cNvPr id="4130" name="Группа 78"/>
            <p:cNvGrpSpPr>
              <a:grpSpLocks/>
            </p:cNvGrpSpPr>
            <p:nvPr/>
          </p:nvGrpSpPr>
          <p:grpSpPr bwMode="auto">
            <a:xfrm>
              <a:off x="2719534" y="4268444"/>
              <a:ext cx="1169437" cy="525269"/>
              <a:chOff x="2644775" y="5000625"/>
              <a:chExt cx="1284288" cy="642938"/>
            </a:xfrm>
          </p:grpSpPr>
          <p:sp>
            <p:nvSpPr>
              <p:cNvPr id="47" name="Трапеция 46"/>
              <p:cNvSpPr/>
              <p:nvPr/>
            </p:nvSpPr>
            <p:spPr>
              <a:xfrm rot="18300247">
                <a:off x="2787534" y="4913156"/>
                <a:ext cx="254590" cy="540458"/>
              </a:xfrm>
              <a:prstGeom prst="trapezoid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3071735" y="4999730"/>
                <a:ext cx="643320" cy="6432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/>
              </a:p>
            </p:txBody>
          </p:sp>
          <p:sp>
            <p:nvSpPr>
              <p:cNvPr id="46" name="Месяц 45"/>
              <p:cNvSpPr/>
              <p:nvPr/>
            </p:nvSpPr>
            <p:spPr>
              <a:xfrm rot="10800000">
                <a:off x="3715054" y="4999730"/>
                <a:ext cx="214439" cy="643280"/>
              </a:xfrm>
              <a:prstGeom prst="moon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/>
              </a:p>
            </p:txBody>
          </p:sp>
        </p:grpSp>
        <p:grpSp>
          <p:nvGrpSpPr>
            <p:cNvPr id="4131" name="Группа 55"/>
            <p:cNvGrpSpPr>
              <a:grpSpLocks/>
            </p:cNvGrpSpPr>
            <p:nvPr/>
          </p:nvGrpSpPr>
          <p:grpSpPr bwMode="auto">
            <a:xfrm>
              <a:off x="5666976" y="4268444"/>
              <a:ext cx="1169436" cy="525269"/>
              <a:chOff x="5881643" y="5072073"/>
              <a:chExt cx="1283633" cy="642942"/>
            </a:xfrm>
          </p:grpSpPr>
          <p:sp>
            <p:nvSpPr>
              <p:cNvPr id="51" name="Трапеция 50"/>
              <p:cNvSpPr/>
              <p:nvPr/>
            </p:nvSpPr>
            <p:spPr>
              <a:xfrm rot="18300247">
                <a:off x="6023997" y="4985614"/>
                <a:ext cx="254592" cy="538441"/>
              </a:xfrm>
              <a:prstGeom prst="trapezoid">
                <a:avLst/>
              </a:prstGeom>
              <a:solidFill>
                <a:srgbClr val="99CCFF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6308991" y="5071178"/>
                <a:ext cx="641249" cy="643284"/>
              </a:xfrm>
              <a:prstGeom prst="rect">
                <a:avLst/>
              </a:prstGeom>
              <a:blipFill>
                <a:blip r:embed="rId3" cstate="email"/>
                <a:stretch>
                  <a:fillRect/>
                </a:stretch>
              </a:blip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/>
              </a:p>
            </p:txBody>
          </p:sp>
          <p:sp>
            <p:nvSpPr>
              <p:cNvPr id="53" name="Месяц 52"/>
              <p:cNvSpPr/>
              <p:nvPr/>
            </p:nvSpPr>
            <p:spPr>
              <a:xfrm rot="10800000">
                <a:off x="6950240" y="5071178"/>
                <a:ext cx="214330" cy="643284"/>
              </a:xfrm>
              <a:prstGeom prst="moon">
                <a:avLst/>
              </a:prstGeom>
              <a:solidFill>
                <a:srgbClr val="99CC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/>
              </a:p>
            </p:txBody>
          </p:sp>
        </p:grpSp>
        <p:grpSp>
          <p:nvGrpSpPr>
            <p:cNvPr id="4132" name="Группа 56"/>
            <p:cNvGrpSpPr>
              <a:grpSpLocks/>
            </p:cNvGrpSpPr>
            <p:nvPr/>
          </p:nvGrpSpPr>
          <p:grpSpPr bwMode="auto">
            <a:xfrm>
              <a:off x="4170849" y="4271038"/>
              <a:ext cx="1149199" cy="525269"/>
              <a:chOff x="4238569" y="5003736"/>
              <a:chExt cx="1262126" cy="642942"/>
            </a:xfrm>
          </p:grpSpPr>
          <p:sp>
            <p:nvSpPr>
              <p:cNvPr id="48" name="Трапеция 47"/>
              <p:cNvSpPr/>
              <p:nvPr/>
            </p:nvSpPr>
            <p:spPr>
              <a:xfrm rot="18300247">
                <a:off x="4380970" y="4916967"/>
                <a:ext cx="254592" cy="540485"/>
              </a:xfrm>
              <a:prstGeom prst="trapezoid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4642515" y="5003554"/>
                <a:ext cx="643351" cy="64328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/>
              </a:p>
            </p:txBody>
          </p:sp>
          <p:sp>
            <p:nvSpPr>
              <p:cNvPr id="50" name="Месяц 49"/>
              <p:cNvSpPr/>
              <p:nvPr/>
            </p:nvSpPr>
            <p:spPr>
              <a:xfrm rot="10800000">
                <a:off x="5285866" y="5003554"/>
                <a:ext cx="214451" cy="643284"/>
              </a:xfrm>
              <a:prstGeom prst="moon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4642515" y="5357262"/>
                <a:ext cx="643351" cy="285688"/>
              </a:xfrm>
              <a:prstGeom prst="rect">
                <a:avLst/>
              </a:prstGeom>
              <a:blipFill>
                <a:blip r:embed="rId4" cstate="email"/>
                <a:stretch>
                  <a:fillRect/>
                </a:stretch>
              </a:blip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/>
              </a:p>
            </p:txBody>
          </p:sp>
        </p:grpSp>
        <p:grpSp>
          <p:nvGrpSpPr>
            <p:cNvPr id="4133" name="Группа 73"/>
            <p:cNvGrpSpPr>
              <a:grpSpLocks/>
            </p:cNvGrpSpPr>
            <p:nvPr/>
          </p:nvGrpSpPr>
          <p:grpSpPr bwMode="auto">
            <a:xfrm>
              <a:off x="7401615" y="4189330"/>
              <a:ext cx="638926" cy="622540"/>
              <a:chOff x="7786688" y="4903949"/>
              <a:chExt cx="701675" cy="761839"/>
            </a:xfrm>
          </p:grpSpPr>
          <p:sp>
            <p:nvSpPr>
              <p:cNvPr id="60" name="Месяц 59"/>
              <p:cNvSpPr/>
              <p:nvPr/>
            </p:nvSpPr>
            <p:spPr>
              <a:xfrm rot="17451489" flipH="1">
                <a:off x="7984951" y="4883007"/>
                <a:ext cx="142876" cy="285752"/>
              </a:xfrm>
              <a:prstGeom prst="moon">
                <a:avLst/>
              </a:prstGeom>
              <a:solidFill>
                <a:srgbClr val="00B05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/>
              </a:p>
            </p:txBody>
          </p:sp>
          <p:sp>
            <p:nvSpPr>
              <p:cNvPr id="59" name="Месяц 58"/>
              <p:cNvSpPr/>
              <p:nvPr/>
            </p:nvSpPr>
            <p:spPr>
              <a:xfrm rot="4148511">
                <a:off x="8159972" y="4832511"/>
                <a:ext cx="142876" cy="285752"/>
              </a:xfrm>
              <a:prstGeom prst="moon">
                <a:avLst/>
              </a:prstGeom>
              <a:solidFill>
                <a:srgbClr val="00B05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/>
              </a:p>
            </p:txBody>
          </p:sp>
          <p:sp>
            <p:nvSpPr>
              <p:cNvPr id="58" name="Трапеция 57"/>
              <p:cNvSpPr/>
              <p:nvPr/>
            </p:nvSpPr>
            <p:spPr>
              <a:xfrm rot="10800000">
                <a:off x="7786688" y="5072188"/>
                <a:ext cx="642937" cy="460278"/>
              </a:xfrm>
              <a:prstGeom prst="trapezoid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/>
              </a:p>
            </p:txBody>
          </p:sp>
          <p:sp>
            <p:nvSpPr>
              <p:cNvPr id="55" name="Трапеция 54"/>
              <p:cNvSpPr/>
              <p:nvPr/>
            </p:nvSpPr>
            <p:spPr>
              <a:xfrm rot="10800000">
                <a:off x="7792898" y="5429283"/>
                <a:ext cx="695622" cy="237050"/>
              </a:xfrm>
              <a:prstGeom prst="trapezoid">
                <a:avLst/>
              </a:prstGeom>
              <a:gradFill flip="none" rotWithShape="1">
                <a:gsLst>
                  <a:gs pos="33000">
                    <a:schemeClr val="bg1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1"/>
                <a:tileRect/>
              </a:gra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/>
              </a:p>
            </p:txBody>
          </p:sp>
        </p:grpSp>
        <p:grpSp>
          <p:nvGrpSpPr>
            <p:cNvPr id="4134" name="Группа 76"/>
            <p:cNvGrpSpPr>
              <a:grpSpLocks/>
            </p:cNvGrpSpPr>
            <p:nvPr/>
          </p:nvGrpSpPr>
          <p:grpSpPr bwMode="auto">
            <a:xfrm>
              <a:off x="3108383" y="1992282"/>
              <a:ext cx="585440" cy="583631"/>
              <a:chOff x="3071813" y="2214563"/>
              <a:chExt cx="642937" cy="714375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3071735" y="2214777"/>
                <a:ext cx="428880" cy="71324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/>
              </a:p>
            </p:txBody>
          </p:sp>
          <p:cxnSp>
            <p:nvCxnSpPr>
              <p:cNvPr id="63" name="Прямая соединительная линия 62"/>
              <p:cNvCxnSpPr>
                <a:endCxn id="61" idx="2"/>
              </p:cNvCxnSpPr>
              <p:nvPr/>
            </p:nvCxnSpPr>
            <p:spPr>
              <a:xfrm rot="5400000">
                <a:off x="3106507" y="2748352"/>
                <a:ext cx="357594" cy="174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65" name="Овал 64"/>
              <p:cNvSpPr/>
              <p:nvPr/>
            </p:nvSpPr>
            <p:spPr>
              <a:xfrm>
                <a:off x="3214695" y="2786150"/>
                <a:ext cx="142960" cy="14187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/>
              </a:p>
            </p:txBody>
          </p:sp>
          <p:sp>
            <p:nvSpPr>
              <p:cNvPr id="4148" name="TextBox 65"/>
              <p:cNvSpPr txBox="1">
                <a:spLocks noChangeArrowheads="1"/>
              </p:cNvSpPr>
              <p:nvPr/>
            </p:nvSpPr>
            <p:spPr bwMode="auto">
              <a:xfrm>
                <a:off x="3071813" y="2238375"/>
                <a:ext cx="642937" cy="332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100" b="1"/>
                  <a:t>18 С</a:t>
                </a:r>
              </a:p>
            </p:txBody>
          </p:sp>
        </p:grpSp>
        <p:grpSp>
          <p:nvGrpSpPr>
            <p:cNvPr id="4135" name="Группа 80"/>
            <p:cNvGrpSpPr>
              <a:grpSpLocks/>
            </p:cNvGrpSpPr>
            <p:nvPr/>
          </p:nvGrpSpPr>
          <p:grpSpPr bwMode="auto">
            <a:xfrm>
              <a:off x="4488866" y="1992282"/>
              <a:ext cx="692411" cy="466905"/>
              <a:chOff x="4587875" y="2214563"/>
              <a:chExt cx="760413" cy="571500"/>
            </a:xfrm>
          </p:grpSpPr>
          <p:sp>
            <p:nvSpPr>
              <p:cNvPr id="67" name="Блок-схема: ручное управление 66"/>
              <p:cNvSpPr/>
              <p:nvPr/>
            </p:nvSpPr>
            <p:spPr>
              <a:xfrm rot="5212044">
                <a:off x="4626634" y="2328238"/>
                <a:ext cx="258478" cy="334735"/>
              </a:xfrm>
              <a:prstGeom prst="flowChartManualOperation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/>
              </a:p>
            </p:txBody>
          </p:sp>
          <p:grpSp>
            <p:nvGrpSpPr>
              <p:cNvPr id="4137" name="Группа 83"/>
              <p:cNvGrpSpPr>
                <a:grpSpLocks/>
              </p:cNvGrpSpPr>
              <p:nvPr/>
            </p:nvGrpSpPr>
            <p:grpSpPr bwMode="auto">
              <a:xfrm>
                <a:off x="5000625" y="2214563"/>
                <a:ext cx="347663" cy="571500"/>
                <a:chOff x="5072066" y="2143116"/>
                <a:chExt cx="490542" cy="714380"/>
              </a:xfrm>
            </p:grpSpPr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 flipV="1">
                  <a:off x="5078495" y="2143384"/>
                  <a:ext cx="209091" cy="143329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 flipV="1">
                  <a:off x="5078495" y="2430044"/>
                  <a:ext cx="280429" cy="9717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5078495" y="2592808"/>
                  <a:ext cx="270589" cy="51017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единительная линия 74"/>
                <p:cNvCxnSpPr/>
                <p:nvPr/>
              </p:nvCxnSpPr>
              <p:spPr>
                <a:xfrm>
                  <a:off x="5287586" y="2519928"/>
                  <a:ext cx="275509" cy="51017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 flipV="1">
                  <a:off x="5287586" y="2213833"/>
                  <a:ext cx="275509" cy="7288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5078495" y="2714274"/>
                  <a:ext cx="209091" cy="143331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Прямая соединительная линия 79"/>
                <p:cNvCxnSpPr/>
                <p:nvPr/>
              </p:nvCxnSpPr>
              <p:spPr>
                <a:xfrm>
                  <a:off x="5287586" y="2714274"/>
                  <a:ext cx="275509" cy="123896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4101" name="Picture 6" descr="C:\Users\viki\AppData\Local\Microsoft\Windows\Temporary Internet Files\Content.IE5\QYIAUPJ1\MCj04376360000[1]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357313" y="-4286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50"/>
          <p:cNvSpPr txBox="1">
            <a:spLocks noChangeArrowheads="1"/>
          </p:cNvSpPr>
          <p:nvPr/>
        </p:nvSpPr>
        <p:spPr bwMode="auto">
          <a:xfrm>
            <a:off x="5643563" y="3714750"/>
            <a:ext cx="1357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alibri" pitchFamily="34" charset="0"/>
              </a:rPr>
              <a:t>Полутень </a:t>
            </a:r>
          </a:p>
        </p:txBody>
      </p:sp>
      <p:pic>
        <p:nvPicPr>
          <p:cNvPr id="4104" name="Рисунок 67" descr="93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3938" y="6357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grpSp>
        <p:nvGrpSpPr>
          <p:cNvPr id="5122" name="Группа 25"/>
          <p:cNvGrpSpPr>
            <a:grpSpLocks/>
          </p:cNvGrpSpPr>
          <p:nvPr/>
        </p:nvGrpSpPr>
        <p:grpSpPr bwMode="auto">
          <a:xfrm>
            <a:off x="357188" y="2428875"/>
            <a:ext cx="3857625" cy="1000125"/>
            <a:chOff x="285750" y="2500313"/>
            <a:chExt cx="3857625" cy="1000125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85750" y="2500313"/>
              <a:ext cx="3857625" cy="1000125"/>
            </a:xfrm>
            <a:prstGeom prst="roundRect">
              <a:avLst/>
            </a:prstGeom>
            <a:solidFill>
              <a:srgbClr val="E4FFC9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5135" name="Группа 16"/>
            <p:cNvGrpSpPr>
              <a:grpSpLocks/>
            </p:cNvGrpSpPr>
            <p:nvPr/>
          </p:nvGrpSpPr>
          <p:grpSpPr bwMode="auto">
            <a:xfrm>
              <a:off x="428625" y="2643188"/>
              <a:ext cx="714375" cy="714375"/>
              <a:chOff x="3571868" y="1357298"/>
              <a:chExt cx="714380" cy="714380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3571868" y="1357298"/>
                <a:ext cx="714380" cy="71438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99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3786181" y="1571613"/>
                <a:ext cx="71439" cy="714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4000496" y="1571613"/>
                <a:ext cx="71437" cy="714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Дуга 9"/>
              <p:cNvSpPr/>
              <p:nvPr/>
            </p:nvSpPr>
            <p:spPr>
              <a:xfrm rot="7134702">
                <a:off x="3781419" y="1539861"/>
                <a:ext cx="279402" cy="352427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" name="Овал 10"/>
            <p:cNvSpPr/>
            <p:nvPr/>
          </p:nvSpPr>
          <p:spPr>
            <a:xfrm>
              <a:off x="3286125" y="2643188"/>
              <a:ext cx="714375" cy="7143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5139" name="Группа 11"/>
            <p:cNvGrpSpPr>
              <a:grpSpLocks/>
            </p:cNvGrpSpPr>
            <p:nvPr/>
          </p:nvGrpSpPr>
          <p:grpSpPr bwMode="auto">
            <a:xfrm>
              <a:off x="2286000" y="2643188"/>
              <a:ext cx="714375" cy="714375"/>
              <a:chOff x="7786688" y="4903949"/>
              <a:chExt cx="701675" cy="761839"/>
            </a:xfrm>
          </p:grpSpPr>
          <p:sp>
            <p:nvSpPr>
              <p:cNvPr id="13" name="Месяц 12"/>
              <p:cNvSpPr/>
              <p:nvPr/>
            </p:nvSpPr>
            <p:spPr>
              <a:xfrm rot="17451489" flipH="1">
                <a:off x="7984951" y="4883007"/>
                <a:ext cx="142876" cy="285752"/>
              </a:xfrm>
              <a:prstGeom prst="moon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Месяц 13"/>
              <p:cNvSpPr/>
              <p:nvPr/>
            </p:nvSpPr>
            <p:spPr>
              <a:xfrm rot="4148511">
                <a:off x="8159972" y="4832511"/>
                <a:ext cx="142876" cy="285752"/>
              </a:xfrm>
              <a:prstGeom prst="moon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5" name="Трапеция 14"/>
              <p:cNvSpPr/>
              <p:nvPr/>
            </p:nvSpPr>
            <p:spPr>
              <a:xfrm rot="10800000">
                <a:off x="7786688" y="5071554"/>
                <a:ext cx="642422" cy="460489"/>
              </a:xfrm>
              <a:prstGeom prst="trapezoid">
                <a:avLst/>
              </a:prstGeom>
              <a:solidFill>
                <a:srgbClr val="FFC000"/>
              </a:solidFill>
              <a:ln>
                <a:solidFill>
                  <a:srgbClr val="FF99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6" name="Трапеция 15"/>
              <p:cNvSpPr/>
              <p:nvPr/>
            </p:nvSpPr>
            <p:spPr>
              <a:xfrm rot="10800000">
                <a:off x="7792925" y="5428771"/>
                <a:ext cx="695438" cy="237017"/>
              </a:xfrm>
              <a:prstGeom prst="trapezoid">
                <a:avLst/>
              </a:prstGeom>
              <a:gradFill flip="none" rotWithShape="1">
                <a:gsLst>
                  <a:gs pos="33000">
                    <a:schemeClr val="bg1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1"/>
                <a:tileRect/>
              </a:gra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5140" name="Группа 16"/>
            <p:cNvGrpSpPr>
              <a:grpSpLocks/>
            </p:cNvGrpSpPr>
            <p:nvPr/>
          </p:nvGrpSpPr>
          <p:grpSpPr bwMode="auto">
            <a:xfrm>
              <a:off x="1357313" y="2643188"/>
              <a:ext cx="642937" cy="714375"/>
              <a:chOff x="3071813" y="2214563"/>
              <a:chExt cx="642937" cy="714375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3071812" y="2214563"/>
                <a:ext cx="428625" cy="71437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19" name="Прямая соединительная линия 18"/>
              <p:cNvCxnSpPr>
                <a:endCxn id="18" idx="2"/>
              </p:cNvCxnSpPr>
              <p:nvPr/>
            </p:nvCxnSpPr>
            <p:spPr>
              <a:xfrm rot="5400000">
                <a:off x="3106737" y="2749551"/>
                <a:ext cx="357187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0" name="Овал 19"/>
              <p:cNvSpPr/>
              <p:nvPr/>
            </p:nvSpPr>
            <p:spPr>
              <a:xfrm>
                <a:off x="3214687" y="2786063"/>
                <a:ext cx="142875" cy="14287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144" name="TextBox 65"/>
              <p:cNvSpPr txBox="1">
                <a:spLocks noChangeArrowheads="1"/>
              </p:cNvSpPr>
              <p:nvPr/>
            </p:nvSpPr>
            <p:spPr bwMode="auto">
              <a:xfrm>
                <a:off x="3071813" y="2238375"/>
                <a:ext cx="642937" cy="261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100"/>
                  <a:t>18 С</a:t>
                </a: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39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УЗУМБАРСКАЯ ФИАЛКА</a:t>
            </a:r>
          </a:p>
        </p:txBody>
      </p:sp>
      <p:pic>
        <p:nvPicPr>
          <p:cNvPr id="5124" name="Рисунок 4" descr="fialki-ru543-stereo.gif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0" y="2786063"/>
            <a:ext cx="36417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285750" y="3643313"/>
            <a:ext cx="45005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Многолетнее травянистое растение с укороченным сочным стеблем, несущим розетку листьев. Листья до 8 см. длиной, черешковые, сердцевидные в основании, широкоовальные или округлые, с волнистым краем, темно- зеленые, снизу красноватые сильноопушенные. Цветки собраны в 2-7 цветковых соцветия, на длинных пазушных цветоносах. Венчик темно- фиолетовый с пяти лопастным двугубым отгибом (2 лопасти короче 3 других).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928688"/>
            <a:ext cx="8572500" cy="1200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Свет: яркий. Растение способно переносить прямые солнечные лучи.</a:t>
            </a:r>
          </a:p>
          <a:p>
            <a:pPr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Температура: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период активного роста 18-25°C. </a:t>
            </a:r>
          </a:p>
          <a:p>
            <a:pPr>
              <a:defRPr/>
            </a:pPr>
            <a:r>
              <a:rPr lang="ru-RU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Полив: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наливается в поддон летом через день, зимой дважды в неделю.</a:t>
            </a:r>
          </a:p>
          <a:p>
            <a:pPr>
              <a:defRPr/>
            </a:pPr>
            <a:r>
              <a:rPr lang="ru-RU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Влажность воздуха: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играет существенной роли.</a:t>
            </a:r>
          </a:p>
        </p:txBody>
      </p:sp>
      <p:sp>
        <p:nvSpPr>
          <p:cNvPr id="5127" name="Rectangle 28"/>
          <p:cNvSpPr>
            <a:spLocks noChangeArrowheads="1"/>
          </p:cNvSpPr>
          <p:nvPr/>
        </p:nvSpPr>
        <p:spPr bwMode="auto">
          <a:xfrm>
            <a:off x="8316913" y="6381750"/>
            <a:ext cx="827087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929563" y="5429250"/>
            <a:ext cx="785812" cy="357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9" name="Picture 6" descr="C:\Users\viki\AppData\Local\Microsoft\Windows\Temporary Internet Files\Content.IE5\QYIAUPJ1\MCj04376360000[1]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2143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Рисунок 29" descr="93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3938" y="6357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ПРИМУЛА</a:t>
            </a:r>
            <a:endPara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285750" y="4429125"/>
            <a:ext cx="42862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Травянистое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красивоцветущее комнатное растение с укороченным стеблем и розеткой округлых ворсистых листьев с волнистыми краями. Выращивается как 1-2-летнее растение, так как в последующие годы цветет слабее и теряет декоративность. Соцветия - зонтики из ярко-розовых, белых, красных или лиловых цветков - возвышаются вторым ярусом над листьями. Цветет примула с ранней весны до декабря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714375"/>
            <a:ext cx="8286750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</a:t>
            </a:r>
          </a:p>
          <a:p>
            <a:pPr algn="just">
              <a:defRPr/>
            </a:pP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весенне-летний период 20-26°C, зимой 16-18°C, растение способно переносить понижение температуры до 12°C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ru-RU" sz="1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Полив</a:t>
            </a:r>
            <a:r>
              <a:rPr lang="ru-RU" sz="16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почва должна быть постоянно влажной, но чрезмерный полив или, наоборот, высушивание земляного кома, может привести к гибели растения и отрицательно повлиять на цветение</a:t>
            </a:r>
          </a:p>
          <a:p>
            <a:pPr algn="just">
              <a:defRPr/>
            </a:pPr>
            <a:r>
              <a:rPr lang="ru-RU" sz="1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Влажность </a:t>
            </a:r>
            <a:r>
              <a:rPr lang="ru-RU" sz="1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</a:t>
            </a:r>
            <a:r>
              <a:rPr lang="ru-RU" sz="1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Умеренная, воздух вокруг растения время от времени опрыскивают. Необходимо избегать попадания влаги на листья растения</a:t>
            </a:r>
            <a:endParaRPr lang="ru-RU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55" name="Группа 27"/>
          <p:cNvGrpSpPr>
            <a:grpSpLocks/>
          </p:cNvGrpSpPr>
          <p:nvPr/>
        </p:nvGrpSpPr>
        <p:grpSpPr bwMode="auto">
          <a:xfrm>
            <a:off x="428625" y="3143250"/>
            <a:ext cx="4357688" cy="1000125"/>
            <a:chOff x="142875" y="3500438"/>
            <a:chExt cx="4357688" cy="1000125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42875" y="3500438"/>
              <a:ext cx="4357688" cy="1000125"/>
            </a:xfrm>
            <a:prstGeom prst="roundRect">
              <a:avLst/>
            </a:prstGeom>
            <a:solidFill>
              <a:srgbClr val="E4FFC9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162" name="Группа 26"/>
            <p:cNvGrpSpPr>
              <a:grpSpLocks/>
            </p:cNvGrpSpPr>
            <p:nvPr/>
          </p:nvGrpSpPr>
          <p:grpSpPr bwMode="auto">
            <a:xfrm>
              <a:off x="357188" y="3643313"/>
              <a:ext cx="1617662" cy="714375"/>
              <a:chOff x="357188" y="3643313"/>
              <a:chExt cx="1617662" cy="714375"/>
            </a:xfrm>
          </p:grpSpPr>
          <p:grpSp>
            <p:nvGrpSpPr>
              <p:cNvPr id="6163" name="Группа 16"/>
              <p:cNvGrpSpPr>
                <a:grpSpLocks/>
              </p:cNvGrpSpPr>
              <p:nvPr/>
            </p:nvGrpSpPr>
            <p:grpSpPr bwMode="auto">
              <a:xfrm>
                <a:off x="357188" y="3643313"/>
                <a:ext cx="714375" cy="714375"/>
                <a:chOff x="3571868" y="1357298"/>
                <a:chExt cx="714380" cy="714380"/>
              </a:xfrm>
            </p:grpSpPr>
            <p:sp>
              <p:nvSpPr>
                <p:cNvPr id="8" name="Овал 7"/>
                <p:cNvSpPr/>
                <p:nvPr/>
              </p:nvSpPr>
              <p:spPr>
                <a:xfrm>
                  <a:off x="3571868" y="1357298"/>
                  <a:ext cx="714380" cy="71438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9" name="Овал 8"/>
                <p:cNvSpPr/>
                <p:nvPr/>
              </p:nvSpPr>
              <p:spPr>
                <a:xfrm>
                  <a:off x="3786181" y="1571611"/>
                  <a:ext cx="71439" cy="71439"/>
                </a:xfrm>
                <a:prstGeom prst="ellipse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0" name="Овал 9"/>
                <p:cNvSpPr/>
                <p:nvPr/>
              </p:nvSpPr>
              <p:spPr>
                <a:xfrm>
                  <a:off x="4000496" y="1571611"/>
                  <a:ext cx="71437" cy="71439"/>
                </a:xfrm>
                <a:prstGeom prst="ellipse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1" name="Дуга 10"/>
                <p:cNvSpPr/>
                <p:nvPr/>
              </p:nvSpPr>
              <p:spPr>
                <a:xfrm rot="7134702">
                  <a:off x="3781419" y="1539861"/>
                  <a:ext cx="279402" cy="352427"/>
                </a:xfrm>
                <a:prstGeom prst="arc">
                  <a:avLst/>
                </a:prstGeom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6165" name="Группа 16"/>
              <p:cNvGrpSpPr>
                <a:grpSpLocks/>
              </p:cNvGrpSpPr>
              <p:nvPr/>
            </p:nvGrpSpPr>
            <p:grpSpPr bwMode="auto">
              <a:xfrm>
                <a:off x="1214438" y="3714750"/>
                <a:ext cx="760412" cy="571500"/>
                <a:chOff x="4587875" y="2214563"/>
                <a:chExt cx="760413" cy="571500"/>
              </a:xfrm>
            </p:grpSpPr>
            <p:sp>
              <p:nvSpPr>
                <p:cNvPr id="18" name="Блок-схема: ручное управление 17"/>
                <p:cNvSpPr/>
                <p:nvPr/>
              </p:nvSpPr>
              <p:spPr>
                <a:xfrm rot="5212044">
                  <a:off x="4626768" y="2328070"/>
                  <a:ext cx="257175" cy="334962"/>
                </a:xfrm>
                <a:prstGeom prst="flowChartManualOperation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grpSp>
              <p:nvGrpSpPr>
                <p:cNvPr id="6169" name="Группа 83"/>
                <p:cNvGrpSpPr>
                  <a:grpSpLocks/>
                </p:cNvGrpSpPr>
                <p:nvPr/>
              </p:nvGrpSpPr>
              <p:grpSpPr bwMode="auto">
                <a:xfrm>
                  <a:off x="5000625" y="2214563"/>
                  <a:ext cx="347663" cy="571500"/>
                  <a:chOff x="5072066" y="2143116"/>
                  <a:chExt cx="490542" cy="714380"/>
                </a:xfrm>
              </p:grpSpPr>
              <p:cxnSp>
                <p:nvCxnSpPr>
                  <p:cNvPr id="20" name="Прямая соединительная линия 19"/>
                  <p:cNvCxnSpPr/>
                  <p:nvPr/>
                </p:nvCxnSpPr>
                <p:spPr>
                  <a:xfrm flipV="1">
                    <a:off x="5072067" y="2143116"/>
                    <a:ext cx="215032" cy="142876"/>
                  </a:xfrm>
                  <a:prstGeom prst="line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Прямая соединительная линия 20"/>
                  <p:cNvCxnSpPr/>
                  <p:nvPr/>
                </p:nvCxnSpPr>
                <p:spPr>
                  <a:xfrm flipV="1">
                    <a:off x="5072067" y="2428868"/>
                    <a:ext cx="286709" cy="9923"/>
                  </a:xfrm>
                  <a:prstGeom prst="line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Прямая соединительная линия 21"/>
                  <p:cNvCxnSpPr/>
                  <p:nvPr/>
                </p:nvCxnSpPr>
                <p:spPr>
                  <a:xfrm>
                    <a:off x="5072067" y="2591588"/>
                    <a:ext cx="275509" cy="51594"/>
                  </a:xfrm>
                  <a:prstGeom prst="line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Прямая соединительная линия 22"/>
                  <p:cNvCxnSpPr/>
                  <p:nvPr/>
                </p:nvCxnSpPr>
                <p:spPr>
                  <a:xfrm>
                    <a:off x="5287099" y="2520150"/>
                    <a:ext cx="275509" cy="51594"/>
                  </a:xfrm>
                  <a:prstGeom prst="line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Прямая соединительная линия 23"/>
                  <p:cNvCxnSpPr/>
                  <p:nvPr/>
                </p:nvCxnSpPr>
                <p:spPr>
                  <a:xfrm flipV="1">
                    <a:off x="5287099" y="2214554"/>
                    <a:ext cx="275509" cy="71438"/>
                  </a:xfrm>
                  <a:prstGeom prst="line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Прямая соединительная линия 24"/>
                  <p:cNvCxnSpPr/>
                  <p:nvPr/>
                </p:nvCxnSpPr>
                <p:spPr>
                  <a:xfrm>
                    <a:off x="5072067" y="2714620"/>
                    <a:ext cx="215032" cy="142876"/>
                  </a:xfrm>
                  <a:prstGeom prst="line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Прямая соединительная линия 25"/>
                  <p:cNvCxnSpPr/>
                  <p:nvPr/>
                </p:nvCxnSpPr>
                <p:spPr>
                  <a:xfrm>
                    <a:off x="5287099" y="2714620"/>
                    <a:ext cx="275509" cy="123032"/>
                  </a:xfrm>
                  <a:prstGeom prst="line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6152" name="Picture 6" descr="C:\Users\viki\AppData\Local\Microsoft\Windows\Temporary Internet Files\Content.IE5\QYIAUPJ1\MCj04376360000[1]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14313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Рисунок 34" descr="93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3938" y="6357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C:\Users\Лена\Desktop\Рабочая\Цветы\IMG_8424.350x50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2838033"/>
            <a:ext cx="2717555" cy="271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940" y="3366922"/>
            <a:ext cx="1316463" cy="63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Рисунок 36" descr="http://vcvetu.ru/refs/9/8210/8210_html_48ee003d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316" y="3224530"/>
            <a:ext cx="661495" cy="828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5152" y="-2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142875"/>
            <a:ext cx="7186612" cy="5826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КАЛАНХОЭ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785813"/>
            <a:ext cx="8643938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Свет: </a:t>
            </a:r>
            <a:r>
              <a:rPr lang="ru-RU" sz="1400" b="1" dirty="0"/>
              <a:t>От прямых солнечных лучей растение следует притенять</a:t>
            </a:r>
            <a:r>
              <a:rPr lang="ru-RU" sz="1400" b="1" dirty="0" smtClean="0"/>
              <a:t>.</a:t>
            </a:r>
          </a:p>
          <a:p>
            <a:pPr>
              <a:defRPr/>
            </a:pP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Температура:</a:t>
            </a:r>
            <a:r>
              <a:rPr lang="ru-RU" sz="1400" b="1" dirty="0" err="1"/>
              <a:t>растение</a:t>
            </a:r>
            <a:r>
              <a:rPr lang="ru-RU" sz="1400" b="1" dirty="0"/>
              <a:t> нуждается в тепле и минимальном уходе. Растение лучше всего растет и цветет при температуре 15-30 °C. Не держите горшок с </a:t>
            </a:r>
            <a:r>
              <a:rPr lang="ru-RU" sz="1400" b="1" dirty="0" err="1"/>
              <a:t>каланхоэ</a:t>
            </a:r>
            <a:r>
              <a:rPr lang="ru-RU" sz="1400" b="1" dirty="0"/>
              <a:t> на сквозняке или на холодном подоконнике.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Полив:</a:t>
            </a:r>
            <a:r>
              <a:rPr lang="ru-RU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/>
              <a:t>когда почва становится сухой на ощупь, </a:t>
            </a:r>
            <a:r>
              <a:rPr lang="ru-RU" sz="1400" b="1" dirty="0" err="1"/>
              <a:t>каланхоэ</a:t>
            </a:r>
            <a:r>
              <a:rPr lang="ru-RU" sz="1400" b="1" dirty="0"/>
              <a:t> необходимо обильно поливать. </a:t>
            </a:r>
            <a:r>
              <a:rPr lang="ru-RU" sz="1400" b="1" dirty="0" err="1"/>
              <a:t>Каланхоэ</a:t>
            </a:r>
            <a:r>
              <a:rPr lang="ru-RU" sz="1400" b="1" dirty="0"/>
              <a:t> относится к засухоустойчивым растениям, но не допускайте полного пересыхания почвы, отрицательно сказывающегося на росте. При поливе избегайте попадания воды на листья. </a:t>
            </a:r>
            <a:endParaRPr lang="ru-RU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Влажность воздуха</a:t>
            </a:r>
            <a:r>
              <a:rPr lang="ru-RU" sz="1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400" b="1" dirty="0"/>
              <a:t>растение хорошо переносит опрыскивание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>
            <a:off x="214313" y="3956889"/>
            <a:ext cx="535781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Каланхоэ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Kalanchoe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относится к семейству Толстянковые. Представители рода распространены в тропических областях Австралии, на островах Новая Гвинея, Молуккских, Мадагаскар, а также в Тропической Америке, в тропических и субтропических областях Азии. Цветок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каланхоэ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суккуленты, многолетние травянистые растения или полукустарники. Комнатное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каланхоэ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популярным декоративным растением, цветущим обильно и продолжительно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1"/>
          <p:cNvGrpSpPr>
            <a:grpSpLocks/>
          </p:cNvGrpSpPr>
          <p:nvPr/>
        </p:nvGrpSpPr>
        <p:grpSpPr bwMode="auto">
          <a:xfrm>
            <a:off x="342786" y="2956764"/>
            <a:ext cx="3857625" cy="1000125"/>
            <a:chOff x="285750" y="3429000"/>
            <a:chExt cx="3857625" cy="1000125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85750" y="3429000"/>
              <a:ext cx="3857625" cy="1000125"/>
            </a:xfrm>
            <a:prstGeom prst="roundRect">
              <a:avLst/>
            </a:prstGeom>
            <a:solidFill>
              <a:srgbClr val="E4FFC9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7182" name="Группа 16"/>
            <p:cNvGrpSpPr>
              <a:grpSpLocks/>
            </p:cNvGrpSpPr>
            <p:nvPr/>
          </p:nvGrpSpPr>
          <p:grpSpPr bwMode="auto">
            <a:xfrm>
              <a:off x="357188" y="3571875"/>
              <a:ext cx="714375" cy="714375"/>
              <a:chOff x="3571868" y="1357298"/>
              <a:chExt cx="714380" cy="714380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3571868" y="1357298"/>
                <a:ext cx="714380" cy="71438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99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3786181" y="1571613"/>
                <a:ext cx="71437" cy="714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000495" y="1571613"/>
                <a:ext cx="71439" cy="714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 rot="7134702">
                <a:off x="3781419" y="1539861"/>
                <a:ext cx="279402" cy="352427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2" name="Овал 11"/>
            <p:cNvSpPr/>
            <p:nvPr/>
          </p:nvSpPr>
          <p:spPr>
            <a:xfrm>
              <a:off x="3357554" y="3643314"/>
              <a:ext cx="714380" cy="642942"/>
            </a:xfrm>
            <a:prstGeom prst="ellipse">
              <a:avLst/>
            </a:prstGeom>
            <a:solidFill>
              <a:srgbClr val="C0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7187" name="Группа 16"/>
            <p:cNvGrpSpPr>
              <a:grpSpLocks/>
            </p:cNvGrpSpPr>
            <p:nvPr/>
          </p:nvGrpSpPr>
          <p:grpSpPr bwMode="auto">
            <a:xfrm>
              <a:off x="1250156" y="3571875"/>
              <a:ext cx="642938" cy="714375"/>
              <a:chOff x="3036094" y="2214563"/>
              <a:chExt cx="642937" cy="714375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3071813" y="2214563"/>
                <a:ext cx="428624" cy="71437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19" name="Прямая соединительная линия 18"/>
              <p:cNvCxnSpPr>
                <a:endCxn id="18" idx="2"/>
              </p:cNvCxnSpPr>
              <p:nvPr/>
            </p:nvCxnSpPr>
            <p:spPr>
              <a:xfrm rot="5400000">
                <a:off x="3106738" y="2749551"/>
                <a:ext cx="357187" cy="158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0" name="Овал 19"/>
              <p:cNvSpPr/>
              <p:nvPr/>
            </p:nvSpPr>
            <p:spPr>
              <a:xfrm>
                <a:off x="3214688" y="2786063"/>
                <a:ext cx="142875" cy="14287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191" name="TextBox 65"/>
              <p:cNvSpPr txBox="1">
                <a:spLocks noChangeArrowheads="1"/>
              </p:cNvSpPr>
              <p:nvPr/>
            </p:nvSpPr>
            <p:spPr bwMode="auto">
              <a:xfrm>
                <a:off x="3036094" y="2229333"/>
                <a:ext cx="642937" cy="261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100"/>
                  <a:t>18 С</a:t>
                </a:r>
              </a:p>
            </p:txBody>
          </p:sp>
        </p:grpSp>
      </p:grpSp>
      <p:pic>
        <p:nvPicPr>
          <p:cNvPr id="7176" name="Picture 6" descr="C:\Users\viki\AppData\Local\Microsoft\Windows\Temporary Internet Files\Content.IE5\QYIAUPJ1\MCj04376360000[1]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143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Рисунок 26" descr="93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3938" y="6357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Users\Лена\Desktop\Рабочая\Цветы\kalanho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56" y="2956764"/>
            <a:ext cx="2845520" cy="283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http://vcvetu.ru/refs/9/8210/8210_html_3ec9c43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130" y="3114409"/>
            <a:ext cx="1181710" cy="699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96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ФИКУС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каучуконосный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785813"/>
            <a:ext cx="8643938" cy="206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Свет: яркий рассеянный.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Температура: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весенне-летний период 23-25°C, зимой большинству видов нужна температура 12-15°C, но они неплохо переносят зимовку и в тепле жилого помещения.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Полив: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обильный в весенне-летний период. С осени полив сокращают, зимой поливают умеренно.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Влажность воздуха: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растение способно переносить сухой воздух, однако хорошо отзывается на опрыскивание.</a:t>
            </a:r>
          </a:p>
        </p:txBody>
      </p:sp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357188" y="4071938"/>
            <a:ext cx="5143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Фикус не любит перемен, поэтому лучше сразу определить для него постоянное место и, по возможности, не переносить, не передвигать и не тревожить. Летом фикус можно выносить на свежий воздух, балкон или террасу. Для фикуса подходит светлое место с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притенением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от прямых солнечных лучей летом. </a:t>
            </a:r>
          </a:p>
        </p:txBody>
      </p:sp>
      <p:grpSp>
        <p:nvGrpSpPr>
          <p:cNvPr id="8197" name="Группа 31"/>
          <p:cNvGrpSpPr>
            <a:grpSpLocks/>
          </p:cNvGrpSpPr>
          <p:nvPr/>
        </p:nvGrpSpPr>
        <p:grpSpPr bwMode="auto">
          <a:xfrm>
            <a:off x="357188" y="2928938"/>
            <a:ext cx="4357687" cy="1000125"/>
            <a:chOff x="285750" y="3357563"/>
            <a:chExt cx="4357688" cy="1000125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85750" y="3357563"/>
              <a:ext cx="4357688" cy="1000125"/>
            </a:xfrm>
            <a:prstGeom prst="roundRect">
              <a:avLst/>
            </a:prstGeom>
            <a:solidFill>
              <a:srgbClr val="E4FFC9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8205" name="Группа 16"/>
            <p:cNvGrpSpPr>
              <a:grpSpLocks/>
            </p:cNvGrpSpPr>
            <p:nvPr/>
          </p:nvGrpSpPr>
          <p:grpSpPr bwMode="auto">
            <a:xfrm>
              <a:off x="428625" y="3500438"/>
              <a:ext cx="714375" cy="714375"/>
              <a:chOff x="3571868" y="1357298"/>
              <a:chExt cx="714380" cy="714380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3571868" y="1357298"/>
                <a:ext cx="714380" cy="71438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99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3786181" y="1571611"/>
                <a:ext cx="71439" cy="714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000496" y="1571611"/>
                <a:ext cx="71437" cy="714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 rot="7134702">
                <a:off x="3781419" y="1539861"/>
                <a:ext cx="279402" cy="352427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2" name="Овал 11"/>
            <p:cNvSpPr/>
            <p:nvPr/>
          </p:nvSpPr>
          <p:spPr>
            <a:xfrm>
              <a:off x="3786188" y="3429000"/>
              <a:ext cx="785812" cy="78581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8209" name="Группа 16"/>
            <p:cNvGrpSpPr>
              <a:grpSpLocks/>
            </p:cNvGrpSpPr>
            <p:nvPr/>
          </p:nvGrpSpPr>
          <p:grpSpPr bwMode="auto">
            <a:xfrm>
              <a:off x="1285875" y="3571875"/>
              <a:ext cx="760413" cy="571500"/>
              <a:chOff x="4587875" y="2214563"/>
              <a:chExt cx="760413" cy="571500"/>
            </a:xfrm>
          </p:grpSpPr>
          <p:sp>
            <p:nvSpPr>
              <p:cNvPr id="18" name="Блок-схема: ручное управление 17"/>
              <p:cNvSpPr/>
              <p:nvPr/>
            </p:nvSpPr>
            <p:spPr>
              <a:xfrm rot="5212044">
                <a:off x="4626768" y="2328070"/>
                <a:ext cx="257175" cy="334962"/>
              </a:xfrm>
              <a:prstGeom prst="flowChartManualOperation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8216" name="Группа 83"/>
              <p:cNvGrpSpPr>
                <a:grpSpLocks/>
              </p:cNvGrpSpPr>
              <p:nvPr/>
            </p:nvGrpSpPr>
            <p:grpSpPr bwMode="auto">
              <a:xfrm>
                <a:off x="5000625" y="2214563"/>
                <a:ext cx="347663" cy="571500"/>
                <a:chOff x="5072066" y="2143116"/>
                <a:chExt cx="490542" cy="714380"/>
              </a:xfrm>
            </p:grpSpPr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 flipV="1">
                  <a:off x="5072066" y="2143116"/>
                  <a:ext cx="215032" cy="142876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 flipV="1">
                  <a:off x="5072066" y="2428868"/>
                  <a:ext cx="286709" cy="9923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5072066" y="2591588"/>
                  <a:ext cx="275509" cy="51594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5287098" y="2520150"/>
                  <a:ext cx="275509" cy="51594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flipV="1">
                  <a:off x="5287098" y="2214554"/>
                  <a:ext cx="275509" cy="71438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5072066" y="2714620"/>
                  <a:ext cx="215032" cy="142876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5287098" y="2714620"/>
                  <a:ext cx="275509" cy="12303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210" name="Группа 56"/>
            <p:cNvGrpSpPr>
              <a:grpSpLocks/>
            </p:cNvGrpSpPr>
            <p:nvPr/>
          </p:nvGrpSpPr>
          <p:grpSpPr bwMode="auto">
            <a:xfrm>
              <a:off x="2286000" y="3571875"/>
              <a:ext cx="1262062" cy="642938"/>
              <a:chOff x="4238569" y="5003736"/>
              <a:chExt cx="1262125" cy="642942"/>
            </a:xfrm>
          </p:grpSpPr>
          <p:sp>
            <p:nvSpPr>
              <p:cNvPr id="28" name="Трапеция 27"/>
              <p:cNvSpPr/>
              <p:nvPr/>
            </p:nvSpPr>
            <p:spPr>
              <a:xfrm rot="18300247">
                <a:off x="4381457" y="4917999"/>
                <a:ext cx="254002" cy="539777"/>
              </a:xfrm>
              <a:prstGeom prst="trapezoid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4643401" y="5003736"/>
                <a:ext cx="642970" cy="64294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0" name="Месяц 29"/>
              <p:cNvSpPr/>
              <p:nvPr/>
            </p:nvSpPr>
            <p:spPr>
              <a:xfrm rot="10800000">
                <a:off x="5286371" y="5003736"/>
                <a:ext cx="214323" cy="642942"/>
              </a:xfrm>
              <a:prstGeom prst="moon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4643401" y="5357751"/>
                <a:ext cx="642970" cy="285752"/>
              </a:xfrm>
              <a:prstGeom prst="rect">
                <a:avLst/>
              </a:prstGeom>
              <a:blipFill>
                <a:blip r:embed="rId3" cstate="email"/>
                <a:stretch>
                  <a:fillRect/>
                </a:stretch>
              </a:blip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pic>
        <p:nvPicPr>
          <p:cNvPr id="8198" name="Рисунок 32" descr="22695403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38" y="2857500"/>
            <a:ext cx="276225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C:\Users\viki\AppData\Local\Microsoft\Windows\Temporary Internet Files\Content.IE5\QYIAUPJ1\MCj04376360000[1]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3" y="2143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Рисунок 35" descr="93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3938" y="6357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grpSp>
        <p:nvGrpSpPr>
          <p:cNvPr id="9218" name="Группа 22"/>
          <p:cNvGrpSpPr>
            <a:grpSpLocks/>
          </p:cNvGrpSpPr>
          <p:nvPr/>
        </p:nvGrpSpPr>
        <p:grpSpPr bwMode="auto">
          <a:xfrm>
            <a:off x="357188" y="2500313"/>
            <a:ext cx="4143375" cy="1000125"/>
            <a:chOff x="142875" y="2714625"/>
            <a:chExt cx="4357688" cy="100012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42875" y="2714625"/>
              <a:ext cx="4357688" cy="1000125"/>
            </a:xfrm>
            <a:prstGeom prst="roundRect">
              <a:avLst/>
            </a:prstGeom>
            <a:solidFill>
              <a:srgbClr val="E4FFC9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9229" name="Группа 16"/>
            <p:cNvGrpSpPr>
              <a:grpSpLocks/>
            </p:cNvGrpSpPr>
            <p:nvPr/>
          </p:nvGrpSpPr>
          <p:grpSpPr bwMode="auto">
            <a:xfrm>
              <a:off x="285750" y="2857500"/>
              <a:ext cx="714375" cy="714375"/>
              <a:chOff x="3571868" y="1357298"/>
              <a:chExt cx="714380" cy="71438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3571868" y="1357298"/>
                <a:ext cx="714380" cy="71438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99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3786292" y="1571612"/>
                <a:ext cx="71793" cy="714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000004" y="1571612"/>
                <a:ext cx="71793" cy="714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rot="7134702">
                <a:off x="3780996" y="1539930"/>
                <a:ext cx="279402" cy="352291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230" name="Группа 56"/>
            <p:cNvGrpSpPr>
              <a:grpSpLocks/>
            </p:cNvGrpSpPr>
            <p:nvPr/>
          </p:nvGrpSpPr>
          <p:grpSpPr bwMode="auto">
            <a:xfrm>
              <a:off x="1928813" y="2928938"/>
              <a:ext cx="1262062" cy="642937"/>
              <a:chOff x="4238569" y="5003736"/>
              <a:chExt cx="1262126" cy="642942"/>
            </a:xfrm>
          </p:grpSpPr>
          <p:sp>
            <p:nvSpPr>
              <p:cNvPr id="25" name="Трапеция 24"/>
              <p:cNvSpPr/>
              <p:nvPr/>
            </p:nvSpPr>
            <p:spPr>
              <a:xfrm rot="18300247">
                <a:off x="4381771" y="4918231"/>
                <a:ext cx="254002" cy="539312"/>
              </a:xfrm>
              <a:prstGeom prst="trapezoid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4643183" y="5003735"/>
                <a:ext cx="644503" cy="64294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7" name="Месяц 26"/>
              <p:cNvSpPr/>
              <p:nvPr/>
            </p:nvSpPr>
            <p:spPr>
              <a:xfrm rot="10800000">
                <a:off x="5287686" y="5003735"/>
                <a:ext cx="213721" cy="642944"/>
              </a:xfrm>
              <a:prstGeom prst="moon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4643183" y="5357751"/>
                <a:ext cx="644503" cy="285753"/>
              </a:xfrm>
              <a:prstGeom prst="rect">
                <a:avLst/>
              </a:prstGeom>
              <a:blipFill>
                <a:blip r:embed="rId3" cstate="email"/>
                <a:stretch>
                  <a:fillRect/>
                </a:stretch>
              </a:blip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29" name="Пятно 1 28"/>
            <p:cNvSpPr/>
            <p:nvPr/>
          </p:nvSpPr>
          <p:spPr>
            <a:xfrm>
              <a:off x="3357554" y="2786058"/>
              <a:ext cx="1000132" cy="928694"/>
            </a:xfrm>
            <a:prstGeom prst="irregularSeal1">
              <a:avLst/>
            </a:prstGeom>
            <a:solidFill>
              <a:srgbClr val="FFC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9234" name="Группа 29"/>
            <p:cNvGrpSpPr>
              <a:grpSpLocks/>
            </p:cNvGrpSpPr>
            <p:nvPr/>
          </p:nvGrpSpPr>
          <p:grpSpPr bwMode="auto">
            <a:xfrm>
              <a:off x="1357313" y="2857500"/>
              <a:ext cx="642937" cy="714375"/>
              <a:chOff x="3071813" y="2214563"/>
              <a:chExt cx="642937" cy="714375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3071183" y="2214563"/>
                <a:ext cx="429091" cy="71437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32" name="Прямая соединительная линия 31"/>
              <p:cNvCxnSpPr>
                <a:endCxn id="31" idx="2"/>
              </p:cNvCxnSpPr>
              <p:nvPr/>
            </p:nvCxnSpPr>
            <p:spPr>
              <a:xfrm rot="5400000">
                <a:off x="3105465" y="2749510"/>
                <a:ext cx="357189" cy="166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3" name="Овал 32"/>
              <p:cNvSpPr/>
              <p:nvPr/>
            </p:nvSpPr>
            <p:spPr>
              <a:xfrm>
                <a:off x="3214770" y="2786064"/>
                <a:ext cx="141918" cy="14287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238" name="TextBox 65"/>
              <p:cNvSpPr txBox="1">
                <a:spLocks noChangeArrowheads="1"/>
              </p:cNvSpPr>
              <p:nvPr/>
            </p:nvSpPr>
            <p:spPr bwMode="auto">
              <a:xfrm>
                <a:off x="3071813" y="2238375"/>
                <a:ext cx="642937" cy="261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100"/>
                  <a:t>18 С</a:t>
                </a: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5000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ГЕРАНЬ </a:t>
            </a: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(пеларгония)</a:t>
            </a: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285750" y="3789363"/>
            <a:ext cx="42148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Герань можно выращивать и на подоконнике, и в саду или на балконе. Помимо своей красоты, герань создает вокруг себя положительную ауру. За ней легко ухаживать, она редко подвергается заболеваниям, требует умеренного полива и не слишком питательной земляной смеси, устойчива к засухе, обладает высокой жизнестойкостью. Они  долго цветут крупными и красочными соцветиями.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642938"/>
            <a:ext cx="8572500" cy="1570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Свет: яркий. Растение переносит прямые солнечные лучи.</a:t>
            </a:r>
          </a:p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Температура: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летом — комнатная. Зимой пеларгонии содержат как можно прохладнее, при температуре 8-12°С.</a:t>
            </a:r>
          </a:p>
          <a:p>
            <a:pPr>
              <a:defRPr/>
            </a:pPr>
            <a:r>
              <a:rPr lang="ru-RU" sz="1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Полив: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умеренный, так как пеларгонии не любят переувлажнения. Зимой растения поливают очень умеренно.</a:t>
            </a:r>
          </a:p>
          <a:p>
            <a:pPr>
              <a:defRPr/>
            </a:pPr>
            <a:r>
              <a:rPr lang="ru-RU" sz="1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Влажность воздуха: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жаркие дни можно опрыскивать.</a:t>
            </a:r>
          </a:p>
        </p:txBody>
      </p:sp>
      <p:pic>
        <p:nvPicPr>
          <p:cNvPr id="9222" name="Рисунок 23" descr="4349295-blossoming-geranium-in-pot-isolated-on-white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2214563"/>
            <a:ext cx="33528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C:\Users\viki\AppData\Local\Microsoft\Windows\Temporary Internet Files\Content.IE5\QYIAUPJ1\MCj04376360000[1]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3" y="2143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34" descr="93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3938" y="6357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302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НЕФРОЛЕПИС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714375"/>
            <a:ext cx="8929687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Свет: рассеянный, от полуденных лучей следует </a:t>
            </a:r>
            <a:r>
              <a:rPr lang="ru-RU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притенять</a:t>
            </a:r>
            <a:r>
              <a:rPr 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Температура: </a:t>
            </a:r>
            <a:r>
              <a:rPr 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умеренная, весенне-летний период оптимальная температура около 20°C, при температуре выше 24°C, должна быть высокая влажность, так как высокие температуры плохо переносит.</a:t>
            </a:r>
            <a:br>
              <a:rPr 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осенне-зимний период оптимальная температура в пределах 14-15°C.</a:t>
            </a:r>
          </a:p>
          <a:p>
            <a:pPr>
              <a:defRPr/>
            </a:pPr>
            <a:r>
              <a:rPr lang="ru-RU" sz="1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Полив: </a:t>
            </a:r>
            <a:r>
              <a:rPr 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весенне-летний период поливают обильно, в зимний период полив умеренный, почва постоянно должна быть слегка влажной.</a:t>
            </a:r>
          </a:p>
          <a:p>
            <a:pPr>
              <a:defRPr/>
            </a:pPr>
            <a:r>
              <a:rPr lang="ru-RU" sz="1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Влажность воздуха: </a:t>
            </a:r>
            <a:r>
              <a:rPr 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высокая. Необходимо по нескольку раз в день опрыскивать растение. </a:t>
            </a: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214313" y="4071938"/>
            <a:ext cx="46434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Красивый устойчивый папоротник, самый выносливый среди комнатных культур папоротников.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Нефролепис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быстрорастущее растение. Самые распространенные виды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Нефролепис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возвышенный с прямыми листьями до 60 см длиной. Папоротник неприхотлив и пригоден для вертикальных композиций. </a:t>
            </a:r>
          </a:p>
        </p:txBody>
      </p:sp>
      <p:grpSp>
        <p:nvGrpSpPr>
          <p:cNvPr id="10245" name="Группа 27"/>
          <p:cNvGrpSpPr>
            <a:grpSpLocks/>
          </p:cNvGrpSpPr>
          <p:nvPr/>
        </p:nvGrpSpPr>
        <p:grpSpPr bwMode="auto">
          <a:xfrm>
            <a:off x="285750" y="2786063"/>
            <a:ext cx="4357688" cy="1000125"/>
            <a:chOff x="285750" y="3365500"/>
            <a:chExt cx="4357688" cy="1000125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85750" y="3365500"/>
              <a:ext cx="4357688" cy="1000125"/>
            </a:xfrm>
            <a:prstGeom prst="roundRect">
              <a:avLst/>
            </a:prstGeom>
            <a:solidFill>
              <a:srgbClr val="E4FFC9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0253" name="Группа 16"/>
            <p:cNvGrpSpPr>
              <a:grpSpLocks/>
            </p:cNvGrpSpPr>
            <p:nvPr/>
          </p:nvGrpSpPr>
          <p:grpSpPr bwMode="auto">
            <a:xfrm>
              <a:off x="428625" y="3508375"/>
              <a:ext cx="714375" cy="714375"/>
              <a:chOff x="3571868" y="1357298"/>
              <a:chExt cx="714380" cy="714380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3571868" y="1357298"/>
                <a:ext cx="714380" cy="71438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99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3786183" y="1571611"/>
                <a:ext cx="71437" cy="714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000496" y="1571611"/>
                <a:ext cx="71439" cy="714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>
                <a:spLocks noChangeArrowheads="1"/>
              </p:cNvSpPr>
              <p:nvPr/>
            </p:nvSpPr>
            <p:spPr bwMode="auto">
              <a:xfrm rot="7134702">
                <a:off x="3781420" y="1539861"/>
                <a:ext cx="279402" cy="352427"/>
              </a:xfrm>
              <a:custGeom>
                <a:avLst/>
                <a:gdLst>
                  <a:gd name="T0" fmla="*/ 139701 w 279402"/>
                  <a:gd name="T1" fmla="*/ 0 h 352427"/>
                  <a:gd name="T2" fmla="*/ 139701 w 279402"/>
                  <a:gd name="T3" fmla="*/ 176214 h 352427"/>
                  <a:gd name="T4" fmla="*/ 279402 w 279402"/>
                  <a:gd name="T5" fmla="*/ 176214 h 352427"/>
                  <a:gd name="T6" fmla="*/ 11796480 60000 65536"/>
                  <a:gd name="T7" fmla="*/ 11796480 60000 65536"/>
                  <a:gd name="T8" fmla="*/ 5898240 60000 65536"/>
                  <a:gd name="T9" fmla="*/ 139701 w 279402"/>
                  <a:gd name="T10" fmla="*/ 0 h 352427"/>
                  <a:gd name="T11" fmla="*/ 279402 w 279402"/>
                  <a:gd name="T12" fmla="*/ 176214 h 3524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9402" h="352427" stroke="0">
                    <a:moveTo>
                      <a:pt x="139701" y="0"/>
                    </a:moveTo>
                    <a:lnTo>
                      <a:pt x="139700" y="0"/>
                    </a:lnTo>
                    <a:cubicBezTo>
                      <a:pt x="216855" y="0"/>
                      <a:pt x="279402" y="78893"/>
                      <a:pt x="279402" y="176214"/>
                    </a:cubicBezTo>
                    <a:lnTo>
                      <a:pt x="139701" y="176214"/>
                    </a:lnTo>
                    <a:close/>
                  </a:path>
                  <a:path w="279402" h="352427" fill="none">
                    <a:moveTo>
                      <a:pt x="139701" y="0"/>
                    </a:moveTo>
                    <a:lnTo>
                      <a:pt x="139700" y="0"/>
                    </a:lnTo>
                    <a:cubicBezTo>
                      <a:pt x="216855" y="0"/>
                      <a:pt x="279402" y="78893"/>
                      <a:pt x="279402" y="176214"/>
                    </a:cubicBezTo>
                  </a:path>
                </a:pathLst>
              </a:custGeom>
              <a:noFill/>
              <a:ln w="38100" algn="ctr">
                <a:solidFill>
                  <a:srgbClr val="C32D2E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10800000"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FF00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10254" name="Группа 11"/>
            <p:cNvGrpSpPr>
              <a:grpSpLocks/>
            </p:cNvGrpSpPr>
            <p:nvPr/>
          </p:nvGrpSpPr>
          <p:grpSpPr bwMode="auto">
            <a:xfrm>
              <a:off x="1285875" y="3579813"/>
              <a:ext cx="760413" cy="571500"/>
              <a:chOff x="4587875" y="2214563"/>
              <a:chExt cx="760413" cy="571500"/>
            </a:xfrm>
          </p:grpSpPr>
          <p:sp>
            <p:nvSpPr>
              <p:cNvPr id="13" name="Блок-схема: ручное управление 12"/>
              <p:cNvSpPr>
                <a:spLocks noChangeArrowheads="1"/>
              </p:cNvSpPr>
              <p:nvPr/>
            </p:nvSpPr>
            <p:spPr bwMode="auto">
              <a:xfrm rot="5212044">
                <a:off x="4626769" y="2328068"/>
                <a:ext cx="257175" cy="334963"/>
              </a:xfrm>
              <a:prstGeom prst="flowChartManualOperation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vert="eaVert" anchor="ctr"/>
              <a:lstStyle/>
              <a:p>
                <a:pPr algn="ctr">
                  <a:defRPr/>
                </a:pPr>
                <a:endParaRPr lang="ru-RU">
                  <a:solidFill>
                    <a:schemeClr val="dk1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10264" name="Группа 83"/>
              <p:cNvGrpSpPr>
                <a:grpSpLocks/>
              </p:cNvGrpSpPr>
              <p:nvPr/>
            </p:nvGrpSpPr>
            <p:grpSpPr bwMode="auto">
              <a:xfrm>
                <a:off x="5000625" y="2214563"/>
                <a:ext cx="347663" cy="571500"/>
                <a:chOff x="5072066" y="2143116"/>
                <a:chExt cx="490542" cy="714380"/>
              </a:xfrm>
            </p:grpSpPr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 flipV="1">
                  <a:off x="5072066" y="2143115"/>
                  <a:ext cx="215032" cy="142876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flipV="1">
                  <a:off x="5072066" y="2428867"/>
                  <a:ext cx="286709" cy="9923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5072066" y="2591587"/>
                  <a:ext cx="275510" cy="51594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>
                  <a:off x="5287098" y="2520149"/>
                  <a:ext cx="275510" cy="51594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V="1">
                  <a:off x="5287098" y="2214553"/>
                  <a:ext cx="275510" cy="71438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5072066" y="2714619"/>
                  <a:ext cx="215032" cy="142876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5287098" y="2714619"/>
                  <a:ext cx="275510" cy="12303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255" name="Группа 56"/>
            <p:cNvGrpSpPr>
              <a:grpSpLocks/>
            </p:cNvGrpSpPr>
            <p:nvPr/>
          </p:nvGrpSpPr>
          <p:grpSpPr bwMode="auto">
            <a:xfrm>
              <a:off x="2285999" y="3579812"/>
              <a:ext cx="1262064" cy="642938"/>
              <a:chOff x="4238568" y="5003735"/>
              <a:chExt cx="1262127" cy="642943"/>
            </a:xfrm>
          </p:grpSpPr>
          <p:sp>
            <p:nvSpPr>
              <p:cNvPr id="23" name="Трапеция 22"/>
              <p:cNvSpPr>
                <a:spLocks noChangeArrowheads="1"/>
              </p:cNvSpPr>
              <p:nvPr/>
            </p:nvSpPr>
            <p:spPr bwMode="auto">
              <a:xfrm rot="-3299753">
                <a:off x="4381456" y="4917998"/>
                <a:ext cx="254002" cy="539777"/>
              </a:xfrm>
              <a:custGeom>
                <a:avLst/>
                <a:gdLst>
                  <a:gd name="T0" fmla="*/ 127001 w 254002"/>
                  <a:gd name="T1" fmla="*/ 0 h 539777"/>
                  <a:gd name="T2" fmla="*/ 31750 w 254002"/>
                  <a:gd name="T3" fmla="*/ 269889 h 539777"/>
                  <a:gd name="T4" fmla="*/ 127001 w 254002"/>
                  <a:gd name="T5" fmla="*/ 539777 h 539777"/>
                  <a:gd name="T6" fmla="*/ 222252 w 254002"/>
                  <a:gd name="T7" fmla="*/ 269889 h 539777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42334 w 254002"/>
                  <a:gd name="T13" fmla="*/ 89963 h 539777"/>
                  <a:gd name="T14" fmla="*/ 211668 w 254002"/>
                  <a:gd name="T15" fmla="*/ 539777 h 5397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002" h="539777">
                    <a:moveTo>
                      <a:pt x="0" y="539777"/>
                    </a:moveTo>
                    <a:lnTo>
                      <a:pt x="63501" y="0"/>
                    </a:lnTo>
                    <a:lnTo>
                      <a:pt x="190502" y="0"/>
                    </a:lnTo>
                    <a:lnTo>
                      <a:pt x="254002" y="53977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5DDF3"/>
                  </a:gs>
                  <a:gs pos="35001">
                    <a:srgbClr val="C0E6F5"/>
                  </a:gs>
                  <a:gs pos="100000">
                    <a:srgbClr val="E6F6FC"/>
                  </a:gs>
                </a:gsLst>
                <a:lin ang="16200000" scaled="1"/>
              </a:gradFill>
              <a:ln w="9525" algn="ctr">
                <a:solidFill>
                  <a:srgbClr val="8898C3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eaVert" anchor="ctr"/>
              <a:lstStyle/>
              <a:p>
                <a:pPr algn="ctr">
                  <a:defRPr/>
                </a:pPr>
                <a:endParaRPr lang="ru-RU">
                  <a:solidFill>
                    <a:schemeClr val="dk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4643402" y="5003735"/>
                <a:ext cx="642969" cy="6429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5" name="Месяц 24"/>
              <p:cNvSpPr>
                <a:spLocks noChangeArrowheads="1"/>
              </p:cNvSpPr>
              <p:nvPr/>
            </p:nvSpPr>
            <p:spPr bwMode="auto">
              <a:xfrm rot="10800000">
                <a:off x="5286371" y="5003735"/>
                <a:ext cx="214324" cy="642943"/>
              </a:xfrm>
              <a:prstGeom prst="moon">
                <a:avLst>
                  <a:gd name="adj" fmla="val 50000"/>
                </a:avLst>
              </a:prstGeom>
              <a:gradFill rotWithShape="1">
                <a:gsLst>
                  <a:gs pos="0">
                    <a:srgbClr val="A5DDF3"/>
                  </a:gs>
                  <a:gs pos="35001">
                    <a:srgbClr val="C0E6F5"/>
                  </a:gs>
                  <a:gs pos="100000">
                    <a:srgbClr val="E6F6FC"/>
                  </a:gs>
                </a:gsLst>
                <a:lin ang="16200000" scaled="1"/>
              </a:gradFill>
              <a:ln w="9525" algn="ctr">
                <a:solidFill>
                  <a:srgbClr val="348FA6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/>
              <a:lstStyle/>
              <a:p>
                <a:pPr algn="ctr">
                  <a:defRPr/>
                </a:pPr>
                <a:endParaRPr lang="ru-RU">
                  <a:solidFill>
                    <a:schemeClr val="dk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4660236" y="5357751"/>
                <a:ext cx="642969" cy="285752"/>
              </a:xfrm>
              <a:prstGeom prst="rect">
                <a:avLst/>
              </a:prstGeom>
              <a:blipFill>
                <a:blip r:embed="rId3" cstate="email"/>
                <a:stretch>
                  <a:fillRect/>
                </a:stretch>
              </a:blip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4643402" y="5357751"/>
                <a:ext cx="642969" cy="285752"/>
              </a:xfrm>
              <a:prstGeom prst="rect">
                <a:avLst/>
              </a:prstGeom>
              <a:blipFill>
                <a:blip r:embed="rId3" cstate="email"/>
                <a:stretch>
                  <a:fillRect/>
                </a:stretch>
              </a:blip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27" name="Овал 26"/>
            <p:cNvSpPr/>
            <p:nvPr/>
          </p:nvSpPr>
          <p:spPr>
            <a:xfrm>
              <a:off x="3714750" y="3436938"/>
              <a:ext cx="785813" cy="7858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0246" name="Рисунок 28" descr="photo-06-nefrolepis-davalievye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2643188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 descr="C:\Users\viki\AppData\Local\Microsoft\Windows\Temporary Internet Files\Content.IE5\QYIAUPJ1\MCj04376360000[1]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3" y="2143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Рисунок 31" descr="93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3938" y="6357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2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C0C0C0"/>
      </a:dk1>
      <a:lt1>
        <a:sysClr val="window" lastClr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Тема62</Template>
  <TotalTime>1280</TotalTime>
  <Words>1297</Words>
  <Application>Microsoft Office PowerPoint</Application>
  <PresentationFormat>Экран (4:3)</PresentationFormat>
  <Paragraphs>140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Тема62</vt:lpstr>
      <vt:lpstr>Паспорт комнатных растений гр. «Золотой ключик» </vt:lpstr>
      <vt:lpstr>Презентация PowerPoint</vt:lpstr>
      <vt:lpstr>УСЛОВНЫЕ ОБОЗНАЧЕНИЯ</vt:lpstr>
      <vt:lpstr>УЗУМБАРСКАЯ ФИАЛКА</vt:lpstr>
      <vt:lpstr>ПРИМУЛА</vt:lpstr>
      <vt:lpstr>КАЛАНХОЭ</vt:lpstr>
      <vt:lpstr>ФИКУС каучуконосный</vt:lpstr>
      <vt:lpstr>ГЕРАНЬ (пеларгония)</vt:lpstr>
      <vt:lpstr>НЕФРОЛЕПИС</vt:lpstr>
      <vt:lpstr> ПРИМУЛА</vt:lpstr>
      <vt:lpstr>БАЛЬЗАМИН</vt:lpstr>
      <vt:lpstr>ХЛОРОФИТУМ</vt:lpstr>
      <vt:lpstr>Зигокактус (Декабрист)</vt:lpstr>
      <vt:lpstr>СПАТИФИЛИУМ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комнатных растений</dc:title>
  <dc:creator>Алейник Н.В.</dc:creator>
  <cp:lastModifiedBy>евген</cp:lastModifiedBy>
  <cp:revision>77</cp:revision>
  <dcterms:created xsi:type="dcterms:W3CDTF">2009-03-08T08:13:45Z</dcterms:created>
  <dcterms:modified xsi:type="dcterms:W3CDTF">2016-01-29T15:05:40Z</dcterms:modified>
</cp:coreProperties>
</file>