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3"/>
  </p:notesMasterIdLst>
  <p:sldIdLst>
    <p:sldId id="259" r:id="rId2"/>
    <p:sldId id="258" r:id="rId3"/>
    <p:sldId id="268" r:id="rId4"/>
    <p:sldId id="262" r:id="rId5"/>
    <p:sldId id="264" r:id="rId6"/>
    <p:sldId id="260" r:id="rId7"/>
    <p:sldId id="261" r:id="rId8"/>
    <p:sldId id="256" r:id="rId9"/>
    <p:sldId id="266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1805A-78CA-4DFD-8AD7-B64893AFD475}" type="datetimeFigureOut">
              <a:rPr lang="ru-RU" smtClean="0"/>
              <a:pPr/>
              <a:t>23.10.14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B0B13-93B3-4DEC-9808-B455157CB8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620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A9CE-7E41-4BD9-9108-4E937FAD9077}" type="datetimeFigureOut">
              <a:rPr lang="ru-RU" smtClean="0"/>
              <a:pPr/>
              <a:t>23.10.14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EAEF3FC-439C-406B-8293-033C9164C2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A9CE-7E41-4BD9-9108-4E937FAD9077}" type="datetimeFigureOut">
              <a:rPr lang="ru-RU" smtClean="0"/>
              <a:pPr/>
              <a:t>23.10.14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F3FC-439C-406B-8293-033C9164C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A9CE-7E41-4BD9-9108-4E937FAD9077}" type="datetimeFigureOut">
              <a:rPr lang="ru-RU" smtClean="0"/>
              <a:pPr/>
              <a:t>23.10.14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F3FC-439C-406B-8293-033C9164C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A9CE-7E41-4BD9-9108-4E937FAD9077}" type="datetimeFigureOut">
              <a:rPr lang="ru-RU" smtClean="0"/>
              <a:pPr/>
              <a:t>23.10.14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F3FC-439C-406B-8293-033C9164C2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A9CE-7E41-4BD9-9108-4E937FAD9077}" type="datetimeFigureOut">
              <a:rPr lang="ru-RU" smtClean="0"/>
              <a:pPr/>
              <a:t>23.10.14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EAEF3FC-439C-406B-8293-033C9164C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A9CE-7E41-4BD9-9108-4E937FAD9077}" type="datetimeFigureOut">
              <a:rPr lang="ru-RU" smtClean="0"/>
              <a:pPr/>
              <a:t>23.10.14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F3FC-439C-406B-8293-033C9164C2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A9CE-7E41-4BD9-9108-4E937FAD9077}" type="datetimeFigureOut">
              <a:rPr lang="ru-RU" smtClean="0"/>
              <a:pPr/>
              <a:t>23.10.14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F3FC-439C-406B-8293-033C9164C2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A9CE-7E41-4BD9-9108-4E937FAD9077}" type="datetimeFigureOut">
              <a:rPr lang="ru-RU" smtClean="0"/>
              <a:pPr/>
              <a:t>23.10.14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F3FC-439C-406B-8293-033C9164C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A9CE-7E41-4BD9-9108-4E937FAD9077}" type="datetimeFigureOut">
              <a:rPr lang="ru-RU" smtClean="0"/>
              <a:pPr/>
              <a:t>23.10.14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F3FC-439C-406B-8293-033C9164C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A9CE-7E41-4BD9-9108-4E937FAD9077}" type="datetimeFigureOut">
              <a:rPr lang="ru-RU" smtClean="0"/>
              <a:pPr/>
              <a:t>23.10.14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F3FC-439C-406B-8293-033C9164C2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A9CE-7E41-4BD9-9108-4E937FAD9077}" type="datetimeFigureOut">
              <a:rPr lang="ru-RU" smtClean="0"/>
              <a:pPr/>
              <a:t>23.10.14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EAEF3FC-439C-406B-8293-033C9164C2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FC0A9CE-7E41-4BD9-9108-4E937FAD9077}" type="datetimeFigureOut">
              <a:rPr lang="ru-RU" smtClean="0"/>
              <a:pPr/>
              <a:t>23.10.14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EAEF3FC-439C-406B-8293-033C9164C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214282" y="440884"/>
            <a:ext cx="78581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 Кто с детских лет </a:t>
            </a:r>
            <a:endParaRPr kumimoji="0" lang="en-US" sz="3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занимается математикой, </a:t>
            </a:r>
            <a:endParaRPr kumimoji="0" lang="en-US" sz="3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тот развивает внимание, </a:t>
            </a:r>
            <a:endParaRPr kumimoji="0" lang="en-US" sz="3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тренирует свой мозг, </a:t>
            </a:r>
            <a:endParaRPr kumimoji="0" lang="en-US" sz="36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волю, воспитывает настойчивость и упорство в достижении цели»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Маркушевич Алексей Иванович Наши Авторы &quot;Издательство &quot;Ла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14290"/>
            <a:ext cx="1905000" cy="25431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14612" y="4643446"/>
            <a:ext cx="6081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>Алексей Иванович </a:t>
            </a:r>
            <a:r>
              <a:rPr lang="ru-RU" sz="2800" b="1" i="1" dirty="0" err="1" smtClean="0">
                <a:latin typeface="Arial" pitchFamily="34" charset="0"/>
                <a:cs typeface="Arial" pitchFamily="34" charset="0"/>
              </a:rPr>
              <a:t>Маркушевич</a:t>
            </a:r>
            <a:endParaRPr lang="ru-RU" sz="28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37849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4800" b="1" dirty="0" smtClean="0">
                <a:solidFill>
                  <a:srgbClr val="000090"/>
                </a:solidFill>
                <a:latin typeface="Arial"/>
                <a:cs typeface="Arial"/>
              </a:rPr>
              <a:t>1 </a:t>
            </a:r>
            <a:r>
              <a:rPr lang="ru-RU" sz="4800" b="1" dirty="0" smtClean="0">
                <a:solidFill>
                  <a:srgbClr val="000090"/>
                </a:solidFill>
                <a:latin typeface="Arial"/>
                <a:cs typeface="Arial"/>
              </a:rPr>
              <a:t>в. = 100 л.</a:t>
            </a:r>
            <a:br>
              <a:rPr lang="ru-RU" sz="4800" b="1" dirty="0" smtClean="0">
                <a:solidFill>
                  <a:srgbClr val="000090"/>
                </a:solidFill>
                <a:latin typeface="Arial"/>
                <a:cs typeface="Arial"/>
              </a:rPr>
            </a:br>
            <a:r>
              <a:rPr lang="ru-RU" sz="4800" b="1" dirty="0" smtClean="0">
                <a:solidFill>
                  <a:srgbClr val="000090"/>
                </a:solidFill>
                <a:latin typeface="Arial"/>
                <a:cs typeface="Arial"/>
              </a:rPr>
              <a:t>1г. = 12 мес.</a:t>
            </a:r>
            <a:br>
              <a:rPr lang="ru-RU" sz="4800" b="1" dirty="0" smtClean="0">
                <a:solidFill>
                  <a:srgbClr val="000090"/>
                </a:solidFill>
                <a:latin typeface="Arial"/>
                <a:cs typeface="Arial"/>
              </a:rPr>
            </a:br>
            <a:r>
              <a:rPr lang="ru-RU" sz="4800" b="1" dirty="0" smtClean="0">
                <a:solidFill>
                  <a:srgbClr val="000090"/>
                </a:solidFill>
                <a:latin typeface="Arial"/>
                <a:cs typeface="Arial"/>
              </a:rPr>
              <a:t>1сут. = 24ч.</a:t>
            </a:r>
            <a:br>
              <a:rPr lang="ru-RU" sz="4800" b="1" dirty="0" smtClean="0">
                <a:solidFill>
                  <a:srgbClr val="000090"/>
                </a:solidFill>
                <a:latin typeface="Arial"/>
                <a:cs typeface="Arial"/>
              </a:rPr>
            </a:br>
            <a:r>
              <a:rPr lang="ru-RU" sz="4800" b="1" dirty="0" smtClean="0">
                <a:solidFill>
                  <a:srgbClr val="000090"/>
                </a:solidFill>
                <a:latin typeface="Arial"/>
                <a:cs typeface="Arial"/>
              </a:rPr>
              <a:t>1ч. = 60 мин.</a:t>
            </a:r>
            <a:br>
              <a:rPr lang="ru-RU" sz="4800" b="1" dirty="0" smtClean="0">
                <a:solidFill>
                  <a:srgbClr val="000090"/>
                </a:solidFill>
                <a:latin typeface="Arial"/>
                <a:cs typeface="Arial"/>
              </a:rPr>
            </a:br>
            <a:r>
              <a:rPr lang="ru-RU" sz="4800" b="1" dirty="0" smtClean="0">
                <a:solidFill>
                  <a:srgbClr val="000090"/>
                </a:solidFill>
                <a:latin typeface="Arial"/>
                <a:cs typeface="Arial"/>
              </a:rPr>
              <a:t>1мин. = 60 с.</a:t>
            </a:r>
            <a:endParaRPr lang="ru-RU" sz="48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0286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70366"/>
              </p:ext>
            </p:extLst>
          </p:nvPr>
        </p:nvGraphicFramePr>
        <p:xfrm>
          <a:off x="1857352" y="428604"/>
          <a:ext cx="5072096" cy="714380"/>
        </p:xfrm>
        <a:graphic>
          <a:graphicData uri="http://schemas.openxmlformats.org/drawingml/2006/table">
            <a:tbl>
              <a:tblPr/>
              <a:tblGrid>
                <a:gridCol w="571508"/>
                <a:gridCol w="484611"/>
                <a:gridCol w="528485"/>
                <a:gridCol w="528485"/>
                <a:gridCol w="528485"/>
                <a:gridCol w="527634"/>
                <a:gridCol w="528485"/>
                <a:gridCol w="422959"/>
                <a:gridCol w="422959"/>
                <a:gridCol w="528485"/>
              </a:tblGrid>
              <a:tr h="7143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Я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Н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В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А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Р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Ь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802229"/>
              </p:ext>
            </p:extLst>
          </p:nvPr>
        </p:nvGraphicFramePr>
        <p:xfrm>
          <a:off x="1857356" y="1142984"/>
          <a:ext cx="5072096" cy="642942"/>
        </p:xfrm>
        <a:graphic>
          <a:graphicData uri="http://schemas.openxmlformats.org/drawingml/2006/table">
            <a:tbl>
              <a:tblPr/>
              <a:tblGrid>
                <a:gridCol w="571504"/>
                <a:gridCol w="484615"/>
                <a:gridCol w="528485"/>
                <a:gridCol w="528485"/>
                <a:gridCol w="528485"/>
                <a:gridCol w="527634"/>
                <a:gridCol w="528485"/>
                <a:gridCol w="422959"/>
                <a:gridCol w="422959"/>
                <a:gridCol w="528485"/>
              </a:tblGrid>
              <a:tr h="642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М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Е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Т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Р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954935"/>
              </p:ext>
            </p:extLst>
          </p:nvPr>
        </p:nvGraphicFramePr>
        <p:xfrm>
          <a:off x="1857357" y="1785926"/>
          <a:ext cx="5072096" cy="642942"/>
        </p:xfrm>
        <a:graphic>
          <a:graphicData uri="http://schemas.openxmlformats.org/drawingml/2006/table">
            <a:tbl>
              <a:tblPr/>
              <a:tblGrid>
                <a:gridCol w="571503"/>
                <a:gridCol w="500066"/>
                <a:gridCol w="500066"/>
                <a:gridCol w="571504"/>
                <a:gridCol w="500066"/>
                <a:gridCol w="552803"/>
                <a:gridCol w="447329"/>
                <a:gridCol w="490715"/>
                <a:gridCol w="417002"/>
                <a:gridCol w="521042"/>
              </a:tblGrid>
              <a:tr h="642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Arial"/>
                          <a:ea typeface="Calibri"/>
                          <a:cs typeface="Arial"/>
                        </a:rPr>
                        <a:t>Г</a:t>
                      </a:r>
                      <a:endParaRPr lang="ru-RU" sz="2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Arial"/>
                          <a:ea typeface="Calibri"/>
                          <a:cs typeface="Arial"/>
                        </a:rPr>
                        <a:t>Р</a:t>
                      </a:r>
                      <a:endParaRPr lang="ru-RU" sz="2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Arial"/>
                          <a:ea typeface="Calibri"/>
                          <a:cs typeface="Arial"/>
                        </a:rPr>
                        <a:t>А</a:t>
                      </a:r>
                      <a:endParaRPr lang="ru-RU" sz="2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Arial"/>
                          <a:ea typeface="Calibri"/>
                          <a:cs typeface="Arial"/>
                        </a:rPr>
                        <a:t>М</a:t>
                      </a:r>
                      <a:endParaRPr lang="ru-RU" sz="2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Arial"/>
                          <a:ea typeface="Calibri"/>
                          <a:cs typeface="Arial"/>
                        </a:rPr>
                        <a:t>М</a:t>
                      </a:r>
                      <a:endParaRPr lang="ru-RU" sz="2400" b="1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080548"/>
              </p:ext>
            </p:extLst>
          </p:nvPr>
        </p:nvGraphicFramePr>
        <p:xfrm>
          <a:off x="1835697" y="2428868"/>
          <a:ext cx="5093758" cy="714380"/>
        </p:xfrm>
        <a:graphic>
          <a:graphicData uri="http://schemas.openxmlformats.org/drawingml/2006/table">
            <a:tbl>
              <a:tblPr/>
              <a:tblGrid>
                <a:gridCol w="593164"/>
                <a:gridCol w="500066"/>
                <a:gridCol w="500066"/>
                <a:gridCol w="571504"/>
                <a:gridCol w="500066"/>
                <a:gridCol w="571504"/>
                <a:gridCol w="428628"/>
                <a:gridCol w="500066"/>
                <a:gridCol w="428628"/>
                <a:gridCol w="500066"/>
              </a:tblGrid>
              <a:tr h="7143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Д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Е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Ц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И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М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Е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Т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Р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124125"/>
              </p:ext>
            </p:extLst>
          </p:nvPr>
        </p:nvGraphicFramePr>
        <p:xfrm>
          <a:off x="1857354" y="3143248"/>
          <a:ext cx="5072100" cy="466092"/>
        </p:xfrm>
        <a:graphic>
          <a:graphicData uri="http://schemas.openxmlformats.org/drawingml/2006/table">
            <a:tbl>
              <a:tblPr/>
              <a:tblGrid>
                <a:gridCol w="571506"/>
                <a:gridCol w="500066"/>
                <a:gridCol w="500066"/>
                <a:gridCol w="571504"/>
                <a:gridCol w="500066"/>
                <a:gridCol w="571504"/>
                <a:gridCol w="428628"/>
                <a:gridCol w="500066"/>
                <a:gridCol w="428628"/>
                <a:gridCol w="500066"/>
              </a:tblGrid>
              <a:tr h="4660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Ч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А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С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415337"/>
              </p:ext>
            </p:extLst>
          </p:nvPr>
        </p:nvGraphicFramePr>
        <p:xfrm>
          <a:off x="1857356" y="3643314"/>
          <a:ext cx="5072096" cy="642942"/>
        </p:xfrm>
        <a:graphic>
          <a:graphicData uri="http://schemas.openxmlformats.org/drawingml/2006/table">
            <a:tbl>
              <a:tblPr/>
              <a:tblGrid>
                <a:gridCol w="571504"/>
                <a:gridCol w="500066"/>
                <a:gridCol w="513034"/>
                <a:gridCol w="558536"/>
                <a:gridCol w="498434"/>
                <a:gridCol w="573136"/>
                <a:gridCol w="482983"/>
                <a:gridCol w="445711"/>
                <a:gridCol w="428628"/>
                <a:gridCol w="500064"/>
              </a:tblGrid>
              <a:tr h="642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К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И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Л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О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М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Е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Т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Р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559114"/>
              </p:ext>
            </p:extLst>
          </p:nvPr>
        </p:nvGraphicFramePr>
        <p:xfrm>
          <a:off x="1857356" y="4286256"/>
          <a:ext cx="5072096" cy="571504"/>
        </p:xfrm>
        <a:graphic>
          <a:graphicData uri="http://schemas.openxmlformats.org/drawingml/2006/table">
            <a:tbl>
              <a:tblPr/>
              <a:tblGrid>
                <a:gridCol w="571504"/>
                <a:gridCol w="484615"/>
                <a:gridCol w="528485"/>
                <a:gridCol w="558536"/>
                <a:gridCol w="498434"/>
                <a:gridCol w="573136"/>
                <a:gridCol w="482983"/>
                <a:gridCol w="422959"/>
                <a:gridCol w="451380"/>
                <a:gridCol w="500064"/>
              </a:tblGrid>
              <a:tr h="5715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М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И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Н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У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Т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А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495468"/>
              </p:ext>
            </p:extLst>
          </p:nvPr>
        </p:nvGraphicFramePr>
        <p:xfrm>
          <a:off x="1857356" y="4857760"/>
          <a:ext cx="5072098" cy="500066"/>
        </p:xfrm>
        <a:graphic>
          <a:graphicData uri="http://schemas.openxmlformats.org/drawingml/2006/table">
            <a:tbl>
              <a:tblPr/>
              <a:tblGrid>
                <a:gridCol w="571504"/>
                <a:gridCol w="484616"/>
                <a:gridCol w="528485"/>
                <a:gridCol w="558535"/>
                <a:gridCol w="498435"/>
                <a:gridCol w="573135"/>
                <a:gridCol w="482985"/>
                <a:gridCol w="422959"/>
                <a:gridCol w="451378"/>
                <a:gridCol w="500066"/>
              </a:tblGrid>
              <a:tr h="5000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Г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Р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А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М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"/>
                          <a:ea typeface="Calibri"/>
                          <a:cs typeface="Arial"/>
                        </a:rPr>
                        <a:t>М</a:t>
                      </a:r>
                      <a:endParaRPr lang="ru-RU" sz="2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584176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Единицы измерения:</a:t>
            </a:r>
            <a:r>
              <a:rPr lang="ru-RU" sz="4400" dirty="0">
                <a:latin typeface="Arial"/>
                <a:cs typeface="Arial"/>
              </a:rPr>
              <a:t/>
            </a:r>
            <a:br>
              <a:rPr lang="ru-RU" sz="4400" dirty="0">
                <a:latin typeface="Arial"/>
                <a:cs typeface="Arial"/>
              </a:rPr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56792"/>
            <a:ext cx="8363272" cy="4463008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lang="ru-RU" sz="4000" b="1" i="1" dirty="0" smtClean="0">
                <a:solidFill>
                  <a:srgbClr val="C00000"/>
                </a:solidFill>
                <a:latin typeface="Arial"/>
                <a:cs typeface="Arial"/>
              </a:rPr>
              <a:t> см</a:t>
            </a:r>
            <a:r>
              <a:rPr lang="ru-RU" sz="4000" b="1" i="1" dirty="0">
                <a:solidFill>
                  <a:srgbClr val="C00000"/>
                </a:solidFill>
                <a:latin typeface="Arial"/>
                <a:cs typeface="Arial"/>
              </a:rPr>
              <a:t>, км², век, </a:t>
            </a:r>
            <a:r>
              <a:rPr lang="ru-RU" sz="4000" b="1" i="1" dirty="0" err="1">
                <a:solidFill>
                  <a:srgbClr val="C00000"/>
                </a:solidFill>
                <a:latin typeface="Arial"/>
                <a:cs typeface="Arial"/>
              </a:rPr>
              <a:t>дм</a:t>
            </a:r>
            <a:r>
              <a:rPr lang="ru-RU" sz="4000" b="1" i="1" dirty="0">
                <a:solidFill>
                  <a:srgbClr val="C00000"/>
                </a:solidFill>
                <a:latin typeface="Arial"/>
                <a:cs typeface="Arial"/>
              </a:rPr>
              <a:t>, т,  м², </a:t>
            </a:r>
            <a:br>
              <a:rPr lang="ru-RU" sz="4000" b="1" i="1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ru-RU" sz="4000" b="1" i="1" dirty="0">
                <a:solidFill>
                  <a:srgbClr val="C00000"/>
                </a:solidFill>
                <a:latin typeface="Arial"/>
                <a:cs typeface="Arial"/>
              </a:rPr>
              <a:t/>
            </a:r>
            <a:br>
              <a:rPr lang="ru-RU" sz="4000" b="1" i="1" dirty="0">
                <a:solidFill>
                  <a:srgbClr val="C00000"/>
                </a:solidFill>
                <a:latin typeface="Arial"/>
                <a:cs typeface="Arial"/>
              </a:rPr>
            </a:br>
            <a:r>
              <a:rPr lang="ru-RU" sz="4000" b="1" i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u-RU" sz="4000" b="1" i="1" dirty="0" smtClean="0">
                <a:solidFill>
                  <a:srgbClr val="C00000"/>
                </a:solidFill>
                <a:latin typeface="Arial"/>
                <a:cs typeface="Arial"/>
              </a:rPr>
              <a:t>   </a:t>
            </a:r>
            <a:r>
              <a:rPr lang="ru-RU" sz="4000" b="1" i="1" dirty="0">
                <a:solidFill>
                  <a:srgbClr val="C00000"/>
                </a:solidFill>
                <a:latin typeface="Arial"/>
                <a:cs typeface="Arial"/>
              </a:rPr>
              <a:t>кг, км, г, мм, дм², м, ц.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1418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38667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                            </a:t>
            </a:r>
            <a:r>
              <a:rPr lang="ru-RU" i="1" dirty="0" smtClean="0">
                <a:latin typeface="Arial"/>
                <a:cs typeface="Arial"/>
              </a:rPr>
              <a:t> 24  октября.</a:t>
            </a:r>
            <a:br>
              <a:rPr lang="ru-RU" i="1" dirty="0" smtClean="0">
                <a:latin typeface="Arial"/>
                <a:cs typeface="Arial"/>
              </a:rPr>
            </a:br>
            <a:r>
              <a:rPr lang="ru-RU" i="1" dirty="0" smtClean="0">
                <a:latin typeface="Arial"/>
                <a:cs typeface="Arial"/>
              </a:rPr>
              <a:t>                    Классная  работа.</a:t>
            </a:r>
            <a:r>
              <a:rPr lang="ru-RU" i="1" dirty="0">
                <a:latin typeface="Arial"/>
                <a:cs typeface="Arial"/>
              </a:rPr>
              <a:t/>
            </a:r>
            <a:br>
              <a:rPr lang="ru-RU" i="1" dirty="0">
                <a:latin typeface="Arial"/>
                <a:cs typeface="Arial"/>
              </a:rPr>
            </a:br>
            <a:r>
              <a:rPr lang="ru-RU" i="1" dirty="0" smtClean="0">
                <a:latin typeface="Arial"/>
                <a:cs typeface="Arial"/>
              </a:rPr>
              <a:t/>
            </a:r>
            <a:br>
              <a:rPr lang="ru-RU" i="1" dirty="0" smtClean="0">
                <a:latin typeface="Arial"/>
                <a:cs typeface="Arial"/>
              </a:rPr>
            </a:br>
            <a:r>
              <a:rPr lang="ru-RU" i="1" dirty="0" smtClean="0">
                <a:latin typeface="Arial"/>
                <a:cs typeface="Arial"/>
              </a:rPr>
              <a:t>Тема  урока.</a:t>
            </a:r>
            <a:r>
              <a:rPr lang="ru-RU" i="1" dirty="0">
                <a:latin typeface="Arial"/>
                <a:cs typeface="Arial"/>
              </a:rPr>
              <a:t> </a:t>
            </a:r>
            <a:r>
              <a:rPr lang="ru-RU" i="1" dirty="0" smtClean="0">
                <a:latin typeface="Arial"/>
                <a:cs typeface="Arial"/>
              </a:rPr>
              <a:t>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Единицы времени. Век.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ru-RU" b="1" i="1" dirty="0" smtClean="0">
                <a:solidFill>
                  <a:srgbClr val="7030A0"/>
                </a:solidFill>
                <a:latin typeface="Arial"/>
                <a:cs typeface="Arial"/>
              </a:rPr>
              <a:t> </a:t>
            </a:r>
            <a:r>
              <a:rPr lang="ru-RU" b="1" i="1" dirty="0" smtClean="0">
                <a:latin typeface="Arial"/>
                <a:cs typeface="Arial"/>
              </a:rPr>
              <a:t> </a:t>
            </a:r>
            <a:r>
              <a:rPr lang="en-US" i="1" dirty="0" smtClean="0">
                <a:latin typeface="Arial"/>
                <a:cs typeface="Arial"/>
              </a:rPr>
              <a:t/>
            </a:r>
            <a:br>
              <a:rPr lang="en-US" i="1" dirty="0" smtClean="0">
                <a:latin typeface="Arial"/>
                <a:cs typeface="Arial"/>
              </a:rPr>
            </a:br>
            <a:endParaRPr lang="ru-RU" i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285728"/>
            <a:ext cx="7185992" cy="1199056"/>
          </a:xfrm>
        </p:spPr>
        <p:txBody>
          <a:bodyPr/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Солнечные часы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half" idx="3"/>
          </p:nvPr>
        </p:nvSpPr>
        <p:spPr>
          <a:xfrm>
            <a:off x="4953000" y="692696"/>
            <a:ext cx="3733800" cy="792088"/>
          </a:xfrm>
        </p:spPr>
        <p:txBody>
          <a:bodyPr/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Водяные часы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Содержимое 16" descr="Солнечные часы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85992"/>
            <a:ext cx="338437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Содержимое 17" descr="http://evolutsia.com/images/stories/vremj/2.jpg"/>
          <p:cNvPicPr>
            <a:picLocks noGrp="1"/>
          </p:cNvPicPr>
          <p:nvPr>
            <p:ph sz="half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85992"/>
            <a:ext cx="302433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500034" y="2643182"/>
            <a:ext cx="821537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Блок-схема: узел 5"/>
          <p:cNvSpPr/>
          <p:nvPr/>
        </p:nvSpPr>
        <p:spPr>
          <a:xfrm flipH="1">
            <a:off x="285720" y="2500306"/>
            <a:ext cx="214314" cy="214314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2428860" y="2571744"/>
            <a:ext cx="214314" cy="214314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000628" y="2571744"/>
            <a:ext cx="214314" cy="214314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7358082" y="2571744"/>
            <a:ext cx="214314" cy="214314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уга 19"/>
          <p:cNvSpPr/>
          <p:nvPr/>
        </p:nvSpPr>
        <p:spPr>
          <a:xfrm>
            <a:off x="285720" y="1857364"/>
            <a:ext cx="2286016" cy="1571636"/>
          </a:xfrm>
          <a:prstGeom prst="arc">
            <a:avLst>
              <a:gd name="adj1" fmla="val 308956"/>
              <a:gd name="adj2" fmla="val 10967274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/>
          <p:cNvSpPr/>
          <p:nvPr/>
        </p:nvSpPr>
        <p:spPr>
          <a:xfrm>
            <a:off x="5143504" y="2143116"/>
            <a:ext cx="2357454" cy="1285884"/>
          </a:xfrm>
          <a:prstGeom prst="arc">
            <a:avLst>
              <a:gd name="adj1" fmla="val 21422276"/>
              <a:gd name="adj2" fmla="val 10657422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уга 22"/>
          <p:cNvSpPr/>
          <p:nvPr/>
        </p:nvSpPr>
        <p:spPr>
          <a:xfrm>
            <a:off x="2571736" y="2071678"/>
            <a:ext cx="2571768" cy="1357322"/>
          </a:xfrm>
          <a:prstGeom prst="arc">
            <a:avLst>
              <a:gd name="adj1" fmla="val 107896"/>
              <a:gd name="adj2" fmla="val 10636960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-1312512"/>
            <a:ext cx="221454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143108" y="1683308"/>
            <a:ext cx="10715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100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 rot="10800000" flipV="1">
            <a:off x="4714876" y="1671681"/>
            <a:ext cx="11430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200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7072330" y="1618712"/>
            <a:ext cx="9286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300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3707647"/>
            <a:ext cx="75724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 век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 век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 век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285720" y="2571744"/>
            <a:ext cx="8001056" cy="71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Блок-схема: узел 4"/>
          <p:cNvSpPr/>
          <p:nvPr/>
        </p:nvSpPr>
        <p:spPr>
          <a:xfrm>
            <a:off x="214282" y="2500306"/>
            <a:ext cx="142876" cy="214314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1714480" y="2500306"/>
            <a:ext cx="142876" cy="214314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3643306" y="2500306"/>
            <a:ext cx="142876" cy="214314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5500694" y="2500306"/>
            <a:ext cx="142876" cy="214314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7358082" y="2428868"/>
            <a:ext cx="142876" cy="214314"/>
          </a:xfrm>
          <a:prstGeom prst="flowChartConnector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уга 13"/>
          <p:cNvSpPr/>
          <p:nvPr/>
        </p:nvSpPr>
        <p:spPr>
          <a:xfrm>
            <a:off x="214282" y="2071678"/>
            <a:ext cx="1643074" cy="1285884"/>
          </a:xfrm>
          <a:prstGeom prst="arc">
            <a:avLst>
              <a:gd name="adj1" fmla="val 21013884"/>
              <a:gd name="adj2" fmla="val 111577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>
            <a:off x="1857356" y="2071678"/>
            <a:ext cx="1785950" cy="1214446"/>
          </a:xfrm>
          <a:prstGeom prst="arc">
            <a:avLst>
              <a:gd name="adj1" fmla="val 21145657"/>
              <a:gd name="adj2" fmla="val 11371404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уга 16"/>
          <p:cNvSpPr/>
          <p:nvPr/>
        </p:nvSpPr>
        <p:spPr>
          <a:xfrm>
            <a:off x="3643306" y="2143116"/>
            <a:ext cx="1928826" cy="1143008"/>
          </a:xfrm>
          <a:prstGeom prst="arc">
            <a:avLst>
              <a:gd name="adj1" fmla="val 20867653"/>
              <a:gd name="adj2" fmla="val 11371404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уга 17"/>
          <p:cNvSpPr/>
          <p:nvPr/>
        </p:nvSpPr>
        <p:spPr>
          <a:xfrm>
            <a:off x="5572132" y="2214554"/>
            <a:ext cx="1857388" cy="1071570"/>
          </a:xfrm>
          <a:prstGeom prst="arc">
            <a:avLst>
              <a:gd name="adj1" fmla="val 20710530"/>
              <a:gd name="adj2" fmla="val 11371404"/>
            </a:avLst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735895"/>
            <a:ext cx="84296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1700 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1800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1900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2000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2100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 rot="10800000" flipV="1">
            <a:off x="500034" y="3474710"/>
            <a:ext cx="6858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18 век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19 век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20век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21век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196752"/>
            <a:ext cx="1152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1703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467544" y="1628800"/>
            <a:ext cx="864096" cy="1008112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1872208" cy="136815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Увезли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3 м. </a:t>
            </a: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6 т.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404664"/>
            <a:ext cx="1944216" cy="136815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Осталось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62 т.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2420888"/>
            <a:ext cx="2376264" cy="115212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Доставил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? т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96136" y="5157192"/>
            <a:ext cx="2088232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Увезли</a:t>
            </a:r>
          </a:p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3 м. </a:t>
            </a:r>
            <a:endPara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т.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27984" y="3356992"/>
            <a:ext cx="1944216" cy="115212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Доставил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? т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20272" y="3356992"/>
            <a:ext cx="1728192" cy="115212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Осталось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62 т.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187624" y="1844824"/>
            <a:ext cx="720080" cy="576064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843808" y="1772816"/>
            <a:ext cx="720080" cy="648072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7" idx="2"/>
          </p:cNvCxnSpPr>
          <p:nvPr/>
        </p:nvCxnSpPr>
        <p:spPr>
          <a:xfrm>
            <a:off x="5400092" y="4509120"/>
            <a:ext cx="828092" cy="648072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9" idx="2"/>
          </p:cNvCxnSpPr>
          <p:nvPr/>
        </p:nvCxnSpPr>
        <p:spPr>
          <a:xfrm flipH="1">
            <a:off x="7308304" y="4509120"/>
            <a:ext cx="576064" cy="648072"/>
          </a:xfrm>
          <a:prstGeom prst="straightConnector1">
            <a:avLst/>
          </a:prstGeom>
          <a:ln w="28575" cmpd="sng">
            <a:solidFill>
              <a:srgbClr val="9B2D1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24936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>
                <a:latin typeface="Arial"/>
                <a:cs typeface="Arial"/>
              </a:rPr>
              <a:t>1</a:t>
            </a:r>
            <a:r>
              <a:rPr lang="ru-RU" sz="2400" b="1" dirty="0" smtClean="0">
                <a:latin typeface="Arial"/>
                <a:cs typeface="Arial"/>
              </a:rPr>
              <a:t>.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ru-RU" sz="2400" b="1" dirty="0" smtClean="0">
                <a:latin typeface="Arial"/>
                <a:cs typeface="Arial"/>
              </a:rPr>
              <a:t>В </a:t>
            </a:r>
            <a:r>
              <a:rPr lang="ru-RU" sz="2400" b="1" dirty="0">
                <a:latin typeface="Arial"/>
                <a:cs typeface="Arial"/>
              </a:rPr>
              <a:t>какой строке слова расположены </a:t>
            </a:r>
            <a:r>
              <a:rPr lang="ru-RU" sz="2400" b="1" dirty="0" smtClean="0">
                <a:latin typeface="Arial"/>
                <a:cs typeface="Arial"/>
              </a:rPr>
              <a:t>по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lang="ru-RU" sz="2400" b="1" dirty="0" smtClean="0">
                <a:latin typeface="Arial"/>
                <a:cs typeface="Arial"/>
              </a:rPr>
              <a:t>порядку?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Arial"/>
                <a:cs typeface="Arial"/>
              </a:rPr>
              <a:t>В</a:t>
            </a:r>
            <a:r>
              <a:rPr lang="ru-RU" sz="2400" dirty="0">
                <a:latin typeface="Arial"/>
                <a:cs typeface="Arial"/>
              </a:rPr>
              <a:t>) Позавчера, вчера, сегодня, завтра</a:t>
            </a:r>
            <a:r>
              <a:rPr lang="ru-RU" sz="2400" dirty="0" smtClean="0">
                <a:latin typeface="Arial"/>
                <a:cs typeface="Arial"/>
              </a:rPr>
              <a:t>,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ru-RU" sz="2400" dirty="0" smtClean="0">
                <a:latin typeface="Arial"/>
                <a:cs typeface="Arial"/>
              </a:rPr>
              <a:t>послезавтра</a:t>
            </a:r>
            <a:r>
              <a:rPr lang="ru-RU" sz="2400" dirty="0">
                <a:latin typeface="Arial"/>
                <a:cs typeface="Arial"/>
              </a:rPr>
              <a:t>;</a:t>
            </a:r>
          </a:p>
          <a:p>
            <a:pPr>
              <a:lnSpc>
                <a:spcPct val="120000"/>
              </a:lnSpc>
            </a:pPr>
            <a:r>
              <a:rPr lang="ru-RU" sz="2400" b="1" dirty="0" smtClean="0">
                <a:latin typeface="Arial"/>
                <a:cs typeface="Arial"/>
              </a:rPr>
              <a:t>2</a:t>
            </a:r>
            <a:r>
              <a:rPr lang="ru-RU" sz="2400" b="1" dirty="0">
                <a:latin typeface="Arial"/>
                <a:cs typeface="Arial"/>
              </a:rPr>
              <a:t>.</a:t>
            </a:r>
            <a:r>
              <a:rPr lang="ru-RU" sz="2400" b="1" dirty="0" smtClean="0">
                <a:latin typeface="Arial"/>
                <a:cs typeface="Arial"/>
              </a:rPr>
              <a:t> </a:t>
            </a:r>
            <a:r>
              <a:rPr lang="ru-RU" sz="2400" b="1" dirty="0">
                <a:latin typeface="Arial"/>
                <a:cs typeface="Arial"/>
              </a:rPr>
              <a:t>Сколько минут в 3-х часах?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Arial"/>
                <a:cs typeface="Arial"/>
              </a:rPr>
              <a:t>В</a:t>
            </a:r>
            <a:r>
              <a:rPr lang="ru-RU" sz="2400" dirty="0">
                <a:latin typeface="Arial"/>
                <a:cs typeface="Arial"/>
              </a:rPr>
              <a:t>)   180;</a:t>
            </a:r>
          </a:p>
          <a:p>
            <a:pPr>
              <a:lnSpc>
                <a:spcPct val="120000"/>
              </a:lnSpc>
            </a:pPr>
            <a:r>
              <a:rPr lang="ru-RU" sz="2400" b="1" dirty="0" smtClean="0">
                <a:latin typeface="Arial"/>
                <a:cs typeface="Arial"/>
              </a:rPr>
              <a:t>3</a:t>
            </a:r>
            <a:r>
              <a:rPr lang="ru-RU" sz="2400" b="1" dirty="0">
                <a:latin typeface="Arial"/>
                <a:cs typeface="Arial"/>
              </a:rPr>
              <a:t>.</a:t>
            </a:r>
            <a:r>
              <a:rPr lang="ru-RU" sz="2400" b="1" dirty="0" smtClean="0">
                <a:latin typeface="Arial"/>
                <a:cs typeface="Arial"/>
              </a:rPr>
              <a:t> </a:t>
            </a:r>
            <a:r>
              <a:rPr lang="ru-RU" sz="2400" b="1" dirty="0">
                <a:latin typeface="Arial"/>
                <a:cs typeface="Arial"/>
              </a:rPr>
              <a:t>В каком выражении знак сравнения поставлен неверно?</a:t>
            </a:r>
          </a:p>
          <a:p>
            <a:pPr>
              <a:lnSpc>
                <a:spcPct val="120000"/>
              </a:lnSpc>
            </a:pPr>
            <a:r>
              <a:rPr lang="ru-RU" sz="2400" dirty="0">
                <a:latin typeface="Arial"/>
                <a:cs typeface="Arial"/>
              </a:rPr>
              <a:t>А) 1 век &gt; 207 лет;</a:t>
            </a:r>
          </a:p>
          <a:p>
            <a:pPr>
              <a:lnSpc>
                <a:spcPct val="120000"/>
              </a:lnSpc>
            </a:pPr>
            <a:r>
              <a:rPr lang="ru-RU" sz="2400" b="1" dirty="0" smtClean="0">
                <a:latin typeface="Arial"/>
                <a:cs typeface="Arial"/>
              </a:rPr>
              <a:t>4</a:t>
            </a:r>
            <a:r>
              <a:rPr lang="ru-RU" sz="2400" b="1" dirty="0">
                <a:latin typeface="Arial"/>
                <a:cs typeface="Arial"/>
              </a:rPr>
              <a:t>.</a:t>
            </a:r>
            <a:r>
              <a:rPr lang="ru-RU" sz="2400" b="1" dirty="0" smtClean="0">
                <a:latin typeface="Arial"/>
                <a:cs typeface="Arial"/>
              </a:rPr>
              <a:t> </a:t>
            </a:r>
            <a:r>
              <a:rPr lang="ru-RU" sz="2400" b="1" dirty="0">
                <a:latin typeface="Arial"/>
                <a:cs typeface="Arial"/>
              </a:rPr>
              <a:t> Солнце взошло в 5 ч. 10 мин., а зашло в 18 ч. 10 мин. Найди продолжительность дня.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latin typeface="Arial"/>
                <a:cs typeface="Arial"/>
              </a:rPr>
              <a:t>Б</a:t>
            </a:r>
            <a:r>
              <a:rPr lang="ru-RU" sz="2400" dirty="0">
                <a:latin typeface="Arial"/>
                <a:cs typeface="Arial"/>
              </a:rPr>
              <a:t>) 13 ч.</a:t>
            </a:r>
          </a:p>
          <a:p>
            <a:pPr>
              <a:lnSpc>
                <a:spcPct val="120000"/>
              </a:lnSpc>
            </a:pPr>
            <a:r>
              <a:rPr lang="ru-RU" sz="2400" b="1" dirty="0" smtClean="0">
                <a:latin typeface="Arial"/>
                <a:cs typeface="Arial"/>
              </a:rPr>
              <a:t>5</a:t>
            </a:r>
            <a:r>
              <a:rPr lang="ru-RU" sz="2400" b="1" dirty="0">
                <a:latin typeface="Arial"/>
                <a:cs typeface="Arial"/>
              </a:rPr>
              <a:t>.</a:t>
            </a:r>
            <a:r>
              <a:rPr lang="ru-RU" sz="2400" b="1" dirty="0" smtClean="0">
                <a:latin typeface="Arial"/>
                <a:cs typeface="Arial"/>
              </a:rPr>
              <a:t> </a:t>
            </a:r>
            <a:r>
              <a:rPr lang="ru-RU" sz="2400" b="1" dirty="0">
                <a:latin typeface="Arial"/>
                <a:cs typeface="Arial"/>
              </a:rPr>
              <a:t>Занятия начинаются в </a:t>
            </a:r>
            <a:r>
              <a:rPr lang="ru-RU" sz="2400" b="1" dirty="0" smtClean="0">
                <a:latin typeface="Arial"/>
                <a:cs typeface="Arial"/>
              </a:rPr>
              <a:t>9 ч</a:t>
            </a:r>
            <a:r>
              <a:rPr lang="ru-RU" sz="2400" b="1" dirty="0">
                <a:latin typeface="Arial"/>
                <a:cs typeface="Arial"/>
              </a:rPr>
              <a:t>. 30 мин утра.  4 часа они идут в  классе и 1 час в спортзале. В какое время заканчиваются занятия </a:t>
            </a:r>
            <a:r>
              <a:rPr lang="ru-RU" sz="2400" b="1" dirty="0" smtClean="0">
                <a:latin typeface="Arial"/>
                <a:cs typeface="Arial"/>
              </a:rPr>
              <a:t>?</a:t>
            </a:r>
            <a:endParaRPr lang="ru-RU" sz="2400" b="1" dirty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ru-RU" sz="2400" dirty="0">
                <a:latin typeface="Arial"/>
                <a:cs typeface="Arial"/>
              </a:rPr>
              <a:t>В)14 ч.30 мин.</a:t>
            </a:r>
          </a:p>
          <a:p>
            <a:pPr>
              <a:lnSpc>
                <a:spcPct val="120000"/>
              </a:lnSpc>
            </a:pPr>
            <a:r>
              <a:rPr lang="ru-RU" sz="2400" dirty="0">
                <a:latin typeface="Arial"/>
                <a:cs typeface="Arial"/>
              </a:rPr>
              <a:t> </a:t>
            </a:r>
          </a:p>
          <a:p>
            <a:r>
              <a:rPr lang="ru-RU" sz="2400" dirty="0">
                <a:latin typeface="Arial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69980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584</TotalTime>
  <Words>199</Words>
  <Application>Microsoft Macintosh PowerPoint</Application>
  <PresentationFormat>Экран (4:3)</PresentationFormat>
  <Paragraphs>102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Презентация PowerPoint</vt:lpstr>
      <vt:lpstr>Презентация PowerPoint</vt:lpstr>
      <vt:lpstr>Единицы измерения: </vt:lpstr>
      <vt:lpstr>                                 24  октября.                     Классная  работа.  Тема  урока.  Единицы времени. Век.   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 в. = 100 л. 1г. = 12 мес. 1сут. = 24ч. 1ч. = 60 мин. 1мин. = 60 с.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Учитель</cp:lastModifiedBy>
  <cp:revision>50</cp:revision>
  <dcterms:created xsi:type="dcterms:W3CDTF">2014-08-07T05:26:35Z</dcterms:created>
  <dcterms:modified xsi:type="dcterms:W3CDTF">2014-10-23T15:40:40Z</dcterms:modified>
</cp:coreProperties>
</file>