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7" r:id="rId3"/>
    <p:sldId id="288" r:id="rId4"/>
    <p:sldId id="306" r:id="rId5"/>
    <p:sldId id="307" r:id="rId6"/>
    <p:sldId id="309" r:id="rId7"/>
    <p:sldId id="273" r:id="rId8"/>
    <p:sldId id="258" r:id="rId9"/>
    <p:sldId id="290" r:id="rId10"/>
    <p:sldId id="291" r:id="rId11"/>
    <p:sldId id="308" r:id="rId12"/>
    <p:sldId id="316" r:id="rId13"/>
    <p:sldId id="262" r:id="rId14"/>
    <p:sldId id="315" r:id="rId15"/>
    <p:sldId id="314" r:id="rId16"/>
    <p:sldId id="322" r:id="rId17"/>
    <p:sldId id="265" r:id="rId18"/>
    <p:sldId id="325" r:id="rId19"/>
    <p:sldId id="289" r:id="rId20"/>
    <p:sldId id="303" r:id="rId21"/>
    <p:sldId id="302" r:id="rId22"/>
    <p:sldId id="301" r:id="rId23"/>
    <p:sldId id="304" r:id="rId24"/>
    <p:sldId id="323" r:id="rId25"/>
    <p:sldId id="317" r:id="rId26"/>
    <p:sldId id="318" r:id="rId27"/>
    <p:sldId id="320" r:id="rId28"/>
    <p:sldId id="324" r:id="rId29"/>
    <p:sldId id="321" r:id="rId30"/>
    <p:sldId id="31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000000"/>
    <a:srgbClr val="292929"/>
    <a:srgbClr val="86D921"/>
    <a:srgbClr val="FCBC4A"/>
    <a:srgbClr val="FE8D48"/>
    <a:srgbClr val="FF8D47"/>
    <a:srgbClr val="5F5F5F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8894" autoAdjust="0"/>
  </p:normalViewPr>
  <p:slideViewPr>
    <p:cSldViewPr>
      <p:cViewPr varScale="1">
        <p:scale>
          <a:sx n="49" d="100"/>
          <a:sy n="49" d="100"/>
        </p:scale>
        <p:origin x="-90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D69F6-AAFF-4B58-8E5C-0680536EE1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28DC2B-B3EA-4366-90C7-E34CA8DDA9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gray">
          <a:xfrm>
            <a:off x="7172325" y="1062038"/>
            <a:ext cx="1971675" cy="5795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91" name="Picture 1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901617EB-9125-41A1-AA4A-A0472A0990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6" grpId="0" animBg="1"/>
      <p:bldP spid="3088" grpId="0" animBg="1"/>
      <p:bldP spid="3089" grpId="0" animBg="1"/>
      <p:bldP spid="3090" grpId="0" animBg="1"/>
      <p:bldP spid="3092" grpId="0" animBg="1"/>
      <p:bldP spid="3074" grpId="0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8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D4D9B-3D6E-44A0-A04A-E106635DBD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6C98D-CE56-4FA0-AFD2-2E9777039E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45066E-B5B2-46DA-814C-FBCCBB910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86FFA2-1EA0-4003-837F-7B9144E80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AAA567-D47A-42B7-9E51-8AD6CBA01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D596-5FE0-4B89-94B1-D8A1B4834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AB290-2B5A-4ADB-976D-CC36BF0CB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1AA13-B3E3-446C-9D13-D511C8AA4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7A762-E91A-45CD-A0B8-3C600BE4A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0D3B4-EC45-480B-BF7C-4770AE902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4831A-7B59-4476-9D58-2C20407B9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61014-EF1B-4AE2-B3FD-B11BEBD127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0F6F9-33CA-4261-9257-F2FC03B95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EF16D8-9EAE-46C3-85E1-42D54AB607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  <p:bldP spid="1033" grpId="0" animBg="1"/>
      <p:bldP spid="1034" grpId="0" animBg="1"/>
      <p:bldP spid="1035" grpId="0" animBg="1"/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4;&#1073;&#1097;&#1072;&#1103;\&#1051;&#1080;&#1095;&#1085;&#1086;&#1089;&#1090;&#1100;%20&#1087;&#1077;&#1076;&#1072;&#1075;&#1086;&#1075;&#1072;_31.03.2011_&#1087;&#1077;&#1076;&#1089;&#1086;&#1074;&#1077;&#1090;\&#1087;&#1077;&#1076;&#1089;&#1086;&#1074;&#1077;&#1090;%20&#1051;&#1080;&#1095;&#1085;&#1086;&#1089;&#1090;&#1100;%20&#1091;&#1095;&#1080;&#1090;&#1077;&#1083;&#1103;\&#1091;&#1088;&#1086;&#1082;&#1080;%20&#1091;&#1095;&#1080;&#1090;&#1077;&#1083;&#1103;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4;&#1073;&#1097;&#1072;&#1103;\&#1051;&#1080;&#1095;&#1085;&#1086;&#1089;&#1090;&#1100;%20&#1087;&#1077;&#1076;&#1072;&#1075;&#1086;&#1075;&#1072;_31.03.2011_&#1087;&#1077;&#1076;&#1089;&#1086;&#1074;&#1077;&#1090;\&#1087;&#1077;&#1076;&#1089;&#1086;&#1074;&#1077;&#1090;%20&#1051;&#1080;&#1095;&#1085;&#1086;&#1089;&#1090;&#1100;%20&#1091;&#1095;&#1080;&#1090;&#1077;&#1083;&#1103;\&#1091;&#1095;&#1077;&#1085;&#1080;&#1082;&#1080;%20&#1086;%20&#1082;&#1072;&#1095;&#1077;&#1089;&#1090;&#1074;&#1072;&#1093;%20&#1091;&#1095;&#1080;&#1090;&#1077;&#1083;&#1103;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15em.forum3-15.ru/u3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15em.forum3-15.ru/u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15em.forum3-15.ru/u2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15em.forum3-15.ru/u7" TargetMode="External"/><Relationship Id="rId2" Type="http://schemas.openxmlformats.org/officeDocument/2006/relationships/hyperlink" Target="http://school15em.forum3-15.ru/t13-topic#4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4;&#1073;&#1097;&#1072;&#1103;\&#1051;&#1080;&#1095;&#1085;&#1086;&#1089;&#1090;&#1100;%20&#1087;&#1077;&#1076;&#1072;&#1075;&#1086;&#1075;&#1072;_31.03.2011_&#1087;&#1077;&#1076;&#1089;&#1086;&#1074;&#1077;&#1090;\&#1087;&#1077;&#1076;&#1089;&#1086;&#1074;&#1077;&#1090;%20&#1051;&#1080;&#1095;&#1085;&#1086;&#1089;&#1090;&#1100;%20&#1091;&#1095;&#1080;&#1090;&#1077;&#1083;&#1103;\&#1087;&#1088;&#1086;&#1092;&#1077;&#1089;&#1089;&#1080;&#1103;%20&#1091;&#1095;&#1080;&#1090;&#1077;&#1083;&#1100;.mp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789040"/>
            <a:ext cx="8999984" cy="2520280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совет</a:t>
            </a:r>
            <a:br>
              <a:rPr lang="ru-RU" sz="3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«Личность учителя </a:t>
            </a:r>
            <a:br>
              <a:rPr lang="ru-RU" sz="3600" i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современной школе»</a:t>
            </a:r>
            <a:endParaRPr lang="en-US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771800" y="6381328"/>
            <a:ext cx="4038600" cy="476672"/>
          </a:xfrm>
        </p:spPr>
        <p:txBody>
          <a:bodyPr/>
          <a:lstStyle/>
          <a:p>
            <a:pPr algn="ctr"/>
            <a:r>
              <a:rPr lang="ru-RU" sz="2000" b="1" dirty="0" smtClean="0"/>
              <a:t>Март 2011 г.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1979712" y="5589240"/>
            <a:ext cx="7056784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/>
          </a:p>
          <a:p>
            <a:r>
              <a:rPr lang="ru-RU" sz="2000" dirty="0" smtClean="0"/>
              <a:t>умение </a:t>
            </a:r>
            <a:r>
              <a:rPr lang="ru-RU" sz="2000" dirty="0"/>
              <a:t>конструировать адаптивные технологии для </a:t>
            </a:r>
            <a:endParaRPr lang="ru-RU" sz="2000" dirty="0" smtClean="0"/>
          </a:p>
          <a:p>
            <a:r>
              <a:rPr lang="ru-RU" sz="2000" dirty="0" smtClean="0"/>
              <a:t>учебно-воспитательного </a:t>
            </a:r>
            <a:r>
              <a:rPr lang="ru-RU" sz="2000" dirty="0"/>
              <a:t>процесса по предмету. </a:t>
            </a:r>
          </a:p>
          <a:p>
            <a:pPr eaLnBrk="0" hangingPunct="0"/>
            <a:endParaRPr lang="en-US" b="1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627784" y="4221088"/>
            <a:ext cx="6516216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умение адаптировать учебный материал к </a:t>
            </a:r>
            <a:r>
              <a:rPr lang="ru-RU" sz="2000" dirty="0" smtClean="0"/>
              <a:t>условиям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различных классов; </a:t>
            </a:r>
            <a:endParaRPr lang="en-US" sz="2000" b="1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627784" y="2996952"/>
            <a:ext cx="6516216" cy="8640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раскрытие принципов отбора учебного </a:t>
            </a:r>
            <a:r>
              <a:rPr lang="ru-RU" sz="2000" dirty="0" smtClean="0"/>
              <a:t>материала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по предмету на уроках различных типов; </a:t>
            </a:r>
            <a:endParaRPr lang="en-US" sz="2000" b="1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2195736" y="2204864"/>
            <a:ext cx="6948264" cy="5760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показ и обоснование приёмов формирования </a:t>
            </a:r>
            <a:r>
              <a:rPr lang="ru-RU" sz="2000" dirty="0" smtClean="0"/>
              <a:t>знаний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ведущих понятий курса; </a:t>
            </a:r>
            <a:endParaRPr lang="en-US" sz="2000" b="1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755576" y="980728"/>
            <a:ext cx="8388424" cy="7240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владение приёмами </a:t>
            </a:r>
            <a:r>
              <a:rPr lang="ru-RU" sz="2000" dirty="0" err="1"/>
              <a:t>целеполагания</a:t>
            </a:r>
            <a:r>
              <a:rPr lang="ru-RU" sz="2000" dirty="0"/>
              <a:t> и </a:t>
            </a:r>
            <a:r>
              <a:rPr lang="ru-RU" sz="2000" dirty="0" smtClean="0"/>
              <a:t>прогнозирования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педагогических результатов; </a:t>
            </a:r>
            <a:endParaRPr lang="en-US" sz="2000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536" y="1412776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35696" y="2348880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67744" y="3356992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267744" y="4509120"/>
            <a:ext cx="381000" cy="381000"/>
            <a:chOff x="2078" y="1680"/>
            <a:chExt cx="1615" cy="1615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619672" y="5661248"/>
            <a:ext cx="355600" cy="381000"/>
            <a:chOff x="2078" y="1680"/>
            <a:chExt cx="1615" cy="1615"/>
          </a:xfrm>
        </p:grpSpPr>
        <p:sp>
          <p:nvSpPr>
            <p:cNvPr id="618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0" y="2924944"/>
            <a:ext cx="2267744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Предметно-методичес-кие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умения учителя: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уроки учителя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218109" cy="6574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8019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Деловая игра - тест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Емелина\Pictures\iCA1S9F7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08920"/>
            <a:ext cx="2278344" cy="326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68952" cy="81148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кадрового обеспечения образовательного процесса по категориям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Freeform 3"/>
          <p:cNvSpPr>
            <a:spLocks/>
          </p:cNvSpPr>
          <p:nvPr/>
        </p:nvSpPr>
        <p:spPr bwMode="gray">
          <a:xfrm>
            <a:off x="1060451" y="3708400"/>
            <a:ext cx="5383757" cy="1785938"/>
          </a:xfrm>
          <a:custGeom>
            <a:avLst/>
            <a:gdLst/>
            <a:ahLst/>
            <a:cxnLst>
              <a:cxn ang="0">
                <a:pos x="2216" y="584"/>
              </a:cxn>
              <a:cxn ang="0">
                <a:pos x="963" y="122"/>
              </a:cxn>
              <a:cxn ang="0">
                <a:pos x="1" y="550"/>
              </a:cxn>
              <a:cxn ang="0">
                <a:pos x="888" y="1038"/>
              </a:cxn>
              <a:cxn ang="0">
                <a:pos x="2216" y="645"/>
              </a:cxn>
              <a:cxn ang="0">
                <a:pos x="3443" y="1057"/>
              </a:cxn>
              <a:cxn ang="0">
                <a:pos x="4405" y="590"/>
              </a:cxn>
              <a:cxn ang="0">
                <a:pos x="3497" y="129"/>
              </a:cxn>
              <a:cxn ang="0">
                <a:pos x="2216" y="584"/>
              </a:cxn>
            </a:cxnLst>
            <a:rect l="0" t="0" r="r" b="b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gray">
          <a:xfrm>
            <a:off x="1115616" y="4437112"/>
            <a:ext cx="720849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gray">
          <a:xfrm>
            <a:off x="2411760" y="4365104"/>
            <a:ext cx="792088" cy="361503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gray">
          <a:xfrm>
            <a:off x="5004048" y="4293096"/>
            <a:ext cx="720080" cy="309917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043608" y="2564904"/>
            <a:ext cx="798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339752" y="1124744"/>
            <a:ext cx="827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51%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707904" y="2924944"/>
            <a:ext cx="87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5" name="Freeform 25"/>
          <p:cNvSpPr>
            <a:spLocks/>
          </p:cNvSpPr>
          <p:nvPr/>
        </p:nvSpPr>
        <p:spPr bwMode="gray">
          <a:xfrm>
            <a:off x="6228184" y="1340768"/>
            <a:ext cx="2448272" cy="1728192"/>
          </a:xfrm>
          <a:custGeom>
            <a:avLst/>
            <a:gdLst/>
            <a:ahLst/>
            <a:cxnLst>
              <a:cxn ang="0">
                <a:pos x="4" y="391"/>
              </a:cxn>
              <a:cxn ang="0">
                <a:pos x="6" y="788"/>
              </a:cxn>
              <a:cxn ang="0">
                <a:pos x="1098" y="782"/>
              </a:cxn>
              <a:cxn ang="0">
                <a:pos x="1314" y="388"/>
              </a:cxn>
              <a:cxn ang="0">
                <a:pos x="1315" y="0"/>
              </a:cxn>
              <a:cxn ang="0">
                <a:pos x="244" y="3"/>
              </a:cxn>
              <a:cxn ang="0">
                <a:pos x="4" y="391"/>
              </a:cxn>
            </a:cxnLst>
            <a:rect l="0" t="0" r="r" b="b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gray">
          <a:xfrm>
            <a:off x="6372200" y="1484784"/>
            <a:ext cx="225425" cy="2254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gray">
          <a:xfrm>
            <a:off x="6372200" y="2636912"/>
            <a:ext cx="225425" cy="2254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gray">
          <a:xfrm>
            <a:off x="6372200" y="1844824"/>
            <a:ext cx="225425" cy="2254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732240" y="1412776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Без категории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804248" y="1772816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1 категория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804248" y="2204864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2 категория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932040" y="1772816"/>
            <a:ext cx="87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gray">
          <a:xfrm>
            <a:off x="6372200" y="227687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6804248" y="2636912"/>
            <a:ext cx="1872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Высшая категория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blackGray">
          <a:xfrm>
            <a:off x="1115616" y="3068960"/>
            <a:ext cx="720080" cy="1512168"/>
          </a:xfrm>
          <a:prstGeom prst="can">
            <a:avLst>
              <a:gd name="adj" fmla="val 27996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gray">
          <a:xfrm>
            <a:off x="3851920" y="4437112"/>
            <a:ext cx="576833" cy="289495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blackGray">
          <a:xfrm>
            <a:off x="2411760" y="1556792"/>
            <a:ext cx="720080" cy="2952328"/>
          </a:xfrm>
          <a:prstGeom prst="can">
            <a:avLst>
              <a:gd name="adj" fmla="val 27996"/>
            </a:avLst>
          </a:pr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blackGray">
          <a:xfrm>
            <a:off x="3851920" y="3573016"/>
            <a:ext cx="576064" cy="1008112"/>
          </a:xfrm>
          <a:prstGeom prst="can">
            <a:avLst>
              <a:gd name="adj" fmla="val 27996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blackGray">
          <a:xfrm>
            <a:off x="5004048" y="2276872"/>
            <a:ext cx="720080" cy="2160240"/>
          </a:xfrm>
          <a:prstGeom prst="can">
            <a:avLst>
              <a:gd name="adj" fmla="val 27996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68952" cy="811485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кадрового обеспечения образовательного процесса по возрасту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Freeform 3"/>
          <p:cNvSpPr>
            <a:spLocks/>
          </p:cNvSpPr>
          <p:nvPr/>
        </p:nvSpPr>
        <p:spPr bwMode="gray">
          <a:xfrm>
            <a:off x="539553" y="3708400"/>
            <a:ext cx="5904656" cy="1785938"/>
          </a:xfrm>
          <a:custGeom>
            <a:avLst/>
            <a:gdLst/>
            <a:ahLst/>
            <a:cxnLst>
              <a:cxn ang="0">
                <a:pos x="2216" y="584"/>
              </a:cxn>
              <a:cxn ang="0">
                <a:pos x="963" y="122"/>
              </a:cxn>
              <a:cxn ang="0">
                <a:pos x="1" y="550"/>
              </a:cxn>
              <a:cxn ang="0">
                <a:pos x="888" y="1038"/>
              </a:cxn>
              <a:cxn ang="0">
                <a:pos x="2216" y="645"/>
              </a:cxn>
              <a:cxn ang="0">
                <a:pos x="3443" y="1057"/>
              </a:cxn>
              <a:cxn ang="0">
                <a:pos x="4405" y="590"/>
              </a:cxn>
              <a:cxn ang="0">
                <a:pos x="3497" y="129"/>
              </a:cxn>
              <a:cxn ang="0">
                <a:pos x="2216" y="584"/>
              </a:cxn>
            </a:cxnLst>
            <a:rect l="0" t="0" r="r" b="b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gray">
          <a:xfrm>
            <a:off x="683568" y="4437112"/>
            <a:ext cx="720849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gray">
          <a:xfrm>
            <a:off x="1979712" y="4293096"/>
            <a:ext cx="792088" cy="361503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gray">
          <a:xfrm>
            <a:off x="4283968" y="4365104"/>
            <a:ext cx="720080" cy="309917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11560" y="3284984"/>
            <a:ext cx="798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835696" y="2780928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203848" y="1700808"/>
            <a:ext cx="87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139952" y="1124744"/>
            <a:ext cx="87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blackGray">
          <a:xfrm>
            <a:off x="755576" y="3861048"/>
            <a:ext cx="648072" cy="720080"/>
          </a:xfrm>
          <a:prstGeom prst="can">
            <a:avLst>
              <a:gd name="adj" fmla="val 27996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gray">
          <a:xfrm>
            <a:off x="3275856" y="4437112"/>
            <a:ext cx="720080" cy="288032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blackGray">
          <a:xfrm>
            <a:off x="1979712" y="3356992"/>
            <a:ext cx="792088" cy="1152128"/>
          </a:xfrm>
          <a:prstGeom prst="can">
            <a:avLst>
              <a:gd name="adj" fmla="val 27996"/>
            </a:avLst>
          </a:prstGeom>
          <a:solidFill>
            <a:srgbClr val="9966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blackGray">
          <a:xfrm>
            <a:off x="3275856" y="2132856"/>
            <a:ext cx="720080" cy="2448272"/>
          </a:xfrm>
          <a:prstGeom prst="can">
            <a:avLst>
              <a:gd name="adj" fmla="val 27996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blackGray">
          <a:xfrm>
            <a:off x="4211960" y="1556792"/>
            <a:ext cx="792088" cy="3024336"/>
          </a:xfrm>
          <a:prstGeom prst="can">
            <a:avLst>
              <a:gd name="adj" fmla="val 27996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Freeform 25"/>
          <p:cNvSpPr>
            <a:spLocks/>
          </p:cNvSpPr>
          <p:nvPr/>
        </p:nvSpPr>
        <p:spPr bwMode="gray">
          <a:xfrm>
            <a:off x="6444208" y="1340768"/>
            <a:ext cx="2448272" cy="2088232"/>
          </a:xfrm>
          <a:custGeom>
            <a:avLst/>
            <a:gdLst/>
            <a:ahLst/>
            <a:cxnLst>
              <a:cxn ang="0">
                <a:pos x="4" y="391"/>
              </a:cxn>
              <a:cxn ang="0">
                <a:pos x="6" y="788"/>
              </a:cxn>
              <a:cxn ang="0">
                <a:pos x="1098" y="782"/>
              </a:cxn>
              <a:cxn ang="0">
                <a:pos x="1314" y="388"/>
              </a:cxn>
              <a:cxn ang="0">
                <a:pos x="1315" y="0"/>
              </a:cxn>
              <a:cxn ang="0">
                <a:pos x="244" y="3"/>
              </a:cxn>
              <a:cxn ang="0">
                <a:pos x="4" y="391"/>
              </a:cxn>
            </a:cxnLst>
            <a:rect l="0" t="0" r="r" b="b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gray">
          <a:xfrm>
            <a:off x="6588224" y="1484784"/>
            <a:ext cx="225425" cy="2254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27"/>
          <p:cNvSpPr>
            <a:spLocks noChangeArrowheads="1"/>
          </p:cNvSpPr>
          <p:nvPr/>
        </p:nvSpPr>
        <p:spPr bwMode="gray">
          <a:xfrm>
            <a:off x="6588224" y="2636912"/>
            <a:ext cx="225425" cy="2254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gray">
          <a:xfrm>
            <a:off x="6588224" y="1844824"/>
            <a:ext cx="225425" cy="2254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6948264" y="1412776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До 25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7020272" y="1772816"/>
            <a:ext cx="1501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От 25 до 35лет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7020272" y="2204864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От 35 до 45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gray">
          <a:xfrm>
            <a:off x="6588224" y="227687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7020272" y="2636912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От  45 до 55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42" name="Oval 27"/>
          <p:cNvSpPr>
            <a:spLocks noChangeArrowheads="1"/>
          </p:cNvSpPr>
          <p:nvPr/>
        </p:nvSpPr>
        <p:spPr bwMode="gray">
          <a:xfrm>
            <a:off x="6588224" y="2996952"/>
            <a:ext cx="225425" cy="2254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020272" y="2996952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Свыше 55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44" name="AutoShape 24"/>
          <p:cNvSpPr>
            <a:spLocks noChangeArrowheads="1"/>
          </p:cNvSpPr>
          <p:nvPr/>
        </p:nvSpPr>
        <p:spPr bwMode="blackGray">
          <a:xfrm>
            <a:off x="5364088" y="2564904"/>
            <a:ext cx="720080" cy="1944216"/>
          </a:xfrm>
          <a:prstGeom prst="can">
            <a:avLst>
              <a:gd name="adj" fmla="val 27996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val 8"/>
          <p:cNvSpPr>
            <a:spLocks noChangeArrowheads="1"/>
          </p:cNvSpPr>
          <p:nvPr/>
        </p:nvSpPr>
        <p:spPr bwMode="gray">
          <a:xfrm>
            <a:off x="5364088" y="4293096"/>
            <a:ext cx="720080" cy="309917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5364088" y="2060848"/>
            <a:ext cx="870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21%</a:t>
            </a:r>
            <a:endParaRPr lang="en-US" sz="24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568952" cy="81148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кадрового обеспечения образовательного процесса по стажу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Freeform 3"/>
          <p:cNvSpPr>
            <a:spLocks/>
          </p:cNvSpPr>
          <p:nvPr/>
        </p:nvSpPr>
        <p:spPr bwMode="gray">
          <a:xfrm>
            <a:off x="1060451" y="3708400"/>
            <a:ext cx="5383757" cy="1785938"/>
          </a:xfrm>
          <a:custGeom>
            <a:avLst/>
            <a:gdLst/>
            <a:ahLst/>
            <a:cxnLst>
              <a:cxn ang="0">
                <a:pos x="2216" y="584"/>
              </a:cxn>
              <a:cxn ang="0">
                <a:pos x="963" y="122"/>
              </a:cxn>
              <a:cxn ang="0">
                <a:pos x="1" y="550"/>
              </a:cxn>
              <a:cxn ang="0">
                <a:pos x="888" y="1038"/>
              </a:cxn>
              <a:cxn ang="0">
                <a:pos x="2216" y="645"/>
              </a:cxn>
              <a:cxn ang="0">
                <a:pos x="3443" y="1057"/>
              </a:cxn>
              <a:cxn ang="0">
                <a:pos x="4405" y="590"/>
              </a:cxn>
              <a:cxn ang="0">
                <a:pos x="3497" y="129"/>
              </a:cxn>
              <a:cxn ang="0">
                <a:pos x="2216" y="584"/>
              </a:cxn>
            </a:cxnLst>
            <a:rect l="0" t="0" r="r" b="b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gray">
          <a:xfrm>
            <a:off x="3707904" y="4509120"/>
            <a:ext cx="504825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ltGray">
          <a:xfrm>
            <a:off x="2699792" y="3933056"/>
            <a:ext cx="504056" cy="288032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Normal3" dir="l"/>
          </a:scene3d>
          <a:sp3d extrusionH="8874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gray">
          <a:xfrm>
            <a:off x="2699792" y="4509120"/>
            <a:ext cx="504825" cy="217487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gray">
          <a:xfrm>
            <a:off x="5292080" y="1772816"/>
            <a:ext cx="463550" cy="19367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Normal3" dir="l"/>
          </a:scene3d>
          <a:sp3d extrusionH="50530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gray">
          <a:xfrm>
            <a:off x="1384300" y="4451350"/>
            <a:ext cx="504825" cy="249238"/>
          </a:xfrm>
          <a:prstGeom prst="ellipse">
            <a:avLst/>
          </a:prstGeom>
          <a:solidFill>
            <a:srgbClr val="161614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gray">
          <a:xfrm>
            <a:off x="1403648" y="3429000"/>
            <a:ext cx="463550" cy="19367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  <a:scene3d>
            <a:camera prst="legacyObliqueBottom"/>
            <a:lightRig rig="legacyNormal3" dir="l"/>
          </a:scene3d>
          <a:sp3d extrusionH="18780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187624" y="2852936"/>
            <a:ext cx="798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11%</a:t>
            </a:r>
            <a:endParaRPr lang="en-US" sz="20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555776" y="3429000"/>
            <a:ext cx="827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8%</a:t>
            </a:r>
            <a:endParaRPr lang="en-US" sz="20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419872" y="2492896"/>
            <a:ext cx="870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19%</a:t>
            </a:r>
            <a:endParaRPr lang="en-US" sz="20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65" name="Freeform 25"/>
          <p:cNvSpPr>
            <a:spLocks/>
          </p:cNvSpPr>
          <p:nvPr/>
        </p:nvSpPr>
        <p:spPr bwMode="gray">
          <a:xfrm>
            <a:off x="6228184" y="1340768"/>
            <a:ext cx="2448272" cy="1728192"/>
          </a:xfrm>
          <a:custGeom>
            <a:avLst/>
            <a:gdLst/>
            <a:ahLst/>
            <a:cxnLst>
              <a:cxn ang="0">
                <a:pos x="4" y="391"/>
              </a:cxn>
              <a:cxn ang="0">
                <a:pos x="6" y="788"/>
              </a:cxn>
              <a:cxn ang="0">
                <a:pos x="1098" y="782"/>
              </a:cxn>
              <a:cxn ang="0">
                <a:pos x="1314" y="388"/>
              </a:cxn>
              <a:cxn ang="0">
                <a:pos x="1315" y="0"/>
              </a:cxn>
              <a:cxn ang="0">
                <a:pos x="244" y="3"/>
              </a:cxn>
              <a:cxn ang="0">
                <a:pos x="4" y="391"/>
              </a:cxn>
            </a:cxnLst>
            <a:rect l="0" t="0" r="r" b="b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gamma/>
                  <a:shade val="7607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gray">
          <a:xfrm>
            <a:off x="6372200" y="1484784"/>
            <a:ext cx="225425" cy="22542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gray">
          <a:xfrm>
            <a:off x="6372200" y="2636912"/>
            <a:ext cx="225425" cy="2254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gray">
          <a:xfrm>
            <a:off x="6372200" y="1844824"/>
            <a:ext cx="225425" cy="225425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732240" y="1412776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До 5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804248" y="1772816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От 5 до 10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804248" y="2204864"/>
            <a:ext cx="1656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От 10 до 20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932040" y="1268760"/>
            <a:ext cx="870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616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62%</a:t>
            </a:r>
            <a:endParaRPr lang="en-US" sz="2000" b="1" dirty="0">
              <a:solidFill>
                <a:srgbClr val="16161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gray">
          <a:xfrm>
            <a:off x="6372200" y="2276872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6804248" y="2636912"/>
            <a:ext cx="1501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solidFill>
                  <a:srgbClr val="161614"/>
                </a:solidFill>
              </a:rPr>
              <a:t>Свыше 20 лет</a:t>
            </a:r>
            <a:endParaRPr lang="en-US" sz="1400" b="1" dirty="0">
              <a:solidFill>
                <a:srgbClr val="161614"/>
              </a:solidFill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blackGray">
          <a:xfrm>
            <a:off x="3707904" y="2996952"/>
            <a:ext cx="504056" cy="1584176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 педагога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iCAG2ZK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340768"/>
            <a:ext cx="3457333" cy="4525963"/>
          </a:xfrm>
        </p:spPr>
      </p:pic>
      <p:sp>
        <p:nvSpPr>
          <p:cNvPr id="9" name="Прямоугольник 8"/>
          <p:cNvSpPr/>
          <p:nvPr/>
        </p:nvSpPr>
        <p:spPr>
          <a:xfrm>
            <a:off x="251520" y="23488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Качества личности: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общительность,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артистичность,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веселый нрав,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 хороший вкус.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35280" cy="81148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Ранжирование ценностей учителя с точки зрения учеников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gray">
          <a:xfrm rot="16200000" flipV="1">
            <a:off x="1820541" y="4218781"/>
            <a:ext cx="2125662" cy="727075"/>
          </a:xfrm>
          <a:prstGeom prst="cube">
            <a:avLst>
              <a:gd name="adj" fmla="val 237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gray">
          <a:xfrm rot="16200000" flipV="1">
            <a:off x="2359720" y="2760960"/>
            <a:ext cx="1109662" cy="717550"/>
          </a:xfrm>
          <a:prstGeom prst="cube">
            <a:avLst>
              <a:gd name="adj" fmla="val 23792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gray">
          <a:xfrm rot="16200000" flipV="1">
            <a:off x="1166441" y="4458295"/>
            <a:ext cx="1631950" cy="725487"/>
          </a:xfrm>
          <a:prstGeom prst="cube">
            <a:avLst>
              <a:gd name="adj" fmla="val 23792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gray">
          <a:xfrm rot="16200000" flipV="1">
            <a:off x="1422822" y="3265810"/>
            <a:ext cx="1109663" cy="715962"/>
          </a:xfrm>
          <a:prstGeom prst="cube">
            <a:avLst>
              <a:gd name="adj" fmla="val 2379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gray">
          <a:xfrm rot="16200000" flipV="1">
            <a:off x="602954" y="4726781"/>
            <a:ext cx="1160462" cy="727075"/>
          </a:xfrm>
          <a:prstGeom prst="cube">
            <a:avLst>
              <a:gd name="adj" fmla="val 237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gray">
          <a:xfrm rot="16200000" flipV="1">
            <a:off x="631528" y="3737769"/>
            <a:ext cx="1109662" cy="717550"/>
          </a:xfrm>
          <a:prstGeom prst="cube">
            <a:avLst>
              <a:gd name="adj" fmla="val 23792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gray">
          <a:xfrm rot="16200000" flipV="1">
            <a:off x="96393" y="4940300"/>
            <a:ext cx="735012" cy="725487"/>
          </a:xfrm>
          <a:prstGeom prst="cube">
            <a:avLst>
              <a:gd name="adj" fmla="val 23792"/>
            </a:avLst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gray">
          <a:xfrm rot="16200000" flipV="1">
            <a:off x="-88552" y="4164807"/>
            <a:ext cx="1109663" cy="717550"/>
          </a:xfrm>
          <a:prstGeom prst="cube">
            <a:avLst>
              <a:gd name="adj" fmla="val 2379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Freeform 15"/>
          <p:cNvSpPr>
            <a:spLocks/>
          </p:cNvSpPr>
          <p:nvPr/>
        </p:nvSpPr>
        <p:spPr bwMode="gray">
          <a:xfrm flipH="1">
            <a:off x="251520" y="2564904"/>
            <a:ext cx="8136904" cy="3224138"/>
          </a:xfrm>
          <a:custGeom>
            <a:avLst/>
            <a:gdLst/>
            <a:ahLst/>
            <a:cxnLst>
              <a:cxn ang="0">
                <a:pos x="120" y="288"/>
              </a:cxn>
              <a:cxn ang="0">
                <a:pos x="546" y="945"/>
              </a:cxn>
              <a:cxn ang="0">
                <a:pos x="1257" y="972"/>
              </a:cxn>
              <a:cxn ang="0">
                <a:pos x="1755" y="1413"/>
              </a:cxn>
              <a:cxn ang="0">
                <a:pos x="1287" y="924"/>
              </a:cxn>
              <a:cxn ang="0">
                <a:pos x="600" y="867"/>
              </a:cxn>
              <a:cxn ang="0">
                <a:pos x="237" y="210"/>
              </a:cxn>
              <a:cxn ang="0">
                <a:pos x="354" y="129"/>
              </a:cxn>
              <a:cxn ang="0">
                <a:pos x="6" y="0"/>
              </a:cxn>
              <a:cxn ang="0">
                <a:pos x="0" y="393"/>
              </a:cxn>
              <a:cxn ang="0">
                <a:pos x="120" y="288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000000">
              <a:alpha val="3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gray">
          <a:xfrm>
            <a:off x="0" y="4221088"/>
            <a:ext cx="615553" cy="1368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1400" b="1" dirty="0" smtClean="0"/>
              <a:t>современный имидж</a:t>
            </a:r>
            <a:endParaRPr lang="en-US" sz="1400" b="1" dirty="0"/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gray">
          <a:xfrm>
            <a:off x="792659" y="3706812"/>
            <a:ext cx="615553" cy="1882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1400" b="1" dirty="0" smtClean="0"/>
              <a:t>желание изменить мир к лучшему</a:t>
            </a:r>
            <a:endParaRPr lang="en-US" sz="1400" b="1" dirty="0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gray">
          <a:xfrm>
            <a:off x="1653581" y="3240088"/>
            <a:ext cx="492443" cy="22051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000" b="1" dirty="0" smtClean="0"/>
              <a:t>чувство долга</a:t>
            </a:r>
            <a:endParaRPr lang="en-US" sz="2000" b="1" dirty="0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gray">
          <a:xfrm>
            <a:off x="3303588" y="3033713"/>
            <a:ext cx="63817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EAEAEA"/>
                </a:solidFill>
              </a:rPr>
              <a:t>text in here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gray">
          <a:xfrm rot="16200000" flipV="1">
            <a:off x="2360539" y="3984277"/>
            <a:ext cx="2557710" cy="727075"/>
          </a:xfrm>
          <a:prstGeom prst="cube">
            <a:avLst>
              <a:gd name="adj" fmla="val 23792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gray">
          <a:xfrm>
            <a:off x="2483768" y="2708920"/>
            <a:ext cx="677108" cy="280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1600" b="1" dirty="0" smtClean="0"/>
              <a:t>владение дидактическими приёмами</a:t>
            </a:r>
            <a:endParaRPr lang="en-US" sz="1600" b="1" dirty="0"/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gray">
          <a:xfrm rot="16200000" flipV="1">
            <a:off x="3008611" y="3840261"/>
            <a:ext cx="2845742" cy="727075"/>
          </a:xfrm>
          <a:prstGeom prst="cube">
            <a:avLst>
              <a:gd name="adj" fmla="val 237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gray">
          <a:xfrm rot="16200000" flipV="1">
            <a:off x="3764694" y="3732249"/>
            <a:ext cx="3061766" cy="727075"/>
          </a:xfrm>
          <a:prstGeom prst="cube">
            <a:avLst>
              <a:gd name="adj" fmla="val 23792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gray">
          <a:xfrm rot="16200000" flipV="1">
            <a:off x="4592786" y="3624237"/>
            <a:ext cx="3277790" cy="727075"/>
          </a:xfrm>
          <a:prstGeom prst="cube">
            <a:avLst>
              <a:gd name="adj" fmla="val 237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gray">
          <a:xfrm rot="16200000" flipV="1">
            <a:off x="5384874" y="3552229"/>
            <a:ext cx="3565822" cy="727075"/>
          </a:xfrm>
          <a:prstGeom prst="cube">
            <a:avLst>
              <a:gd name="adj" fmla="val 23792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 rot="16200000" flipV="1">
            <a:off x="6212966" y="3444217"/>
            <a:ext cx="3781846" cy="727075"/>
          </a:xfrm>
          <a:prstGeom prst="cube">
            <a:avLst>
              <a:gd name="adj" fmla="val 237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gray">
          <a:xfrm rot="16200000" flipV="1">
            <a:off x="6608192" y="1392808"/>
            <a:ext cx="1109662" cy="717550"/>
          </a:xfrm>
          <a:prstGeom prst="cube">
            <a:avLst>
              <a:gd name="adj" fmla="val 2379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gray">
          <a:xfrm>
            <a:off x="6804248" y="1484784"/>
            <a:ext cx="615553" cy="3816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800" b="1" dirty="0" smtClean="0"/>
              <a:t>терпение </a:t>
            </a:r>
            <a:endParaRPr lang="en-US" sz="2800" b="1" dirty="0"/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gray">
          <a:xfrm rot="16200000" flipV="1">
            <a:off x="7544296" y="1176784"/>
            <a:ext cx="1109662" cy="717550"/>
          </a:xfrm>
          <a:prstGeom prst="cube">
            <a:avLst>
              <a:gd name="adj" fmla="val 23792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gray">
          <a:xfrm>
            <a:off x="7740352" y="1268760"/>
            <a:ext cx="677108" cy="4176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 детям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gray">
          <a:xfrm rot="16200000" flipV="1">
            <a:off x="3079800" y="2328912"/>
            <a:ext cx="1109662" cy="717550"/>
          </a:xfrm>
          <a:prstGeom prst="cube">
            <a:avLst>
              <a:gd name="adj" fmla="val 2379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gray">
          <a:xfrm rot="16200000" flipV="1">
            <a:off x="3871888" y="2040880"/>
            <a:ext cx="1109662" cy="717550"/>
          </a:xfrm>
          <a:prstGeom prst="cube">
            <a:avLst>
              <a:gd name="adj" fmla="val 23792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gray">
          <a:xfrm>
            <a:off x="4067944" y="2132856"/>
            <a:ext cx="615553" cy="3312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800" b="1" dirty="0" smtClean="0"/>
              <a:t>оптимизм</a:t>
            </a:r>
            <a:endParaRPr lang="en-US" sz="2800" b="1" dirty="0"/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gray">
          <a:xfrm rot="16200000" flipV="1">
            <a:off x="4735984" y="1896864"/>
            <a:ext cx="1109662" cy="717550"/>
          </a:xfrm>
          <a:prstGeom prst="cube">
            <a:avLst>
              <a:gd name="adj" fmla="val 23792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gray">
          <a:xfrm>
            <a:off x="4932040" y="1988840"/>
            <a:ext cx="553998" cy="3384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2400" b="1" dirty="0" smtClean="0"/>
              <a:t>доброжелательность</a:t>
            </a:r>
            <a:endParaRPr lang="en-US" sz="2400" b="1" dirty="0"/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gray">
          <a:xfrm rot="16200000" flipV="1">
            <a:off x="5672088" y="1680840"/>
            <a:ext cx="1109662" cy="717550"/>
          </a:xfrm>
          <a:prstGeom prst="cube">
            <a:avLst>
              <a:gd name="adj" fmla="val 23792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gray">
          <a:xfrm>
            <a:off x="5868144" y="1772816"/>
            <a:ext cx="677108" cy="36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1600" b="1" dirty="0" smtClean="0"/>
              <a:t>умение доходчиво объяснять материал</a:t>
            </a:r>
            <a:endParaRPr lang="en-US" sz="1600" b="1" dirty="0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gray">
          <a:xfrm>
            <a:off x="3284240" y="2429272"/>
            <a:ext cx="677108" cy="3087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algn="ctr"/>
            <a:r>
              <a:rPr lang="ru-RU" sz="1600" b="1" dirty="0" smtClean="0"/>
              <a:t>умение требовать в сочетании с уважением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82" grpId="0"/>
      <p:bldP spid="15383" grpId="0"/>
      <p:bldP spid="15384" grpId="0"/>
      <p:bldP spid="26" grpId="0" animBg="1"/>
      <p:bldP spid="27" grpId="0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39" grpId="0"/>
      <p:bldP spid="40" grpId="0" animBg="1"/>
      <p:bldP spid="41" grpId="0"/>
      <p:bldP spid="42" grpId="0" animBg="1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Ранжирование ценностей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УЧЕНИКИ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УЧИТЕЛЯ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Любовь к детям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Любовь к детям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Терпение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Доброжелательность 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Умение доходчиво объяснять материал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Желание изменить мир к лучшему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Доброжелательность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Умение требовать в сочетании с уважение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Оптимизм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Умение доходчиво объяснять материал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Умение требовать в сочетании с уважением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Оптимизм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Владение дидактическими приёмами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Владение дидактическими приёмами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Чувство долга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Терпение</a:t>
                      </a:r>
                      <a:endParaRPr lang="ru-RU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Желание изменить мир к лучшему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Современный имидж</a:t>
                      </a:r>
                      <a:endParaRPr lang="en-US" sz="18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Современный имидж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Чувство долга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ученики о качествах учителя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1784" y="0"/>
            <a:ext cx="85724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72765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педагогического совета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5" y="885617"/>
          <a:ext cx="8928991" cy="592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5112568"/>
                <a:gridCol w="1944216"/>
                <a:gridCol w="1296144"/>
              </a:tblGrid>
              <a:tr h="6560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Мероприятия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Докладчик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 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Открытие педсовета.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Голынина</a:t>
                      </a:r>
                      <a:r>
                        <a:rPr lang="ru-RU" sz="1400" b="1" dirty="0" smtClean="0"/>
                        <a:t> Г.Н.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 мин.</a:t>
                      </a:r>
                      <a:endParaRPr lang="ru-RU" sz="1400" b="1" dirty="0"/>
                    </a:p>
                  </a:txBody>
                  <a:tcPr/>
                </a:tc>
              </a:tr>
              <a:tr h="54802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Вводная рефлексия «Ранжирование ценностей учителя самим учителем»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Емелина</a:t>
                      </a:r>
                      <a:r>
                        <a:rPr lang="ru-RU" sz="1400" b="1" dirty="0" smtClean="0"/>
                        <a:t> С.К.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 мин.</a:t>
                      </a:r>
                      <a:endParaRPr lang="ru-RU" sz="1400" b="1" dirty="0"/>
                    </a:p>
                  </a:txBody>
                  <a:tcPr/>
                </a:tc>
              </a:tr>
              <a:tr h="46803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Доклад  «Личность учителя в современной школе»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Емелина</a:t>
                      </a:r>
                      <a:r>
                        <a:rPr lang="ru-RU" sz="1400" b="1" dirty="0" smtClean="0"/>
                        <a:t> С.К.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30 мин.</a:t>
                      </a:r>
                      <a:endParaRPr lang="ru-RU" sz="1400" b="1" dirty="0"/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Видеорепортаж  «Мне интересно на уроке этого учителя…»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 мин.</a:t>
                      </a:r>
                      <a:endParaRPr lang="ru-RU" sz="1400" b="1" dirty="0"/>
                    </a:p>
                  </a:txBody>
                  <a:tcPr/>
                </a:tc>
              </a:tr>
              <a:tr h="29597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Деловая игра -тест.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Голынина</a:t>
                      </a:r>
                      <a:r>
                        <a:rPr lang="ru-RU" sz="1400" b="1" dirty="0" smtClean="0"/>
                        <a:t> Г.Н.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 </a:t>
                      </a:r>
                      <a:r>
                        <a:rPr lang="ru-RU" sz="1400" b="1" dirty="0" smtClean="0"/>
                        <a:t>мин.</a:t>
                      </a:r>
                      <a:endParaRPr lang="ru-RU" sz="1400" b="1" dirty="0"/>
                    </a:p>
                  </a:txBody>
                  <a:tcPr/>
                </a:tc>
              </a:tr>
              <a:tr h="70796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6.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Выступления</a:t>
                      </a:r>
                      <a:r>
                        <a:rPr lang="ru-RU" sz="1400" b="1" baseline="0" dirty="0" smtClean="0"/>
                        <a:t> «Я - педагог»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Романова Ю.Ю.</a:t>
                      </a:r>
                    </a:p>
                    <a:p>
                      <a:r>
                        <a:rPr lang="ru-RU" sz="1400" b="1" dirty="0" smtClean="0"/>
                        <a:t>Костромитина С.Р.</a:t>
                      </a:r>
                    </a:p>
                    <a:p>
                      <a:r>
                        <a:rPr lang="ru-RU" sz="1400" b="1" dirty="0" smtClean="0"/>
                        <a:t>Силантьева В.А.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 7 мин.</a:t>
                      </a:r>
                      <a:endParaRPr lang="ru-RU" sz="1400" b="1" dirty="0"/>
                    </a:p>
                  </a:txBody>
                  <a:tcPr/>
                </a:tc>
              </a:tr>
              <a:tr h="37215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Содоклад «Профессиональное выгорание педагогов»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Прокудина Г.Н.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 мин.</a:t>
                      </a:r>
                      <a:endParaRPr lang="ru-RU" sz="1400" b="1" dirty="0"/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8.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Содоклад «Имидж педагога»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Кропинова</a:t>
                      </a:r>
                      <a:r>
                        <a:rPr lang="ru-RU" sz="1400" b="1" dirty="0" smtClean="0"/>
                        <a:t> Т.В.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 мин.</a:t>
                      </a:r>
                      <a:endParaRPr lang="ru-RU" sz="1400" b="1" dirty="0"/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Практическая мастерская: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модели личности современного педагога.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Кропинова</a:t>
                      </a:r>
                      <a:r>
                        <a:rPr lang="ru-RU" sz="1400" b="1" dirty="0" smtClean="0"/>
                        <a:t> Т.В.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 мин.</a:t>
                      </a:r>
                      <a:endParaRPr lang="ru-RU" sz="1400" b="1" dirty="0"/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решения педсовета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/>
                        <a:t>Голынина</a:t>
                      </a:r>
                      <a:r>
                        <a:rPr lang="ru-RU" sz="1400" b="1" dirty="0" smtClean="0"/>
                        <a:t> Г.Н.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 мин.</a:t>
                      </a:r>
                      <a:endParaRPr lang="ru-RU" sz="1400" b="1" dirty="0"/>
                    </a:p>
                  </a:txBody>
                  <a:tcPr/>
                </a:tc>
              </a:tr>
              <a:tr h="38009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Итоговая рефлексия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 мин.</a:t>
                      </a:r>
                      <a:endParaRPr lang="ru-RU" sz="1400" b="1" dirty="0"/>
                    </a:p>
                  </a:txBody>
                  <a:tcPr/>
                </a:tc>
              </a:tr>
              <a:tr h="33161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Выступление пресс-центра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Мартынова С.А.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 мин.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hlinkClick r:id="rId2" action="ppaction://hlinkfile"/>
              </a:rPr>
              <a:t>Баранов Алексей</a:t>
            </a:r>
            <a:endParaRPr lang="ru-RU" dirty="0" smtClean="0"/>
          </a:p>
          <a:p>
            <a:r>
              <a:rPr lang="ru-RU" dirty="0" smtClean="0"/>
              <a:t>Такого педагога, какого я себе представляю нету ни в одной школе. Ну а каким он должен быть???Да таким же как и НАШ Владимир Петрович. Начитанный, эрудированный, чтобы вел уроки так же интересно, с юмором, а не так, чтобы мы спали на каждом уроке, когда приходили в класс.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72608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Колесникова Мария</a:t>
            </a:r>
            <a:endParaRPr lang="ru-RU" dirty="0" smtClean="0"/>
          </a:p>
          <a:p>
            <a:r>
              <a:rPr lang="ru-RU" sz="2400" dirty="0" smtClean="0"/>
              <a:t>Даже не знаю, что добавить, за меня уже, кажется все сказали... Обожаю высказываться последней </a:t>
            </a:r>
            <a:br>
              <a:rPr lang="ru-RU" sz="2400" dirty="0" smtClean="0"/>
            </a:br>
            <a:r>
              <a:rPr lang="ru-RU" sz="2400" dirty="0" smtClean="0"/>
              <a:t>Я считаю, что преподаватель должен быть знатоком своего предмета. Чтобы заинтересовать учеников (а без этого не будет хорошей успеваемости - никому не хочется учить то, что неинтересно), учителю необходимо приводить примеры из жизни, ориентировать учеников на применение полученных знаний в жизни. Интересные случаи в области науки, диалог с учеником, не просто домашнее задание, а возможность проявить себя - все это поможет наладить контакт с ребятами и привить нам желание приходить на уроки...</a:t>
            </a:r>
            <a:br>
              <a:rPr lang="ru-RU" sz="2400" dirty="0" smtClean="0"/>
            </a:br>
            <a:r>
              <a:rPr lang="ru-RU" sz="2400" dirty="0" smtClean="0"/>
              <a:t>Вот как-то так…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5446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>
                <a:hlinkClick r:id="rId2" action="ppaction://hlinkfile"/>
              </a:rPr>
              <a:t>Чипышев</a:t>
            </a:r>
            <a:r>
              <a:rPr lang="ru-RU" dirty="0" smtClean="0">
                <a:hlinkClick r:id="rId2" action="ppaction://hlinkfile"/>
              </a:rPr>
              <a:t> Максим</a:t>
            </a:r>
            <a:endParaRPr lang="ru-RU" dirty="0" smtClean="0"/>
          </a:p>
          <a:p>
            <a:r>
              <a:rPr lang="ru-RU" dirty="0" smtClean="0"/>
              <a:t>Маш, ты не последняя! </a:t>
            </a:r>
            <a:br>
              <a:rPr lang="ru-RU" dirty="0" smtClean="0"/>
            </a:br>
            <a:r>
              <a:rPr lang="ru-RU" dirty="0" smtClean="0"/>
              <a:t>Действительно многое уже сказано, а обобщать слова предыдущих ораторов я не хочу! </a:t>
            </a:r>
            <a:br>
              <a:rPr lang="ru-RU" dirty="0" smtClean="0"/>
            </a:br>
            <a:r>
              <a:rPr lang="ru-RU" dirty="0" smtClean="0"/>
              <a:t>Хочу только согласиться с Лешей. Уроки Владимира Петровича нам действительно интересны! В скором будущем нам будет не хватать его уроков.</a:t>
            </a:r>
            <a:br>
              <a:rPr lang="ru-RU" dirty="0" smtClean="0"/>
            </a:br>
            <a:r>
              <a:rPr lang="ru-RU" dirty="0" smtClean="0"/>
              <a:t>Как говорится "ЛОВИ МОМЕНТ".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Форум 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file"/>
              </a:rPr>
              <a:t>Максиму</a:t>
            </a:r>
            <a:r>
              <a:rPr lang="ru-RU" b="1" dirty="0" smtClean="0"/>
              <a:t> </a:t>
            </a:r>
            <a:r>
              <a:rPr lang="ru-RU" dirty="0" smtClean="0">
                <a:hlinkClick r:id="rId3" action="ppaction://hlinkfile"/>
              </a:rPr>
              <a:t>Колесникова Мария</a:t>
            </a:r>
            <a:endParaRPr lang="ru-RU" dirty="0" smtClean="0"/>
          </a:p>
          <a:p>
            <a:r>
              <a:rPr lang="ru-RU" dirty="0" smtClean="0"/>
              <a:t>Максим, ты как всегда… </a:t>
            </a:r>
            <a:br>
              <a:rPr lang="ru-RU" dirty="0" smtClean="0"/>
            </a:br>
            <a:r>
              <a:rPr lang="ru-RU" dirty="0" smtClean="0"/>
              <a:t>Ну не стоит так категорично выделять одного Владимира Петровича! </a:t>
            </a:r>
            <a:br>
              <a:rPr lang="ru-RU" dirty="0" smtClean="0"/>
            </a:br>
            <a:r>
              <a:rPr lang="ru-RU" dirty="0" smtClean="0"/>
              <a:t>Каждый преподаватель хорош по-своему, я никого выделять не хочу, каждый старается донести до нас азы своей науки...</a:t>
            </a:r>
            <a:br>
              <a:rPr lang="ru-RU" dirty="0" smtClean="0"/>
            </a:br>
            <a:r>
              <a:rPr lang="ru-RU" dirty="0" smtClean="0"/>
              <a:t>Жаль, что мы не всегда к этому готовы.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Сочинение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«Если бы я был учителем…»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о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212976"/>
            <a:ext cx="2643736" cy="3353628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00757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 учителя: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/>
          <a:lstStyle/>
          <a:p>
            <a:r>
              <a:rPr lang="ru-RU" sz="2400" dirty="0" smtClean="0"/>
              <a:t>Понимает ученика, уважает его мнение, умеет слушать и слышать, «доходит» до каждого ученика.</a:t>
            </a:r>
          </a:p>
          <a:p>
            <a:r>
              <a:rPr lang="ru-RU" sz="2400" dirty="0" smtClean="0"/>
              <a:t> Заинтересовывает своим предметом, хорошо его знает и преподает. </a:t>
            </a:r>
          </a:p>
          <a:p>
            <a:r>
              <a:rPr lang="ru-RU" sz="2400" dirty="0" smtClean="0"/>
              <a:t>Любит детей, добрый, доброжелательный, чуткий. </a:t>
            </a:r>
          </a:p>
          <a:p>
            <a:r>
              <a:rPr lang="ru-RU" sz="2400" dirty="0" smtClean="0"/>
              <a:t>Общительный,  открытый, искренний. </a:t>
            </a:r>
          </a:p>
          <a:p>
            <a:r>
              <a:rPr lang="ru-RU" sz="2400" dirty="0" smtClean="0"/>
              <a:t>Изобретательный, творческий, находчивый, сообразительный.</a:t>
            </a:r>
          </a:p>
          <a:p>
            <a:r>
              <a:rPr lang="ru-RU" sz="2400" dirty="0" smtClean="0"/>
              <a:t> Применяет психологические знания, приемы для решения трудных ситуаций. </a:t>
            </a:r>
          </a:p>
          <a:p>
            <a:r>
              <a:rPr lang="ru-RU" sz="2400" dirty="0" smtClean="0"/>
              <a:t>Владеет собой, умеет сдерживать эмоции. </a:t>
            </a:r>
          </a:p>
          <a:p>
            <a:r>
              <a:rPr lang="ru-RU" sz="2400" dirty="0" smtClean="0"/>
              <a:t>Тактичен.</a:t>
            </a:r>
          </a:p>
          <a:p>
            <a:r>
              <a:rPr lang="ru-RU" sz="2400" dirty="0" smtClean="0"/>
              <a:t> Всесторонне развит, умный, умеет говорить. </a:t>
            </a:r>
          </a:p>
          <a:p>
            <a:r>
              <a:rPr lang="ru-RU" sz="2400" dirty="0" smtClean="0"/>
              <a:t>Обладает чувством юмора.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Авторитет учителя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Емелина\Pictures\iCAUGLX7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837" y="1447800"/>
            <a:ext cx="594032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Докладчик Прокудина Г.Н.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40236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Профессиональное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выгорание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педагогов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 descr="C:\Users\Емелина\Pictures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89040"/>
            <a:ext cx="3909354" cy="26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7956376" y="6309320"/>
            <a:ext cx="86409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Оценка результатов: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68952" cy="554461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0-1 балл. </a:t>
            </a:r>
            <a:r>
              <a:rPr lang="ru-RU" dirty="0" smtClean="0"/>
              <a:t>Синдром выгорания вам не грозит.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2-6 баллов. </a:t>
            </a:r>
            <a:r>
              <a:rPr lang="ru-RU" dirty="0" smtClean="0"/>
              <a:t>Вам необходимо взять отпуск, отключиться от рабочих дел.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7-9 баллов. </a:t>
            </a:r>
            <a:r>
              <a:rPr lang="ru-RU" dirty="0" smtClean="0"/>
              <a:t>Пришло время решать: либо сменить работу, либо, что лучше, переменить стиль жизни.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10 баллов. </a:t>
            </a:r>
            <a:r>
              <a:rPr lang="ru-RU" dirty="0" smtClean="0"/>
              <a:t>Положение весьма серьёзное, но в вас ещё теплится огонёк, нужна, чтобы он не погас, помощь специалиста.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524328" y="6165304"/>
            <a:ext cx="1152128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936104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педагогического совета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77701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1. Рекомендовать администрации школы:</a:t>
            </a:r>
          </a:p>
          <a:p>
            <a:pPr>
              <a:buNone/>
            </a:pPr>
            <a:r>
              <a:rPr lang="ru-RU" sz="2000" dirty="0" smtClean="0"/>
              <a:t>1.1 создать условия для внедрения и использования </a:t>
            </a:r>
            <a:r>
              <a:rPr lang="ru-RU" sz="2000" dirty="0" err="1" smtClean="0"/>
              <a:t>коучинг-технологии</a:t>
            </a:r>
            <a:r>
              <a:rPr lang="ru-RU" sz="2000" dirty="0" smtClean="0"/>
              <a:t> для личностного роста и организационного развития педагогов;</a:t>
            </a:r>
          </a:p>
          <a:p>
            <a:pPr>
              <a:buNone/>
            </a:pPr>
            <a:r>
              <a:rPr lang="ru-RU" sz="2000" dirty="0" smtClean="0"/>
              <a:t>1.2. продолжить работу по моральному и материальному стимулированию педагогов школы.</a:t>
            </a:r>
          </a:p>
          <a:p>
            <a:pPr>
              <a:buNone/>
            </a:pPr>
            <a:r>
              <a:rPr lang="ru-RU" sz="2000" dirty="0" smtClean="0"/>
              <a:t>2. Рекомендовать </a:t>
            </a:r>
            <a:r>
              <a:rPr lang="ru-RU" sz="2000" dirty="0" err="1" smtClean="0"/>
              <a:t>методсовету</a:t>
            </a:r>
            <a:r>
              <a:rPr lang="ru-RU" sz="2000" dirty="0" smtClean="0"/>
              <a:t> школы:</a:t>
            </a:r>
          </a:p>
          <a:p>
            <a:pPr>
              <a:buNone/>
            </a:pPr>
            <a:r>
              <a:rPr lang="ru-RU" sz="2000" dirty="0" smtClean="0"/>
              <a:t>2.1 разработать модель личности педагога современной школы;</a:t>
            </a:r>
          </a:p>
          <a:p>
            <a:pPr marL="457200" indent="-457200">
              <a:buNone/>
            </a:pPr>
            <a:r>
              <a:rPr lang="ru-RU" sz="2000" dirty="0" smtClean="0"/>
              <a:t>2.2 регулярно проводить диагностические мероприятия «Каким я хочу видеть учителя»;</a:t>
            </a:r>
          </a:p>
          <a:p>
            <a:pPr marL="457200" indent="-457200">
              <a:buNone/>
            </a:pPr>
            <a:r>
              <a:rPr lang="ru-RU" sz="2000" dirty="0" smtClean="0"/>
              <a:t>2.3 разработать критерии педагогического мастерства; </a:t>
            </a:r>
          </a:p>
          <a:p>
            <a:pPr marL="457200" indent="-457200">
              <a:buNone/>
            </a:pPr>
            <a:r>
              <a:rPr lang="ru-RU" sz="2000" dirty="0" smtClean="0"/>
              <a:t>2.4 активнее использовать современные формы подведения итогов работы по совершенствованию профессионального мастерства: форумы, фестивали, недели педагогического мастерства и др.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профессия учитель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-56950"/>
            <a:ext cx="8784976" cy="694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мелина\Desktop\фото школа\DSC00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80949" cy="5569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824536" cy="4849019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«Личность педагога в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Современной школе».</a:t>
            </a: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С.К.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Емелина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 директора по ВР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Емелина\Pictures\i 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4038600" cy="3742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Главные элементы,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определяющие личность учителя: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профессионализм, </a:t>
            </a:r>
          </a:p>
          <a:p>
            <a:r>
              <a:rPr lang="ru-RU" dirty="0" smtClean="0"/>
              <a:t>компетентность, </a:t>
            </a:r>
          </a:p>
          <a:p>
            <a:r>
              <a:rPr lang="ru-RU" dirty="0" smtClean="0"/>
              <a:t>продуктивность,</a:t>
            </a:r>
          </a:p>
          <a:p>
            <a:r>
              <a:rPr lang="ru-RU" dirty="0" smtClean="0"/>
              <a:t> социально направленные личностные качества. </a:t>
            </a:r>
          </a:p>
          <a:p>
            <a:endParaRPr lang="ru-RU" dirty="0"/>
          </a:p>
        </p:txBody>
      </p:sp>
      <p:pic>
        <p:nvPicPr>
          <p:cNvPr id="3077" name="Picture 5" descr="C:\Users\Емелина\Pictures\о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05064"/>
            <a:ext cx="2387808" cy="208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525344"/>
          </a:xfrm>
        </p:spPr>
        <p:txBody>
          <a:bodyPr/>
          <a:lstStyle/>
          <a:p>
            <a:r>
              <a:rPr lang="ru-RU" dirty="0" smtClean="0"/>
              <a:t>любовь к детям, к педагогической деятельности,</a:t>
            </a:r>
          </a:p>
          <a:p>
            <a:r>
              <a:rPr lang="ru-RU" dirty="0" smtClean="0"/>
              <a:t> наличие специальных знаний в той области, которой он обучает детей,</a:t>
            </a:r>
          </a:p>
          <a:p>
            <a:r>
              <a:rPr lang="ru-RU" dirty="0" smtClean="0"/>
              <a:t> широкая эрудиция, </a:t>
            </a:r>
          </a:p>
          <a:p>
            <a:r>
              <a:rPr lang="ru-RU" dirty="0" smtClean="0"/>
              <a:t>педагогическая интуиция,</a:t>
            </a:r>
          </a:p>
          <a:p>
            <a:r>
              <a:rPr lang="ru-RU" dirty="0" smtClean="0"/>
              <a:t> высокоразвитый интеллект,</a:t>
            </a:r>
          </a:p>
          <a:p>
            <a:r>
              <a:rPr lang="ru-RU" dirty="0" smtClean="0"/>
              <a:t>высокий уровень общей культуры и нравственности,</a:t>
            </a:r>
          </a:p>
          <a:p>
            <a:r>
              <a:rPr lang="ru-RU" dirty="0" smtClean="0"/>
              <a:t> профессиональное владение разнообразными методами обучения и воспитания детей.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45624" cy="7921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 современного учителя: 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gray">
          <a:xfrm rot="18794617">
            <a:off x="899592" y="3140968"/>
            <a:ext cx="7389813" cy="3273425"/>
          </a:xfrm>
          <a:custGeom>
            <a:avLst/>
            <a:gdLst/>
            <a:ahLst/>
            <a:cxnLst>
              <a:cxn ang="0">
                <a:pos x="496" y="157"/>
              </a:cxn>
              <a:cxn ang="0">
                <a:pos x="0" y="0"/>
              </a:cxn>
              <a:cxn ang="0">
                <a:pos x="231" y="124"/>
              </a:cxn>
              <a:cxn ang="0">
                <a:pos x="4282" y="2025"/>
              </a:cxn>
              <a:cxn ang="0">
                <a:pos x="3974" y="2298"/>
              </a:cxn>
              <a:cxn ang="0">
                <a:pos x="5190" y="2065"/>
              </a:cxn>
              <a:cxn ang="0">
                <a:pos x="5039" y="1268"/>
              </a:cxn>
              <a:cxn ang="0">
                <a:pos x="4748" y="1507"/>
              </a:cxn>
              <a:cxn ang="0">
                <a:pos x="496" y="157"/>
              </a:cxn>
            </a:cxnLst>
            <a:rect l="0" t="0" r="r" b="b"/>
            <a:pathLst>
              <a:path w="5190" h="2298">
                <a:moveTo>
                  <a:pt x="496" y="157"/>
                </a:moveTo>
                <a:lnTo>
                  <a:pt x="0" y="0"/>
                </a:lnTo>
                <a:lnTo>
                  <a:pt x="231" y="124"/>
                </a:lnTo>
                <a:lnTo>
                  <a:pt x="4282" y="2025"/>
                </a:lnTo>
                <a:lnTo>
                  <a:pt x="3974" y="2298"/>
                </a:lnTo>
                <a:lnTo>
                  <a:pt x="5190" y="2065"/>
                </a:lnTo>
                <a:lnTo>
                  <a:pt x="5039" y="1268"/>
                </a:lnTo>
                <a:lnTo>
                  <a:pt x="4748" y="1507"/>
                </a:lnTo>
                <a:lnTo>
                  <a:pt x="496" y="157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000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0000"/>
                  <a:invGamma/>
                </a:schemeClr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gray">
          <a:xfrm>
            <a:off x="0" y="4581128"/>
            <a:ext cx="15476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 smtClean="0"/>
              <a:t>Учитель</a:t>
            </a:r>
            <a:r>
              <a:rPr lang="ru-RU" b="1" dirty="0" smtClean="0"/>
              <a:t> </a:t>
            </a:r>
            <a:endParaRPr lang="en-US" b="1" dirty="0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gray">
          <a:xfrm>
            <a:off x="1331640" y="3356992"/>
            <a:ext cx="172819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 smtClean="0"/>
              <a:t>Учитель-новатор</a:t>
            </a:r>
            <a:endParaRPr lang="en-US" sz="2400" b="1" dirty="0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gray">
          <a:xfrm>
            <a:off x="2555776" y="2204864"/>
            <a:ext cx="223207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 smtClean="0"/>
              <a:t>Учитель-исследователь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gray">
          <a:xfrm>
            <a:off x="4716016" y="1196752"/>
            <a:ext cx="244827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</a:rPr>
              <a:t>Учитель-профессионал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blackGray">
          <a:xfrm>
            <a:off x="5436096" y="1916832"/>
            <a:ext cx="709166" cy="1802383"/>
          </a:xfrm>
          <a:prstGeom prst="can">
            <a:avLst>
              <a:gd name="adj" fmla="val 2799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blackGray">
          <a:xfrm>
            <a:off x="3635896" y="2996952"/>
            <a:ext cx="586929" cy="1721545"/>
          </a:xfrm>
          <a:prstGeom prst="can">
            <a:avLst>
              <a:gd name="adj" fmla="val 2755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blackGray">
          <a:xfrm>
            <a:off x="2195736" y="4149080"/>
            <a:ext cx="430783" cy="1337370"/>
          </a:xfrm>
          <a:prstGeom prst="can">
            <a:avLst>
              <a:gd name="adj" fmla="val 28246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blackGray">
          <a:xfrm>
            <a:off x="539552" y="5085184"/>
            <a:ext cx="551557" cy="1265039"/>
          </a:xfrm>
          <a:prstGeom prst="can">
            <a:avLst>
              <a:gd name="adj" fmla="val 23869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568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Емелина\Pictures\о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61384"/>
            <a:ext cx="1613148" cy="14180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555776" y="4509120"/>
            <a:ext cx="6588224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/>
              <a:t>знание базисного плана и возможностей </a:t>
            </a:r>
            <a:r>
              <a:rPr lang="ru-RU" b="1" dirty="0" smtClean="0"/>
              <a:t>интеграции</a:t>
            </a:r>
          </a:p>
          <a:p>
            <a:pPr eaLnBrk="0" hangingPunct="0"/>
            <a:r>
              <a:rPr lang="ru-RU" b="1" dirty="0" smtClean="0"/>
              <a:t> </a:t>
            </a:r>
            <a:r>
              <a:rPr lang="ru-RU" b="1" dirty="0"/>
              <a:t>преподаваемого предмета со смежными </a:t>
            </a:r>
            <a:endParaRPr lang="ru-RU" b="1" dirty="0" smtClean="0"/>
          </a:p>
          <a:p>
            <a:pPr eaLnBrk="0" hangingPunct="0"/>
            <a:r>
              <a:rPr lang="ru-RU" b="1" dirty="0" smtClean="0"/>
              <a:t>дисциплинами </a:t>
            </a:r>
            <a:r>
              <a:rPr lang="ru-RU" b="1" dirty="0"/>
              <a:t>и предметами; </a:t>
            </a:r>
            <a:endParaRPr lang="en-US" b="1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627784" y="3501008"/>
            <a:ext cx="6516216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b="1" dirty="0" smtClean="0"/>
              <a:t>умение анализировать школьный курс</a:t>
            </a:r>
          </a:p>
          <a:p>
            <a:pPr eaLnBrk="0" hangingPunct="0"/>
            <a:r>
              <a:rPr lang="ru-RU" b="1" dirty="0" smtClean="0"/>
              <a:t> преподаваемого предмета с позиций </a:t>
            </a:r>
          </a:p>
          <a:p>
            <a:pPr eaLnBrk="0" hangingPunct="0"/>
            <a:r>
              <a:rPr lang="ru-RU" b="1" dirty="0" smtClean="0"/>
              <a:t>использования фундаментальных идей и принципов; </a:t>
            </a:r>
            <a:endParaRPr lang="en-US" b="1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411760" y="2780928"/>
            <a:ext cx="6732240" cy="64807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b="1" dirty="0"/>
              <a:t>знание фундаментальный идей, </a:t>
            </a:r>
            <a:r>
              <a:rPr lang="ru-RU" sz="2000" b="1" dirty="0" smtClean="0"/>
              <a:t>принципов</a:t>
            </a:r>
          </a:p>
          <a:p>
            <a:pPr eaLnBrk="0" hangingPunct="0"/>
            <a:r>
              <a:rPr lang="ru-RU" sz="2000" b="1" dirty="0" smtClean="0"/>
              <a:t> </a:t>
            </a:r>
            <a:r>
              <a:rPr lang="ru-RU" sz="2000" b="1" dirty="0"/>
              <a:t>и теории базовой науки; </a:t>
            </a:r>
            <a:endParaRPr lang="en-US" sz="2000" b="1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1979712" y="2060848"/>
            <a:ext cx="7164288" cy="5760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b="1" dirty="0"/>
              <a:t>знание требований федерального и регионального </a:t>
            </a:r>
            <a:endParaRPr lang="ru-RU" sz="2000" b="1" dirty="0" smtClean="0"/>
          </a:p>
          <a:p>
            <a:pPr eaLnBrk="0" hangingPunct="0"/>
            <a:r>
              <a:rPr lang="ru-RU" sz="2000" b="1" dirty="0" smtClean="0"/>
              <a:t>стандартов</a:t>
            </a:r>
            <a:r>
              <a:rPr lang="ru-RU" sz="2000" b="1" dirty="0"/>
              <a:t>; </a:t>
            </a:r>
            <a:endParaRPr lang="en-US" sz="2000" b="1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755576" y="1268760"/>
            <a:ext cx="8388424" cy="6520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b="1" dirty="0"/>
              <a:t>знание современных целей и задач образования по предмету;</a:t>
            </a:r>
            <a:endParaRPr lang="en-US" sz="2000" b="1" dirty="0"/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395536" y="1412776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1619672" y="2132856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67" name="Group 23"/>
          <p:cNvGrpSpPr>
            <a:grpSpLocks/>
          </p:cNvGrpSpPr>
          <p:nvPr/>
        </p:nvGrpSpPr>
        <p:grpSpPr bwMode="auto">
          <a:xfrm>
            <a:off x="2051720" y="2852936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2267744" y="3573016"/>
            <a:ext cx="381000" cy="381000"/>
            <a:chOff x="2078" y="1680"/>
            <a:chExt cx="1615" cy="1615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2195736" y="4725144"/>
            <a:ext cx="355600" cy="381000"/>
            <a:chOff x="2078" y="1680"/>
            <a:chExt cx="1615" cy="1615"/>
          </a:xfrm>
        </p:grpSpPr>
        <p:sp>
          <p:nvSpPr>
            <p:cNvPr id="618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0" y="2708920"/>
            <a:ext cx="2195736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 в области преподаваемого предмета: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9" name="Group 9"/>
          <p:cNvGrpSpPr>
            <a:grpSpLocks/>
          </p:cNvGrpSpPr>
          <p:nvPr/>
        </p:nvGrpSpPr>
        <p:grpSpPr bwMode="auto">
          <a:xfrm>
            <a:off x="1835696" y="5517232"/>
            <a:ext cx="381000" cy="381000"/>
            <a:chOff x="2078" y="1680"/>
            <a:chExt cx="1615" cy="1615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2195736" y="5373216"/>
            <a:ext cx="6948264" cy="100811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b="1" dirty="0" smtClean="0"/>
          </a:p>
          <a:p>
            <a:r>
              <a:rPr lang="ru-RU" b="1" dirty="0" smtClean="0"/>
              <a:t>понимание </a:t>
            </a:r>
            <a:r>
              <a:rPr lang="ru-RU" b="1" dirty="0"/>
              <a:t>философских и </a:t>
            </a:r>
            <a:r>
              <a:rPr lang="ru-RU" b="1" dirty="0" smtClean="0"/>
              <a:t>социально-образовательных</a:t>
            </a:r>
          </a:p>
          <a:p>
            <a:r>
              <a:rPr lang="ru-RU" b="1" dirty="0" smtClean="0"/>
              <a:t> </a:t>
            </a:r>
            <a:r>
              <a:rPr lang="ru-RU" b="1" dirty="0"/>
              <a:t>предпосылок знаний по изучаемому предмету и </a:t>
            </a:r>
            <a:r>
              <a:rPr lang="ru-RU" b="1" dirty="0" smtClean="0"/>
              <a:t>его</a:t>
            </a:r>
          </a:p>
          <a:p>
            <a:r>
              <a:rPr lang="ru-RU" b="1" dirty="0" smtClean="0"/>
              <a:t> </a:t>
            </a:r>
            <a:r>
              <a:rPr lang="ru-RU" b="1" dirty="0"/>
              <a:t>места в информационном мире. 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88" grpId="0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555776" y="4509120"/>
            <a:ext cx="6588224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владение </a:t>
            </a:r>
            <a:r>
              <a:rPr lang="ru-RU" dirty="0"/>
              <a:t>учителем психолого-педагогическими </a:t>
            </a:r>
            <a:r>
              <a:rPr lang="ru-RU" dirty="0" smtClean="0"/>
              <a:t>умениями</a:t>
            </a:r>
          </a:p>
          <a:p>
            <a:r>
              <a:rPr lang="ru-RU" dirty="0" smtClean="0"/>
              <a:t> </a:t>
            </a:r>
            <a:r>
              <a:rPr lang="ru-RU" dirty="0"/>
              <a:t>анализа собственной профессиональной </a:t>
            </a:r>
            <a:r>
              <a:rPr lang="ru-RU" dirty="0" smtClean="0"/>
              <a:t>деятельности; </a:t>
            </a:r>
            <a:endParaRPr lang="ru-RU" dirty="0"/>
          </a:p>
          <a:p>
            <a:r>
              <a:rPr lang="ru-RU" dirty="0"/>
              <a:t> </a:t>
            </a:r>
          </a:p>
          <a:p>
            <a:pPr eaLnBrk="0" hangingPunct="0"/>
            <a:endParaRPr lang="en-US" b="1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627784" y="3501008"/>
            <a:ext cx="6516216" cy="7920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dirty="0"/>
              <a:t>владение учителем диагностическими </a:t>
            </a:r>
            <a:r>
              <a:rPr lang="ru-RU" dirty="0" smtClean="0"/>
              <a:t>методиками</a:t>
            </a:r>
          </a:p>
          <a:p>
            <a:pPr eaLnBrk="0" hangingPunct="0"/>
            <a:r>
              <a:rPr lang="ru-RU" dirty="0" smtClean="0"/>
              <a:t> </a:t>
            </a:r>
            <a:r>
              <a:rPr lang="ru-RU" dirty="0"/>
              <a:t>и принципами гуманистического преподавания; </a:t>
            </a:r>
            <a:endParaRPr lang="en-US" b="1" dirty="0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gray">
          <a:xfrm>
            <a:off x="2411760" y="2564904"/>
            <a:ext cx="6732240" cy="86409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знание современных психолого-педагогических </a:t>
            </a:r>
            <a:endParaRPr lang="ru-RU" sz="2000" dirty="0" smtClean="0"/>
          </a:p>
          <a:p>
            <a:pPr eaLnBrk="0" hangingPunct="0"/>
            <a:r>
              <a:rPr lang="ru-RU" sz="2000" dirty="0" smtClean="0"/>
              <a:t>концепций </a:t>
            </a:r>
            <a:r>
              <a:rPr lang="ru-RU" sz="2000" dirty="0"/>
              <a:t>образования и раскрытие их </a:t>
            </a:r>
            <a:r>
              <a:rPr lang="ru-RU" sz="2000" dirty="0" smtClean="0"/>
              <a:t>значения</a:t>
            </a:r>
          </a:p>
          <a:p>
            <a:pPr eaLnBrk="0" hangingPunct="0"/>
            <a:r>
              <a:rPr lang="ru-RU" sz="2000" dirty="0" smtClean="0"/>
              <a:t> </a:t>
            </a:r>
            <a:r>
              <a:rPr lang="ru-RU" sz="2000" dirty="0"/>
              <a:t>в обучении предмету; </a:t>
            </a:r>
            <a:endParaRPr lang="en-US" sz="2000" b="1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gray">
          <a:xfrm>
            <a:off x="1979712" y="1844824"/>
            <a:ext cx="7164288" cy="57606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раскрытие возможностей преподаваемого предмета в </a:t>
            </a:r>
            <a:endParaRPr lang="ru-RU" sz="2000" dirty="0" smtClean="0"/>
          </a:p>
          <a:p>
            <a:pPr eaLnBrk="0" hangingPunct="0"/>
            <a:r>
              <a:rPr lang="ru-RU" sz="2000" dirty="0" smtClean="0"/>
              <a:t>реализации </a:t>
            </a:r>
            <a:r>
              <a:rPr lang="ru-RU" sz="2000" dirty="0"/>
              <a:t>принципов гуманистического преподавания; </a:t>
            </a:r>
            <a:endParaRPr lang="en-US" sz="2000" b="1" dirty="0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gray">
          <a:xfrm>
            <a:off x="755576" y="980728"/>
            <a:ext cx="8388424" cy="7240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sz="2000" dirty="0"/>
              <a:t>знание современных концепций </a:t>
            </a:r>
            <a:r>
              <a:rPr lang="ru-RU" sz="2000" dirty="0" err="1"/>
              <a:t>гуманизации</a:t>
            </a:r>
            <a:r>
              <a:rPr lang="ru-RU" sz="2000" dirty="0"/>
              <a:t> образования и </a:t>
            </a:r>
            <a:endParaRPr lang="ru-RU" sz="2000" dirty="0" smtClean="0"/>
          </a:p>
          <a:p>
            <a:pPr eaLnBrk="0" hangingPunct="0"/>
            <a:r>
              <a:rPr lang="ru-RU" sz="2000" dirty="0" smtClean="0"/>
              <a:t>условий </a:t>
            </a:r>
            <a:r>
              <a:rPr lang="ru-RU" sz="2000" dirty="0"/>
              <a:t>развития мировой гуманистической педагогики; </a:t>
            </a:r>
            <a:endParaRPr lang="en-US" sz="2000" b="1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536" y="1412776"/>
            <a:ext cx="381000" cy="381000"/>
            <a:chOff x="2078" y="1680"/>
            <a:chExt cx="1615" cy="1615"/>
          </a:xfrm>
        </p:grpSpPr>
        <p:sp>
          <p:nvSpPr>
            <p:cNvPr id="615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619672" y="2132856"/>
            <a:ext cx="381000" cy="381000"/>
            <a:chOff x="2078" y="1680"/>
            <a:chExt cx="1615" cy="1615"/>
          </a:xfrm>
        </p:grpSpPr>
        <p:sp>
          <p:nvSpPr>
            <p:cNvPr id="616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51720" y="2852936"/>
            <a:ext cx="381000" cy="381000"/>
            <a:chOff x="2078" y="1680"/>
            <a:chExt cx="1615" cy="1615"/>
          </a:xfrm>
        </p:grpSpPr>
        <p:sp>
          <p:nvSpPr>
            <p:cNvPr id="6168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267744" y="3573016"/>
            <a:ext cx="381000" cy="381000"/>
            <a:chOff x="2078" y="1680"/>
            <a:chExt cx="1615" cy="1615"/>
          </a:xfrm>
        </p:grpSpPr>
        <p:sp>
          <p:nvSpPr>
            <p:cNvPr id="6175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195736" y="4725144"/>
            <a:ext cx="355600" cy="381000"/>
            <a:chOff x="2078" y="1680"/>
            <a:chExt cx="1615" cy="1615"/>
          </a:xfrm>
        </p:grpSpPr>
        <p:sp>
          <p:nvSpPr>
            <p:cNvPr id="6182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188" name="Text Box 44"/>
          <p:cNvSpPr txBox="1">
            <a:spLocks noChangeArrowheads="1"/>
          </p:cNvSpPr>
          <p:nvPr/>
        </p:nvSpPr>
        <p:spPr bwMode="black">
          <a:xfrm>
            <a:off x="0" y="3140968"/>
            <a:ext cx="219573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Психолого-педагогические знания: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835696" y="5517232"/>
            <a:ext cx="381000" cy="381000"/>
            <a:chOff x="2078" y="1680"/>
            <a:chExt cx="1615" cy="1615"/>
          </a:xfrm>
        </p:grpSpPr>
        <p:sp>
          <p:nvSpPr>
            <p:cNvPr id="5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2195736" y="5373216"/>
            <a:ext cx="6948264" cy="100811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8575" algn="ctr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знание </a:t>
            </a:r>
            <a:r>
              <a:rPr lang="ru-RU" dirty="0"/>
              <a:t>современных концепций </a:t>
            </a:r>
            <a:r>
              <a:rPr lang="ru-RU" dirty="0" err="1"/>
              <a:t>гуманизации</a:t>
            </a:r>
            <a:r>
              <a:rPr lang="ru-RU" dirty="0"/>
              <a:t> </a:t>
            </a:r>
            <a:r>
              <a:rPr lang="ru-RU" dirty="0" smtClean="0"/>
              <a:t>образования</a:t>
            </a:r>
          </a:p>
          <a:p>
            <a:r>
              <a:rPr lang="ru-RU" dirty="0" smtClean="0"/>
              <a:t> </a:t>
            </a:r>
            <a:r>
              <a:rPr lang="ru-RU" dirty="0"/>
              <a:t>и особенностей развития современной </a:t>
            </a:r>
            <a:r>
              <a:rPr lang="ru-RU" dirty="0" smtClean="0"/>
              <a:t>педагогики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/>
      <p:bldP spid="6152" grpId="0" animBg="1"/>
      <p:bldP spid="6188" grpId="0"/>
      <p:bldP spid="60" grpId="0" animBg="1"/>
    </p:bldLst>
  </p:timing>
</p:sld>
</file>

<file path=ppt/theme/theme1.xml><?xml version="1.0" encoding="utf-8"?>
<a:theme xmlns:a="http://schemas.openxmlformats.org/drawingml/2006/main" name="педсовет">
  <a:themeElements>
    <a:clrScheme name="Default Design 1">
      <a:dk1>
        <a:srgbClr val="000000"/>
      </a:dk1>
      <a:lt1>
        <a:srgbClr val="C8D4E2"/>
      </a:lt1>
      <a:dk2>
        <a:srgbClr val="015465"/>
      </a:dk2>
      <a:lt2>
        <a:srgbClr val="808080"/>
      </a:lt2>
      <a:accent1>
        <a:srgbClr val="B96F81"/>
      </a:accent1>
      <a:accent2>
        <a:srgbClr val="84B75D"/>
      </a:accent2>
      <a:accent3>
        <a:srgbClr val="E0E6EE"/>
      </a:accent3>
      <a:accent4>
        <a:srgbClr val="000000"/>
      </a:accent4>
      <a:accent5>
        <a:srgbClr val="D9BBC1"/>
      </a:accent5>
      <a:accent6>
        <a:srgbClr val="77A653"/>
      </a:accent6>
      <a:hlink>
        <a:srgbClr val="B88A68"/>
      </a:hlink>
      <a:folHlink>
        <a:srgbClr val="91A7C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педсовет</Template>
  <TotalTime>2518</TotalTime>
  <Words>983</Words>
  <Application>Microsoft Office PowerPoint</Application>
  <PresentationFormat>Экран (4:3)</PresentationFormat>
  <Paragraphs>242</Paragraphs>
  <Slides>30</Slides>
  <Notes>0</Notes>
  <HiddenSlides>1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педсовет</vt:lpstr>
      <vt:lpstr>Педагогический совет  «Личность учителя  в современной школе»</vt:lpstr>
      <vt:lpstr>План  проведения педагогического совета</vt:lpstr>
      <vt:lpstr>Слайд 3</vt:lpstr>
      <vt:lpstr>Слайд 4</vt:lpstr>
      <vt:lpstr>Главные элементы,  определяющие личность учителя: </vt:lpstr>
      <vt:lpstr>Слайд 6</vt:lpstr>
      <vt:lpstr> Модели современного учителя: </vt:lpstr>
      <vt:lpstr>Слайд 8</vt:lpstr>
      <vt:lpstr>Слайд 9</vt:lpstr>
      <vt:lpstr>Слайд 10</vt:lpstr>
      <vt:lpstr>Слайд 11</vt:lpstr>
      <vt:lpstr>Слайд 12</vt:lpstr>
      <vt:lpstr>Характеристика кадрового обеспечения образовательного процесса по категориям</vt:lpstr>
      <vt:lpstr>Характеристика кадрового обеспечения образовательного процесса по возрасту</vt:lpstr>
      <vt:lpstr>Характеристика кадрового обеспечения образовательного процесса по стажу</vt:lpstr>
      <vt:lpstr>Личность педагога</vt:lpstr>
      <vt:lpstr>Ранжирование ценностей учителя с точки зрения учеников</vt:lpstr>
      <vt:lpstr>Ранжирование ценностей</vt:lpstr>
      <vt:lpstr>Слайд 19</vt:lpstr>
      <vt:lpstr>Форум </vt:lpstr>
      <vt:lpstr>Форум </vt:lpstr>
      <vt:lpstr>Форум </vt:lpstr>
      <vt:lpstr>Форум </vt:lpstr>
      <vt:lpstr>Слайд 24</vt:lpstr>
      <vt:lpstr>Качества учителя:</vt:lpstr>
      <vt:lpstr>Авторитет учителя</vt:lpstr>
      <vt:lpstr>Слайд 27</vt:lpstr>
      <vt:lpstr>Оценка результатов:</vt:lpstr>
      <vt:lpstr>Проект  решения педагогического совета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 «Личность учителя  в современной школе»</dc:title>
  <dc:creator>Емелина</dc:creator>
  <cp:lastModifiedBy>Емелина</cp:lastModifiedBy>
  <cp:revision>183</cp:revision>
  <dcterms:created xsi:type="dcterms:W3CDTF">2011-02-25T09:30:05Z</dcterms:created>
  <dcterms:modified xsi:type="dcterms:W3CDTF">2011-04-06T06:45:41Z</dcterms:modified>
</cp:coreProperties>
</file>