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2" r:id="rId2"/>
    <p:sldId id="257" r:id="rId3"/>
    <p:sldId id="283" r:id="rId4"/>
    <p:sldId id="280" r:id="rId5"/>
    <p:sldId id="286" r:id="rId6"/>
    <p:sldId id="287" r:id="rId7"/>
    <p:sldId id="288" r:id="rId8"/>
    <p:sldId id="289" r:id="rId9"/>
    <p:sldId id="290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E08"/>
    <a:srgbClr val="B92D14"/>
    <a:srgbClr val="35759D"/>
    <a:srgbClr val="35B19D"/>
    <a:srgbClr val="000000"/>
    <a:srgbClr val="FFFF00"/>
    <a:srgbClr val="491403"/>
    <a:srgbClr val="3A100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01" autoAdjust="0"/>
    <p:restoredTop sz="95596" autoAdjust="0"/>
  </p:normalViewPr>
  <p:slideViewPr>
    <p:cSldViewPr>
      <p:cViewPr>
        <p:scale>
          <a:sx n="100" d="100"/>
          <a:sy n="100" d="100"/>
        </p:scale>
        <p:origin x="-600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B0F689-737B-4118-AF0F-132CC74A64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72DA3-E02A-4230-AF1A-9AA6ACAFCC22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04D9D-7635-47D8-A7FF-F19B986707FF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6E292-15C8-497E-A3A8-CA30B315D7EE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6E292-15C8-497E-A3A8-CA30B315D7EE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6E292-15C8-497E-A3A8-CA30B315D7EE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6E292-15C8-497E-A3A8-CA30B315D7EE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6E292-15C8-497E-A3A8-CA30B315D7EE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6E292-15C8-497E-A3A8-CA30B315D7EE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6E292-15C8-497E-A3A8-CA30B315D7EE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0525" y="5505450"/>
            <a:ext cx="8305800" cy="70485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0525" y="6191250"/>
            <a:ext cx="8305800" cy="4572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257175"/>
            <a:ext cx="1752600" cy="6153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257175"/>
            <a:ext cx="5105400" cy="6153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81200" y="1990725"/>
            <a:ext cx="32385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2100" y="1990725"/>
            <a:ext cx="32385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57175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990725"/>
            <a:ext cx="6629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28596" y="1428736"/>
            <a:ext cx="8305800" cy="3429024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ru-RU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ПОДГОТОВКА  ДЕТЕЙ</a:t>
            </a:r>
            <a:br>
              <a:rPr lang="ru-RU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 </a:t>
            </a:r>
            <a:br>
              <a:rPr lang="ru-RU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ОБУЧЕНИЮ ГРАМОТЕ</a:t>
            </a:r>
            <a:endParaRPr lang="ru-RU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5500702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</a:rPr>
              <a:t>Учитель – логопед: Романова Ксения Александровна</a:t>
            </a:r>
          </a:p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</a:rPr>
              <a:t>МБДОУ № 23 «Детский сад «Улыбка»</a:t>
            </a:r>
          </a:p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</a:rPr>
              <a:t>г. Феодосия</a:t>
            </a:r>
            <a:endParaRPr lang="ru-RU" sz="16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981200" y="428604"/>
            <a:ext cx="6629400" cy="5500726"/>
          </a:xfrm>
        </p:spPr>
        <p:txBody>
          <a:bodyPr>
            <a:prstTxWarp prst="textPlain">
              <a:avLst/>
            </a:prstTxWarp>
          </a:bodyPr>
          <a:lstStyle/>
          <a:p>
            <a:pPr>
              <a:lnSpc>
                <a:spcPct val="150000"/>
              </a:lnSpc>
              <a:buNone/>
            </a:pPr>
            <a:r>
              <a:rPr lang="ru-RU" sz="2000" b="1" dirty="0" smtClean="0"/>
              <a:t>Основной задачей любого дошкольного учреждения является подготовка ребёнка к обучению в школе, в том числе к усвоению письменной речи.</a:t>
            </a:r>
          </a:p>
          <a:p>
            <a:pPr>
              <a:lnSpc>
                <a:spcPct val="150000"/>
              </a:lnSpc>
              <a:buNone/>
            </a:pPr>
            <a:endParaRPr lang="ru-RU" sz="2000" b="1" dirty="0" smtClean="0"/>
          </a:p>
          <a:p>
            <a:pPr>
              <a:lnSpc>
                <a:spcPct val="80000"/>
              </a:lnSpc>
              <a:buNone/>
            </a:pPr>
            <a:r>
              <a:rPr lang="ru-RU" sz="2000" dirty="0" smtClean="0"/>
              <a:t>Одним из показателей готовности ребёнка к чтению и письму являются:</a:t>
            </a:r>
          </a:p>
          <a:p>
            <a:pPr>
              <a:lnSpc>
                <a:spcPct val="80000"/>
              </a:lnSpc>
              <a:buNone/>
            </a:pPr>
            <a:endParaRPr lang="ru-RU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sz="2000" dirty="0" smtClean="0"/>
              <a:t>Чёткая, правильная во всех отношениях речь;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sz="2000" dirty="0" smtClean="0"/>
              <a:t>Сформированное фонематическое восприятие;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sz="2000" dirty="0" smtClean="0"/>
              <a:t>Наличие элементарных навыков звукового анализа.</a:t>
            </a:r>
            <a:endParaRPr lang="ru-RU" sz="2000" dirty="0"/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3108" y="357167"/>
            <a:ext cx="635798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chemeClr val="bg2"/>
                </a:solidFill>
              </a:rPr>
              <a:t>Фонематическое восприятие (фонематический слух) 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040E08"/>
                </a:solidFill>
              </a:rPr>
              <a:t>Первая ступень к овладению грамотой.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chemeClr val="bg2"/>
                </a:solidFill>
              </a:rPr>
              <a:t>Звуковой анализ </a:t>
            </a:r>
            <a:r>
              <a:rPr lang="ru-RU" sz="1400" dirty="0" smtClean="0">
                <a:solidFill>
                  <a:srgbClr val="040E08"/>
                </a:solidFill>
              </a:rPr>
              <a:t>- вторая ступень.</a:t>
            </a:r>
          </a:p>
          <a:p>
            <a:pPr algn="ctr">
              <a:lnSpc>
                <a:spcPct val="150000"/>
              </a:lnSpc>
            </a:pPr>
            <a:endParaRPr lang="ru-RU" sz="1400" b="1" dirty="0" smtClean="0">
              <a:solidFill>
                <a:srgbClr val="040E08"/>
              </a:solidFill>
            </a:endParaRPr>
          </a:p>
          <a:p>
            <a:pPr algn="ctr">
              <a:lnSpc>
                <a:spcPct val="150000"/>
              </a:lnSpc>
            </a:pPr>
            <a:endParaRPr lang="ru-RU" sz="1400" b="1" dirty="0" smtClean="0">
              <a:solidFill>
                <a:srgbClr val="040E08"/>
              </a:solidFill>
            </a:endParaRPr>
          </a:p>
          <a:p>
            <a:pPr algn="ctr">
              <a:lnSpc>
                <a:spcPct val="150000"/>
              </a:lnSpc>
            </a:pPr>
            <a:endParaRPr lang="ru-RU" sz="1400" b="1" dirty="0" smtClean="0">
              <a:solidFill>
                <a:srgbClr val="040E08"/>
              </a:solidFill>
            </a:endParaRPr>
          </a:p>
          <a:p>
            <a:pPr algn="ctr">
              <a:lnSpc>
                <a:spcPct val="150000"/>
              </a:lnSpc>
            </a:pPr>
            <a:endParaRPr lang="ru-RU" sz="1400" b="1" dirty="0" smtClean="0">
              <a:solidFill>
                <a:srgbClr val="040E08"/>
              </a:solidFill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solidFill>
                <a:srgbClr val="040E08"/>
              </a:solidFill>
            </a:endParaRPr>
          </a:p>
          <a:p>
            <a:pPr algn="ctr">
              <a:lnSpc>
                <a:spcPct val="150000"/>
              </a:lnSpc>
            </a:pPr>
            <a:endParaRPr lang="ru-RU" sz="1400" b="1" dirty="0" smtClean="0">
              <a:solidFill>
                <a:srgbClr val="040E08"/>
              </a:solidFill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solidFill>
                <a:srgbClr val="040E08"/>
              </a:solidFill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solidFill>
                <a:srgbClr val="040E08"/>
              </a:solidFill>
            </a:endParaRPr>
          </a:p>
          <a:p>
            <a:endParaRPr lang="ru-RU" sz="1400" b="1" dirty="0" smtClean="0">
              <a:solidFill>
                <a:srgbClr val="040E08"/>
              </a:solidFill>
            </a:endParaRPr>
          </a:p>
          <a:p>
            <a:endParaRPr lang="ru-RU" sz="1800" b="1" dirty="0">
              <a:solidFill>
                <a:schemeClr val="bg2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57422" y="1643050"/>
          <a:ext cx="6096000" cy="5074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0001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40E08"/>
                          </a:solidFill>
                        </a:rPr>
                        <a:t>ФОНЕМАТИЧЕСКОЕ  ВОСПРИЯТИЕ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rgbClr val="040E08"/>
                          </a:solidFill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rgbClr val="040E08"/>
                          </a:solidFill>
                        </a:rPr>
                        <a:t>(при норме речевого развития)</a:t>
                      </a:r>
                      <a:endParaRPr lang="ru-RU" sz="1400" b="1" dirty="0" smtClean="0">
                        <a:solidFill>
                          <a:srgbClr val="040E08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040E08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40E08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40E08"/>
                          </a:solidFill>
                        </a:rPr>
                        <a:t>способность различать особенности и порядок звуков,</a:t>
                      </a:r>
                      <a:r>
                        <a:rPr lang="ru-RU" sz="1400" b="0" baseline="0" dirty="0" smtClean="0">
                          <a:solidFill>
                            <a:srgbClr val="040E08"/>
                          </a:solidFill>
                        </a:rPr>
                        <a:t> чтобы воспроизвести их устно.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rgbClr val="040E08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 smtClean="0">
                          <a:solidFill>
                            <a:srgbClr val="040E08"/>
                          </a:solidFill>
                        </a:rPr>
                        <a:t>ЗВУКОВОЙ АНАЛИЗ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400" b="1" dirty="0" smtClean="0">
                        <a:solidFill>
                          <a:srgbClr val="040E08"/>
                        </a:solidFill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endParaRPr lang="ru-RU" sz="1400" b="1" dirty="0" smtClean="0">
                        <a:solidFill>
                          <a:srgbClr val="040E08"/>
                        </a:solidFill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endParaRPr lang="ru-RU" sz="1400" b="1" dirty="0" smtClean="0">
                        <a:solidFill>
                          <a:srgbClr val="040E08"/>
                        </a:solidFill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ru-RU" sz="1400" b="1" dirty="0" smtClean="0">
                          <a:solidFill>
                            <a:srgbClr val="040E08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40E08"/>
                          </a:solidFill>
                        </a:rPr>
                        <a:t>способность различать то же самое,</a:t>
                      </a:r>
                      <a:r>
                        <a:rPr lang="ru-RU" sz="1400" b="0" baseline="0" dirty="0" smtClean="0">
                          <a:solidFill>
                            <a:srgbClr val="040E08"/>
                          </a:solidFill>
                        </a:rPr>
                        <a:t> что бы воспроизвести звуки в письменной форме.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ru-RU" sz="1400" dirty="0" smtClean="0">
                          <a:solidFill>
                            <a:srgbClr val="040E08"/>
                          </a:solidFill>
                        </a:rPr>
                        <a:t>Формируется постепенно, в процессе естественного развития от года</a:t>
                      </a:r>
                      <a:r>
                        <a:rPr lang="ru-RU" sz="1400" baseline="0" dirty="0" smtClean="0">
                          <a:solidFill>
                            <a:srgbClr val="040E08"/>
                          </a:solidFill>
                        </a:rPr>
                        <a:t> до 4 лет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ru-RU" sz="1400" baseline="0" dirty="0" smtClean="0">
                        <a:solidFill>
                          <a:srgbClr val="040E08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ru-RU" sz="1400" b="1" dirty="0" smtClean="0">
                          <a:solidFill>
                            <a:srgbClr val="040E08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40E08"/>
                          </a:solidFill>
                        </a:rPr>
                        <a:t>В более позднем возрасте</a:t>
                      </a:r>
                      <a:endParaRPr lang="ru-RU" sz="1400" b="0" dirty="0">
                        <a:solidFill>
                          <a:srgbClr val="040E08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6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ru-RU" sz="1400" dirty="0" smtClean="0">
                          <a:solidFill>
                            <a:srgbClr val="040E08"/>
                          </a:solidFill>
                        </a:rPr>
                        <a:t>Не требует специального обучения.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ru-RU" sz="1400" dirty="0">
                        <a:solidFill>
                          <a:srgbClr val="040E08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ru-RU" sz="1400" b="0" dirty="0" smtClean="0">
                          <a:solidFill>
                            <a:srgbClr val="040E08"/>
                          </a:solidFill>
                        </a:rPr>
                        <a:t>Требует специального планомерного обучения .</a:t>
                      </a:r>
                      <a:endParaRPr lang="ru-RU" sz="1400" b="0" dirty="0">
                        <a:solidFill>
                          <a:srgbClr val="040E08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232" y="285728"/>
            <a:ext cx="69294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ОШИБКИ при чтении:</a:t>
            </a:r>
          </a:p>
          <a:p>
            <a:endParaRPr lang="ru-RU" sz="1800" b="1" dirty="0" smtClean="0">
              <a:ln w="12700">
                <a:solidFill>
                  <a:schemeClr val="accent5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18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трудности слияния звуков в слоги и слова;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18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замены (свистящие – шипящие, твёрдые –мягкие, звонкие –глухие);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18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побуквенное чтение (Р, Ы, Б, А);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18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искажение слоговой структуры слов (</a:t>
            </a:r>
            <a:r>
              <a:rPr lang="ru-RU" sz="1800" b="1" i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операция </a:t>
            </a:r>
            <a:r>
              <a:rPr lang="ru-RU" sz="18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вместо </a:t>
            </a:r>
            <a:r>
              <a:rPr lang="ru-RU" sz="1800" b="1" i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операционная</a:t>
            </a:r>
            <a:r>
              <a:rPr lang="ru-RU" sz="18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800" b="1" i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вынула</a:t>
            </a:r>
            <a:r>
              <a:rPr lang="ru-RU" sz="18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вместо </a:t>
            </a:r>
            <a:r>
              <a:rPr lang="ru-RU" sz="1800" b="1" i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вытянула</a:t>
            </a:r>
            <a:r>
              <a:rPr lang="ru-RU" sz="18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);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18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слишком медленный темп чтения;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18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нарушение понимания прочитанного.</a:t>
            </a:r>
            <a:endParaRPr lang="ru-RU" sz="1800" b="1" dirty="0">
              <a:ln w="12700">
                <a:solidFill>
                  <a:schemeClr val="accent5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232" y="285728"/>
            <a:ext cx="69294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ОШИБКИ при письме:</a:t>
            </a:r>
          </a:p>
          <a:p>
            <a:endParaRPr lang="ru-RU" sz="1800" b="1" dirty="0" smtClean="0">
              <a:ln w="12700">
                <a:solidFill>
                  <a:schemeClr val="accent5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18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замены букв;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18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пропуски гласных </a:t>
            </a:r>
            <a:r>
              <a:rPr lang="ru-RU" sz="1800" b="1" i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(кошка –</a:t>
            </a:r>
            <a:r>
              <a:rPr lang="ru-RU" sz="1800" b="1" i="1" dirty="0" err="1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кшка</a:t>
            </a:r>
            <a:r>
              <a:rPr lang="ru-RU" sz="1800" b="1" i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 малина –</a:t>
            </a:r>
            <a:r>
              <a:rPr lang="ru-RU" sz="1800" b="1" i="1" dirty="0" err="1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млина</a:t>
            </a:r>
            <a:r>
              <a:rPr lang="ru-RU" sz="1800" b="1" i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18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пропуски согласных в их стечении (</a:t>
            </a:r>
            <a:r>
              <a:rPr lang="ru-RU" sz="1800" b="1" i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весна -вена; полка -пола);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18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слияние слов на письме;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18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раздельное написание частей одного слова </a:t>
            </a:r>
            <a:r>
              <a:rPr lang="ru-RU" sz="1800" b="1" i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(прибежал – при   бежал; уехал – у  ехал);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18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пропуски, перестановки слогов (</a:t>
            </a:r>
            <a:r>
              <a:rPr lang="ru-RU" sz="1800" b="1" i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бабочка – бачка).</a:t>
            </a:r>
            <a:endParaRPr lang="ru-RU" sz="1800" b="1" i="1" dirty="0">
              <a:ln w="12700">
                <a:solidFill>
                  <a:schemeClr val="accent5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232" y="285728"/>
            <a:ext cx="692948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8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Самые распространенные ошибки,</a:t>
            </a:r>
          </a:p>
          <a:p>
            <a:pPr algn="ctr">
              <a:lnSpc>
                <a:spcPct val="200000"/>
              </a:lnSpc>
            </a:pPr>
            <a:r>
              <a:rPr lang="ru-RU" sz="28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допускаемые взрослыми при обучении детей: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0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путают понятия «звук» и «буква»;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0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предлагают для звукового анализа слишком сложные слова (</a:t>
            </a:r>
            <a:r>
              <a:rPr lang="ru-RU" sz="20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</a:t>
            </a:r>
            <a:r>
              <a:rPr lang="ru-RU" sz="20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 – </a:t>
            </a:r>
            <a:r>
              <a:rPr lang="ru-RU" sz="2000" b="1" dirty="0" err="1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й,а,м,а</a:t>
            </a:r>
            <a:r>
              <a:rPr lang="ru-RU" sz="20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 м</a:t>
            </a:r>
            <a:r>
              <a:rPr lang="ru-RU" sz="20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ёд </a:t>
            </a:r>
            <a:r>
              <a:rPr lang="ru-RU" sz="20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ru-RU" sz="2000" b="1" dirty="0" err="1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мь</a:t>
            </a:r>
            <a:r>
              <a:rPr lang="ru-RU" sz="20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о, т;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но</a:t>
            </a:r>
            <a:r>
              <a:rPr lang="ru-RU" sz="20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</a:t>
            </a:r>
            <a:r>
              <a:rPr lang="ru-RU" sz="20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sz="2000" b="1" dirty="0" err="1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20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о, </a:t>
            </a:r>
            <a:r>
              <a:rPr lang="ru-RU" sz="2000" b="1" dirty="0" err="1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</a:t>
            </a:r>
            <a:r>
              <a:rPr lang="ru-RU" sz="20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);</a:t>
            </a:r>
          </a:p>
          <a:p>
            <a:pPr>
              <a:lnSpc>
                <a:spcPct val="200000"/>
              </a:lnSpc>
            </a:pPr>
            <a:endParaRPr lang="ru-RU" sz="1800" b="1" dirty="0" smtClean="0">
              <a:ln w="12700">
                <a:solidFill>
                  <a:schemeClr val="accent5">
                    <a:lumMod val="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1800" b="1" i="1" dirty="0" smtClean="0">
              <a:ln w="12700">
                <a:solidFill>
                  <a:schemeClr val="accent5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1800" b="1" i="1" dirty="0">
              <a:ln w="12700">
                <a:solidFill>
                  <a:schemeClr val="accent5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232" y="285728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Зрительные символы гласных и согласных звуков в подготовке дошкольников к обучению грамоте</a:t>
            </a:r>
          </a:p>
          <a:p>
            <a:pPr algn="ctr"/>
            <a:endParaRPr lang="ru-RU" sz="1800" b="1" i="1" dirty="0" smtClean="0">
              <a:ln w="12700">
                <a:solidFill>
                  <a:schemeClr val="accent5">
                    <a:lumMod val="1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1800" b="1" i="1" dirty="0">
              <a:ln w="12700">
                <a:solidFill>
                  <a:schemeClr val="accent5">
                    <a:lumMod val="1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C:\Users\Lenovo\Desktop\фото\DSC00106.JPG"/>
          <p:cNvPicPr>
            <a:picLocks noChangeAspect="1" noChangeArrowheads="1"/>
          </p:cNvPicPr>
          <p:nvPr/>
        </p:nvPicPr>
        <p:blipFill>
          <a:blip r:embed="rId4" cstate="screen">
            <a:lum contrast="30000"/>
          </a:blip>
          <a:srcRect/>
          <a:stretch>
            <a:fillRect/>
          </a:stretch>
        </p:blipFill>
        <p:spPr bwMode="auto">
          <a:xfrm>
            <a:off x="2285958" y="1285860"/>
            <a:ext cx="6517405" cy="478634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232" y="285728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Зрительные символы гласных и согласных звуков в подготовке дошкольников к обучению грамоте</a:t>
            </a:r>
          </a:p>
          <a:p>
            <a:pPr algn="ctr"/>
            <a:endParaRPr lang="ru-RU" sz="1800" b="1" i="1" dirty="0" smtClean="0">
              <a:ln w="12700">
                <a:solidFill>
                  <a:schemeClr val="accent5">
                    <a:lumMod val="1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1800" b="1" i="1" dirty="0">
              <a:ln w="12700">
                <a:solidFill>
                  <a:schemeClr val="accent5">
                    <a:lumMod val="1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C:\Users\Lenovo\Desktop\фото\DSC00099.JPG"/>
          <p:cNvPicPr>
            <a:picLocks noChangeAspect="1" noChangeArrowheads="1"/>
          </p:cNvPicPr>
          <p:nvPr/>
        </p:nvPicPr>
        <p:blipFill>
          <a:blip r:embed="rId4" cstate="screen">
            <a:lum contrast="30000"/>
          </a:blip>
          <a:srcRect/>
          <a:stretch>
            <a:fillRect/>
          </a:stretch>
        </p:blipFill>
        <p:spPr bwMode="auto">
          <a:xfrm>
            <a:off x="2571736" y="1285860"/>
            <a:ext cx="6000218" cy="4500000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232" y="285728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Зрительные символы гласных и согласных звуков в подготовке дошкольников к обучению грамоте</a:t>
            </a:r>
          </a:p>
          <a:p>
            <a:pPr algn="ctr"/>
            <a:endParaRPr lang="ru-RU" sz="1800" b="1" i="1" dirty="0" smtClean="0">
              <a:ln w="12700">
                <a:solidFill>
                  <a:schemeClr val="accent5">
                    <a:lumMod val="1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1800" b="1" i="1" dirty="0">
              <a:ln w="12700">
                <a:solidFill>
                  <a:schemeClr val="accent5">
                    <a:lumMod val="1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5" descr="C:\Users\Lenovo\Desktop\фото\DSC00135.JPG"/>
          <p:cNvPicPr>
            <a:picLocks noChangeAspect="1" noChangeArrowheads="1"/>
          </p:cNvPicPr>
          <p:nvPr/>
        </p:nvPicPr>
        <p:blipFill>
          <a:blip r:embed="rId4" cstate="screen">
            <a:lum contrast="30000"/>
          </a:blip>
          <a:srcRect/>
          <a:stretch>
            <a:fillRect/>
          </a:stretch>
        </p:blipFill>
        <p:spPr bwMode="auto">
          <a:xfrm>
            <a:off x="2643174" y="1214422"/>
            <a:ext cx="5760208" cy="4320000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DD6705"/>
      </a:lt2>
      <a:accent1>
        <a:srgbClr val="EB8B09"/>
      </a:accent1>
      <a:accent2>
        <a:srgbClr val="F5A437"/>
      </a:accent2>
      <a:accent3>
        <a:srgbClr val="FFFFFF"/>
      </a:accent3>
      <a:accent4>
        <a:srgbClr val="404040"/>
      </a:accent4>
      <a:accent5>
        <a:srgbClr val="F3C4AA"/>
      </a:accent5>
      <a:accent6>
        <a:srgbClr val="DE9431"/>
      </a:accent6>
      <a:hlink>
        <a:srgbClr val="FAB550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E5930D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CF850B"/>
        </a:accent6>
        <a:hlink>
          <a:srgbClr val="F99F1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5A437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DE9431"/>
        </a:accent6>
        <a:hlink>
          <a:srgbClr val="FAB55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347</TotalTime>
  <Words>376</Words>
  <Application>Microsoft Office PowerPoint</Application>
  <PresentationFormat>Экран (4:3)</PresentationFormat>
  <Paragraphs>69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powerpoint-template</vt:lpstr>
      <vt:lpstr>ПОДГОТОВКА  ДЕТЕЙ К  ОБУЧЕНИЮ ГРАМОТЕ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 ДЕТЕЙ К  ОБУЧЕНИЮ ГРАМОТЕ</dc:title>
  <dc:creator>Lenovo</dc:creator>
  <cp:lastModifiedBy>Lenovo</cp:lastModifiedBy>
  <cp:revision>37</cp:revision>
  <dcterms:created xsi:type="dcterms:W3CDTF">2015-10-29T13:41:24Z</dcterms:created>
  <dcterms:modified xsi:type="dcterms:W3CDTF">2015-11-03T18:53:21Z</dcterms:modified>
</cp:coreProperties>
</file>