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3" r:id="rId3"/>
    <p:sldId id="256" r:id="rId4"/>
    <p:sldId id="260" r:id="rId5"/>
    <p:sldId id="262" r:id="rId6"/>
    <p:sldId id="261" r:id="rId7"/>
    <p:sldId id="258" r:id="rId8"/>
    <p:sldId id="264"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94707"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84A34245-4DE2-4F3B-8FB4-9A0B416CFAB5}" type="datetimeFigureOut">
              <a:rPr lang="ru-RU"/>
              <a:pPr>
                <a:defRPr/>
              </a:pPr>
              <a:t>17.10.2012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8DEACF6-33AC-42B9-B276-8ED2B9C6D531}" type="slidenum">
              <a:rPr lang="ru-RU"/>
              <a:pPr>
                <a:defRPr/>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BDB3E48-261B-4717-BFCD-F2D0AFEBAE9D}" type="datetimeFigureOut">
              <a:rPr lang="ru-RU"/>
              <a:pPr>
                <a:defRPr/>
              </a:pPr>
              <a:t>17.10.2012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90C3DC2-5DDB-4584-A941-79D5FA0CB01B}" type="slidenum">
              <a:rPr lang="ru-RU"/>
              <a:pPr>
                <a:defRPr/>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2EB3AA9-674D-49EB-B2D2-88D4C38899E2}" type="datetimeFigureOut">
              <a:rPr lang="ru-RU"/>
              <a:pPr>
                <a:defRPr/>
              </a:pPr>
              <a:t>17.10.2012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965B272-6DE0-4DDF-8AEE-D0056A9622FF}" type="slidenum">
              <a:rPr lang="ru-RU"/>
              <a:pPr>
                <a:defRPr/>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84CA826-8370-434A-8961-7E151D7638B7}" type="datetimeFigureOut">
              <a:rPr lang="ru-RU"/>
              <a:pPr>
                <a:defRPr/>
              </a:pPr>
              <a:t>17.10.2012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528BBD0-9B1D-462D-A282-B53B9EB08961}" type="slidenum">
              <a:rPr lang="ru-RU"/>
              <a:pPr>
                <a:defRPr/>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6062682-8348-4B04-990D-DA17602E762E}" type="datetimeFigureOut">
              <a:rPr lang="ru-RU"/>
              <a:pPr>
                <a:defRPr/>
              </a:pPr>
              <a:t>17.10.2012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60BD7C-7524-4E91-A5CD-0AD4E8ACF2C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8135A4A-4C13-4CC7-9160-9A9641E97EC4}" type="datetimeFigureOut">
              <a:rPr lang="ru-RU"/>
              <a:pPr>
                <a:defRPr/>
              </a:pPr>
              <a:t>17.10.2012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5354458-5246-47DF-BCD5-0BDC1BAB10EC}" type="slidenum">
              <a:rPr lang="ru-RU"/>
              <a:pPr>
                <a:defRPr/>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C40F67F-B394-4DEE-BFF8-BF41B1416E34}" type="datetimeFigureOut">
              <a:rPr lang="ru-RU"/>
              <a:pPr>
                <a:defRPr/>
              </a:pPr>
              <a:t>17.10.2012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BD74963-0A33-4AE4-B0A8-07D8E06B794C}" type="slidenum">
              <a:rPr lang="ru-RU"/>
              <a:pPr>
                <a:defRPr/>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A633F54-1BBA-4A9C-A3C4-4BCDACF16C77}" type="datetimeFigureOut">
              <a:rPr lang="ru-RU"/>
              <a:pPr>
                <a:defRPr/>
              </a:pPr>
              <a:t>17.10.2012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C015A95B-A81A-4738-A599-56CEF68BA12A}" type="slidenum">
              <a:rPr lang="ru-RU"/>
              <a:pPr>
                <a:defRPr/>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8E3B5257-0855-4671-AAAF-36558EB1606B}" type="datetimeFigureOut">
              <a:rPr lang="ru-RU"/>
              <a:pPr>
                <a:defRPr/>
              </a:pPr>
              <a:t>17.10.2012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78BD1B0A-6671-42B8-B04D-3E168E664302}" type="slidenum">
              <a:rPr lang="ru-RU"/>
              <a:pPr>
                <a:defRPr/>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CB3A1C3-1E01-4F68-A618-1A5AB9232D17}" type="datetimeFigureOut">
              <a:rPr lang="ru-RU"/>
              <a:pPr>
                <a:defRPr/>
              </a:pPr>
              <a:t>17.10.2012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1D0F47A-118F-437F-BF03-3CC42EE5629C}" type="slidenum">
              <a:rPr lang="ru-RU"/>
              <a:pPr>
                <a:defRPr/>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940DD56F-C448-448D-8D59-C8B422A0C782}" type="datetimeFigureOut">
              <a:rPr lang="ru-RU"/>
              <a:pPr>
                <a:defRPr/>
              </a:pPr>
              <a:t>17.10.2012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37AC19A-16C4-4C7F-A2C3-7895F9874AEB}" type="slidenum">
              <a:rPr lang="ru-RU"/>
              <a:pPr>
                <a:defRPr/>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89B5D9DE-B0C2-4D79-8E6A-DC2A9FB7D91B}" type="datetimeFigureOut">
              <a:rPr lang="ru-RU"/>
              <a:pPr>
                <a:defRPr/>
              </a:pPr>
              <a:t>17.10.2012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50AAD657-AB29-4F78-99B7-3AA9A3C3F7D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fade thruBlk="1"/>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E:\&#1057;&#1080;&#1084;&#1086;&#1085;&#1086;&#1074;\simonov_zhdi_menja_berlin_7_maj_1945.mp3"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071678"/>
            <a:ext cx="8229600" cy="18288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a:noAutofit/>
          </a:bodyPr>
          <a:lstStyle/>
          <a:p>
            <a:r>
              <a:rPr lang="ru-RU"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«Вести с фронта»</a:t>
            </a:r>
            <a:endParaRPr lang="ru-RU" sz="6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3" name="TextBox 2"/>
          <p:cNvSpPr txBox="1"/>
          <p:nvPr/>
        </p:nvSpPr>
        <p:spPr>
          <a:xfrm>
            <a:off x="0" y="428604"/>
            <a:ext cx="9144000" cy="400110"/>
          </a:xfrm>
          <a:prstGeom prst="rect">
            <a:avLst/>
          </a:prstGeom>
          <a:noFill/>
        </p:spPr>
        <p:txBody>
          <a:bodyPr wrap="square" rtlCol="0">
            <a:spAutoFit/>
          </a:bodyPr>
          <a:lstStyle/>
          <a:p>
            <a:pPr algn="ctr"/>
            <a:r>
              <a:rPr lang="ru-RU" sz="2000" b="1" dirty="0" smtClean="0"/>
              <a:t>Проектная работа </a:t>
            </a:r>
            <a:r>
              <a:rPr lang="ru-RU" sz="2000" b="1" dirty="0" smtClean="0"/>
              <a:t>учителя</a:t>
            </a:r>
            <a:r>
              <a:rPr lang="ru-RU" sz="2000" b="1" dirty="0" smtClean="0"/>
              <a:t> ГОУ СОШ </a:t>
            </a:r>
            <a:r>
              <a:rPr lang="ru-RU" sz="2000" b="1" dirty="0" smtClean="0"/>
              <a:t>№1283 ЦАО г. Москвы </a:t>
            </a:r>
          </a:p>
        </p:txBody>
      </p:sp>
      <p:sp>
        <p:nvSpPr>
          <p:cNvPr id="4" name="TextBox 3"/>
          <p:cNvSpPr txBox="1"/>
          <p:nvPr/>
        </p:nvSpPr>
        <p:spPr>
          <a:xfrm>
            <a:off x="0" y="1857364"/>
            <a:ext cx="9144000" cy="830997"/>
          </a:xfrm>
          <a:prstGeom prst="rect">
            <a:avLst/>
          </a:prstGeom>
          <a:noFill/>
        </p:spPr>
        <p:txBody>
          <a:bodyPr wrap="square" rtlCol="0">
            <a:spAutoFit/>
          </a:bodyPr>
          <a:lstStyle/>
          <a:p>
            <a:pPr algn="ctr"/>
            <a:r>
              <a:rPr lang="ru-RU" sz="2400" dirty="0" smtClean="0"/>
              <a:t>Посвящается 65-ой годовщине Победы в </a:t>
            </a:r>
          </a:p>
          <a:p>
            <a:pPr algn="ctr"/>
            <a:r>
              <a:rPr lang="ru-RU" sz="2400" dirty="0" smtClean="0"/>
              <a:t>Великой Отечественной войне</a:t>
            </a:r>
            <a:endParaRPr lang="ru-RU"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3"/>
                                        </p:tgtEl>
                                      </p:cBhvr>
                                    </p:animEffect>
                                    <p:set>
                                      <p:cBhvr>
                                        <p:cTn id="29" dur="1" fill="hold">
                                          <p:stCondLst>
                                            <p:cond delay="19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714356"/>
            <a:ext cx="8358246" cy="2123658"/>
          </a:xfrm>
          <a:prstGeom prst="rect">
            <a:avLst/>
          </a:prstGeom>
          <a:noFill/>
        </p:spPr>
        <p:txBody>
          <a:bodyPr wrap="square" rtlCol="0">
            <a:spAutoFit/>
          </a:bodyPr>
          <a:lstStyle/>
          <a:p>
            <a:r>
              <a:rPr lang="ru-RU" sz="2200" b="1" dirty="0" smtClean="0">
                <a:latin typeface="+mn-lt"/>
              </a:rPr>
              <a:t>На рассвете 22 июня 1941 года фашистская Германия без объявления войны напала на Советский Союз. На третий день войны было создано Советское информационное бюро. И на всех фронтах все долгие годы войны работали военные корреспонденты, чьих статей и снимков ежедневно ждала вся страна. </a:t>
            </a:r>
          </a:p>
        </p:txBody>
      </p:sp>
      <p:sp>
        <p:nvSpPr>
          <p:cNvPr id="5" name="TextBox 4"/>
          <p:cNvSpPr txBox="1"/>
          <p:nvPr/>
        </p:nvSpPr>
        <p:spPr>
          <a:xfrm>
            <a:off x="428596" y="4286256"/>
            <a:ext cx="8358246" cy="1723549"/>
          </a:xfrm>
          <a:prstGeom prst="rect">
            <a:avLst/>
          </a:prstGeom>
          <a:noFill/>
        </p:spPr>
        <p:txBody>
          <a:bodyPr wrap="square" rtlCol="0">
            <a:spAutoFit/>
          </a:bodyPr>
          <a:lstStyle/>
          <a:p>
            <a:r>
              <a:rPr lang="ru-RU" sz="2200" b="1" dirty="0" smtClean="0">
                <a:latin typeface="+mn-lt"/>
              </a:rPr>
              <a:t>В числе многих был Константин Симонов, поэт и писатель. В годы войны он был собственным корреспондентом газет "Красная Звезда", "Правда", "Комсомольская правда", "Боевое знамя" и др. </a:t>
            </a:r>
          </a:p>
          <a:p>
            <a:endParaRPr lang="ru-RU" dirty="0"/>
          </a:p>
        </p:txBody>
      </p:sp>
      <p:sp>
        <p:nvSpPr>
          <p:cNvPr id="6" name="TextBox 5"/>
          <p:cNvSpPr txBox="1"/>
          <p:nvPr/>
        </p:nvSpPr>
        <p:spPr>
          <a:xfrm>
            <a:off x="428596" y="3000372"/>
            <a:ext cx="8358246" cy="1107996"/>
          </a:xfrm>
          <a:prstGeom prst="rect">
            <a:avLst/>
          </a:prstGeom>
          <a:noFill/>
        </p:spPr>
        <p:txBody>
          <a:bodyPr wrap="square" rtlCol="0">
            <a:spAutoFit/>
          </a:bodyPr>
          <a:lstStyle/>
          <a:p>
            <a:r>
              <a:rPr lang="ru-RU" sz="2200" b="1" dirty="0" smtClean="0">
                <a:latin typeface="+mn-lt"/>
              </a:rPr>
              <a:t>С первых дней войны литература стала важнейшим идейным и духовным оружием в борьбе с врагом. Многие писатели в качестве военных корреспондентов отправились на фронт.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5"/>
                                        </p:tgtEl>
                                      </p:cBhvr>
                                    </p:animEffect>
                                    <p:anim calcmode="lin" valueType="num">
                                      <p:cBhvr>
                                        <p:cTn id="33" dur="1000"/>
                                        <p:tgtEl>
                                          <p:spTgt spid="5"/>
                                        </p:tgtEl>
                                        <p:attrNameLst>
                                          <p:attrName>ppt_x</p:attrName>
                                        </p:attrNameLst>
                                      </p:cBhvr>
                                      <p:tavLst>
                                        <p:tav tm="0">
                                          <p:val>
                                            <p:strVal val="ppt_x"/>
                                          </p:val>
                                        </p:tav>
                                        <p:tav tm="100000">
                                          <p:val>
                                            <p:strVal val="ppt_x"/>
                                          </p:val>
                                        </p:tav>
                                      </p:tavLst>
                                    </p:anim>
                                    <p:anim calcmode="lin" valueType="num">
                                      <p:cBhvr>
                                        <p:cTn id="34" dur="1000"/>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par>
                                <p:cTn id="36" presetID="42" presetClass="exit" presetSubtype="0" fill="hold" grpId="1" nodeType="withEffect">
                                  <p:stCondLst>
                                    <p:cond delay="0"/>
                                  </p:stCondLst>
                                  <p:childTnLst>
                                    <p:animEffect transition="out" filter="fade">
                                      <p:cBhvr>
                                        <p:cTn id="37" dur="1000"/>
                                        <p:tgtEl>
                                          <p:spTgt spid="6"/>
                                        </p:tgtEl>
                                      </p:cBhvr>
                                    </p:animEffect>
                                    <p:anim calcmode="lin" valueType="num">
                                      <p:cBhvr>
                                        <p:cTn id="38" dur="1000"/>
                                        <p:tgtEl>
                                          <p:spTgt spid="6"/>
                                        </p:tgtEl>
                                        <p:attrNameLst>
                                          <p:attrName>ppt_x</p:attrName>
                                        </p:attrNameLst>
                                      </p:cBhvr>
                                      <p:tavLst>
                                        <p:tav tm="0">
                                          <p:val>
                                            <p:strVal val="ppt_x"/>
                                          </p:val>
                                        </p:tav>
                                        <p:tav tm="100000">
                                          <p:val>
                                            <p:strVal val="ppt_x"/>
                                          </p:val>
                                        </p:tav>
                                      </p:tavLst>
                                    </p:anim>
                                    <p:anim calcmode="lin" valueType="num">
                                      <p:cBhvr>
                                        <p:cTn id="39" dur="1000"/>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42852"/>
            <a:ext cx="9144000" cy="923330"/>
          </a:xfrm>
          <a:prstGeom prst="rect">
            <a:avLst/>
          </a:prstGeom>
          <a:noFill/>
          <a:effectLst>
            <a:glow rad="101600">
              <a:schemeClr val="accent5">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a:spAutoFit/>
          </a:bodyPr>
          <a:lstStyle/>
          <a:p>
            <a:pPr algn="ctr" fontAlgn="auto">
              <a:spcBef>
                <a:spcPts val="0"/>
              </a:spcBef>
              <a:spcAft>
                <a:spcPts val="0"/>
              </a:spcAft>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Константин Симонов</a:t>
            </a:r>
          </a:p>
        </p:txBody>
      </p:sp>
      <p:sp>
        <p:nvSpPr>
          <p:cNvPr id="6" name="Прямоугольник 5"/>
          <p:cNvSpPr/>
          <p:nvPr/>
        </p:nvSpPr>
        <p:spPr>
          <a:xfrm>
            <a:off x="1" y="785794"/>
            <a:ext cx="9143999" cy="769441"/>
          </a:xfrm>
          <a:prstGeom prst="rect">
            <a:avLst/>
          </a:prstGeom>
          <a:noFill/>
          <a:effectLst>
            <a:outerShdw blurRad="50800" dist="38100" dir="5400000" algn="t" rotWithShape="0">
              <a:prstClr val="black">
                <a:alpha val="40000"/>
              </a:prstClr>
            </a:outerShdw>
          </a:effectLst>
          <a:scene3d>
            <a:camera prst="orthographicFront"/>
            <a:lightRig rig="soft" dir="t">
              <a:rot lat="0" lon="0" rev="10800000"/>
            </a:lightRig>
          </a:scene3d>
          <a:sp3d>
            <a:bevelT/>
          </a:sp3d>
        </p:spPr>
        <p:txBody>
          <a:bodyPr>
            <a:spAutoFit/>
            <a:sp3d>
              <a:bevelT w="27940" h="12700"/>
              <a:contourClr>
                <a:srgbClr val="DDDDDD"/>
              </a:contourClr>
            </a:sp3d>
          </a:bodyPr>
          <a:lstStyle/>
          <a:p>
            <a:pPr algn="ctr" fontAlgn="auto">
              <a:spcBef>
                <a:spcPts val="0"/>
              </a:spcBef>
              <a:spcAft>
                <a:spcPts val="0"/>
              </a:spcAft>
              <a:defRPr/>
            </a:pPr>
            <a:r>
              <a:rPr lang="ru-RU" sz="4400" b="1" spc="150" dirty="0">
                <a:ln w="11430"/>
                <a:solidFill>
                  <a:srgbClr val="F8F8F8"/>
                </a:solidFill>
                <a:effectLst>
                  <a:outerShdw blurRad="25400" algn="tl" rotWithShape="0">
                    <a:srgbClr val="000000">
                      <a:alpha val="43000"/>
                    </a:srgbClr>
                  </a:outerShdw>
                </a:effectLst>
                <a:latin typeface="+mn-lt"/>
              </a:rPr>
              <a:t>(1915-1979)</a:t>
            </a:r>
          </a:p>
        </p:txBody>
      </p:sp>
      <p:pic>
        <p:nvPicPr>
          <p:cNvPr id="7" name="Рисунок 6" descr="04s27 simonov.jpg"/>
          <p:cNvPicPr>
            <a:picLocks noChangeAspect="1"/>
          </p:cNvPicPr>
          <p:nvPr/>
        </p:nvPicPr>
        <p:blipFill>
          <a:blip r:embed="rId2"/>
          <a:stretch>
            <a:fillRect/>
          </a:stretch>
        </p:blipFill>
        <p:spPr>
          <a:xfrm>
            <a:off x="3143240" y="1714488"/>
            <a:ext cx="2786073" cy="4272215"/>
          </a:xfrm>
          <a:prstGeom prst="rect">
            <a:avLst/>
          </a:prstGeom>
          <a:ln>
            <a:noFill/>
          </a:ln>
          <a:effectLst>
            <a:outerShdw blurRad="190500" algn="tl" rotWithShape="0">
              <a:srgbClr val="000000">
                <a:alpha val="70000"/>
              </a:srgbClr>
            </a:outerShdw>
          </a:effectLst>
        </p:spPr>
      </p:pic>
      <p:sp>
        <p:nvSpPr>
          <p:cNvPr id="8" name="TextBox 7"/>
          <p:cNvSpPr txBox="1"/>
          <p:nvPr/>
        </p:nvSpPr>
        <p:spPr>
          <a:xfrm>
            <a:off x="4643438" y="4857760"/>
            <a:ext cx="3857652" cy="1446550"/>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p:spPr>
        <p:txBody>
          <a:bodyPr wrap="square">
            <a:spAutoFit/>
          </a:bodyPr>
          <a:lstStyle/>
          <a:p>
            <a:pPr fontAlgn="auto">
              <a:spcBef>
                <a:spcPts val="0"/>
              </a:spcBef>
              <a:spcAft>
                <a:spcPts val="0"/>
              </a:spcAft>
              <a:defRPr/>
            </a:pPr>
            <a:r>
              <a:rPr lang="ru-RU" sz="2200" b="1" i="1" dirty="0">
                <a:latin typeface="+mn-lt"/>
              </a:rPr>
              <a:t>… С лейкой и с блокнотом,</a:t>
            </a:r>
          </a:p>
          <a:p>
            <a:pPr fontAlgn="auto">
              <a:spcBef>
                <a:spcPts val="0"/>
              </a:spcBef>
              <a:spcAft>
                <a:spcPts val="0"/>
              </a:spcAft>
              <a:defRPr/>
            </a:pPr>
            <a:r>
              <a:rPr lang="ru-RU" sz="2200" b="1" i="1" dirty="0">
                <a:latin typeface="+mn-lt"/>
              </a:rPr>
              <a:t>А то и с пулеметом</a:t>
            </a:r>
          </a:p>
          <a:p>
            <a:pPr fontAlgn="auto">
              <a:spcBef>
                <a:spcPts val="0"/>
              </a:spcBef>
              <a:spcAft>
                <a:spcPts val="0"/>
              </a:spcAft>
              <a:defRPr/>
            </a:pPr>
            <a:r>
              <a:rPr lang="ru-RU" sz="2200" b="1" i="1" dirty="0">
                <a:latin typeface="+mn-lt"/>
              </a:rPr>
              <a:t>Сквозь огонь и стужу</a:t>
            </a:r>
          </a:p>
          <a:p>
            <a:pPr fontAlgn="auto">
              <a:spcBef>
                <a:spcPts val="0"/>
              </a:spcBef>
              <a:spcAft>
                <a:spcPts val="0"/>
              </a:spcAft>
              <a:defRPr/>
            </a:pPr>
            <a:r>
              <a:rPr lang="ru-RU" sz="2200" b="1" i="1" dirty="0">
                <a:latin typeface="+mn-lt"/>
              </a:rPr>
              <a:t>Мы прошли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00"/>
                                        <p:tgtEl>
                                          <p:spTgt spid="5"/>
                                        </p:tgtEl>
                                      </p:cBhvr>
                                    </p:animEffect>
                                    <p:anim calcmode="lin" valueType="num">
                                      <p:cBhvr>
                                        <p:cTn id="8" dur="1700" fill="hold"/>
                                        <p:tgtEl>
                                          <p:spTgt spid="5"/>
                                        </p:tgtEl>
                                        <p:attrNameLst>
                                          <p:attrName>ppt_x</p:attrName>
                                        </p:attrNameLst>
                                      </p:cBhvr>
                                      <p:tavLst>
                                        <p:tav tm="0">
                                          <p:val>
                                            <p:strVal val="#ppt_x"/>
                                          </p:val>
                                        </p:tav>
                                        <p:tav tm="100000">
                                          <p:val>
                                            <p:strVal val="#ppt_x"/>
                                          </p:val>
                                        </p:tav>
                                      </p:tavLst>
                                    </p:anim>
                                    <p:anim calcmode="lin" valueType="num">
                                      <p:cBhvr>
                                        <p:cTn id="9" dur="17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44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1945.jpg"/>
          <p:cNvPicPr>
            <a:picLocks noChangeAspect="1"/>
          </p:cNvPicPr>
          <p:nvPr/>
        </p:nvPicPr>
        <p:blipFill>
          <a:blip r:embed="rId2">
            <a:lum contrast="20000"/>
          </a:blip>
          <a:stretch>
            <a:fillRect/>
          </a:stretch>
        </p:blipFill>
        <p:spPr>
          <a:xfrm>
            <a:off x="2143108" y="311678"/>
            <a:ext cx="4802000" cy="65463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Рисунок 10" descr="122.jpg"/>
          <p:cNvPicPr>
            <a:picLocks noChangeAspect="1"/>
          </p:cNvPicPr>
          <p:nvPr/>
        </p:nvPicPr>
        <p:blipFill>
          <a:blip r:embed="rId3">
            <a:lum bright="10000" contrast="-20000"/>
          </a:blip>
          <a:stretch>
            <a:fillRect/>
          </a:stretch>
        </p:blipFill>
        <p:spPr>
          <a:xfrm>
            <a:off x="785786" y="714356"/>
            <a:ext cx="8037535" cy="54947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Рисунок 9" descr="20.jpg"/>
          <p:cNvPicPr>
            <a:picLocks noChangeAspect="1"/>
          </p:cNvPicPr>
          <p:nvPr/>
        </p:nvPicPr>
        <p:blipFill>
          <a:blip r:embed="rId4">
            <a:grayscl/>
            <a:lum bright="10000" contrast="40000"/>
          </a:blip>
          <a:stretch>
            <a:fillRect/>
          </a:stretch>
        </p:blipFill>
        <p:spPr>
          <a:xfrm>
            <a:off x="428596" y="714356"/>
            <a:ext cx="8349993" cy="56721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Рисунок 12" descr="06.jpg"/>
          <p:cNvPicPr>
            <a:picLocks noChangeAspect="1"/>
          </p:cNvPicPr>
          <p:nvPr/>
        </p:nvPicPr>
        <p:blipFill>
          <a:blip r:embed="rId5">
            <a:lum contrast="40000"/>
          </a:blip>
          <a:stretch>
            <a:fillRect/>
          </a:stretch>
        </p:blipFill>
        <p:spPr>
          <a:xfrm>
            <a:off x="285720" y="642918"/>
            <a:ext cx="8573707" cy="5072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Рисунок 8" descr="1943.jpg"/>
          <p:cNvPicPr>
            <a:picLocks noChangeAspect="1"/>
          </p:cNvPicPr>
          <p:nvPr/>
        </p:nvPicPr>
        <p:blipFill>
          <a:blip r:embed="rId6">
            <a:grayscl/>
          </a:blip>
          <a:stretch>
            <a:fillRect/>
          </a:stretch>
        </p:blipFill>
        <p:spPr>
          <a:xfrm>
            <a:off x="428596" y="500042"/>
            <a:ext cx="8418986" cy="60084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TextBox 19"/>
          <p:cNvSpPr txBox="1"/>
          <p:nvPr/>
        </p:nvSpPr>
        <p:spPr>
          <a:xfrm>
            <a:off x="1071538" y="2571744"/>
            <a:ext cx="7215238" cy="2400657"/>
          </a:xfrm>
          <a:prstGeom prst="rect">
            <a:avLst/>
          </a:prstGeom>
          <a:noFill/>
        </p:spPr>
        <p:txBody>
          <a:bodyPr wrap="square" rtlCol="0">
            <a:spAutoFit/>
          </a:bodyPr>
          <a:lstStyle/>
          <a:p>
            <a:pPr algn="just"/>
            <a:r>
              <a:rPr lang="ru-RU" sz="2200" b="1" dirty="0" smtClean="0">
                <a:latin typeface="+mj-lt"/>
                <a:ea typeface="Times New Roman"/>
              </a:rPr>
              <a:t>В качестве военного корреспондента Константин Симонов побывал на всех фронтах, был в Румынии, Болгарии, Югославии, Польше, Германии. Все четыре года войны он провел на передовой, идя в бой вместе с другими солдатами.</a:t>
            </a:r>
          </a:p>
          <a:p>
            <a:endParaRPr lang="ru-RU" dirty="0"/>
          </a:p>
        </p:txBody>
      </p:sp>
      <p:pic>
        <p:nvPicPr>
          <p:cNvPr id="6" name="Рисунок 5" descr="image_26484.jpg"/>
          <p:cNvPicPr>
            <a:picLocks noChangeAspect="1"/>
          </p:cNvPicPr>
          <p:nvPr/>
        </p:nvPicPr>
        <p:blipFill>
          <a:blip r:embed="rId7"/>
          <a:stretch>
            <a:fillRect/>
          </a:stretch>
        </p:blipFill>
        <p:spPr>
          <a:xfrm>
            <a:off x="428596" y="500042"/>
            <a:ext cx="8531440" cy="55991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Рисунок 14" descr="1941.jpg"/>
          <p:cNvPicPr>
            <a:picLocks noChangeAspect="1"/>
          </p:cNvPicPr>
          <p:nvPr/>
        </p:nvPicPr>
        <p:blipFill>
          <a:blip r:embed="rId8">
            <a:grayscl/>
            <a:lum contrast="20000"/>
          </a:blip>
          <a:stretch>
            <a:fillRect/>
          </a:stretch>
        </p:blipFill>
        <p:spPr>
          <a:xfrm>
            <a:off x="571472" y="303741"/>
            <a:ext cx="8143932" cy="61427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panoramsar.jpg"/>
          <p:cNvPicPr>
            <a:picLocks noChangeAspect="1"/>
          </p:cNvPicPr>
          <p:nvPr/>
        </p:nvPicPr>
        <p:blipFill>
          <a:blip r:embed="rId9">
            <a:grayscl/>
          </a:blip>
          <a:stretch>
            <a:fillRect/>
          </a:stretch>
        </p:blipFill>
        <p:spPr>
          <a:xfrm>
            <a:off x="357158" y="1285860"/>
            <a:ext cx="8419479" cy="39290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p:cNvSpPr txBox="1"/>
          <p:nvPr/>
        </p:nvSpPr>
        <p:spPr>
          <a:xfrm>
            <a:off x="5572132" y="4500570"/>
            <a:ext cx="3214710" cy="646331"/>
          </a:xfrm>
          <a:prstGeom prst="rect">
            <a:avLst/>
          </a:prstGeom>
          <a:noFill/>
        </p:spPr>
        <p:txBody>
          <a:bodyPr wrap="square" rtlCol="0">
            <a:spAutoFit/>
          </a:bodyPr>
          <a:lstStyle/>
          <a:p>
            <a:r>
              <a:rPr lang="ru-RU" b="1" dirty="0" smtClean="0"/>
              <a:t>г. Саратов, где прошли детские годы К. Симонова</a:t>
            </a:r>
            <a:endParaRPr lang="ru-RU" b="1" dirty="0"/>
          </a:p>
        </p:txBody>
      </p:sp>
      <p:sp>
        <p:nvSpPr>
          <p:cNvPr id="16" name="TextBox 15"/>
          <p:cNvSpPr txBox="1"/>
          <p:nvPr/>
        </p:nvSpPr>
        <p:spPr>
          <a:xfrm>
            <a:off x="5000628" y="357166"/>
            <a:ext cx="3786214" cy="1754326"/>
          </a:xfrm>
          <a:prstGeom prst="rect">
            <a:avLst/>
          </a:prstGeom>
          <a:noFill/>
        </p:spPr>
        <p:txBody>
          <a:bodyPr wrap="square" rtlCol="0">
            <a:spAutoFit/>
          </a:bodyPr>
          <a:lstStyle/>
          <a:p>
            <a:r>
              <a:rPr lang="ru-RU" b="1" dirty="0" smtClean="0"/>
              <a:t>Военные корреспонденты армейской газеты "Защитник Родины" готовят статьи для очередного выпуска газеты. (фото 1941)</a:t>
            </a:r>
          </a:p>
          <a:p>
            <a:endParaRPr lang="ru-RU" dirty="0"/>
          </a:p>
        </p:txBody>
      </p:sp>
      <p:sp>
        <p:nvSpPr>
          <p:cNvPr id="19" name="TextBox 18"/>
          <p:cNvSpPr txBox="1"/>
          <p:nvPr/>
        </p:nvSpPr>
        <p:spPr>
          <a:xfrm>
            <a:off x="4714844" y="5143512"/>
            <a:ext cx="4429156" cy="1477328"/>
          </a:xfrm>
          <a:prstGeom prst="rect">
            <a:avLst/>
          </a:prstGeom>
          <a:noFill/>
        </p:spPr>
        <p:txBody>
          <a:bodyPr wrap="square" rtlCol="0">
            <a:spAutoFit/>
          </a:bodyPr>
          <a:lstStyle/>
          <a:p>
            <a:r>
              <a:rPr lang="ru-RU" b="1" dirty="0" smtClean="0"/>
              <a:t>Константин Симонов на первых захваченных в боях немецких тяжелых штурмовых орудиях "Фердинанд". </a:t>
            </a:r>
            <a:r>
              <a:rPr lang="en-US" b="1" dirty="0" smtClean="0"/>
              <a:t>(</a:t>
            </a:r>
            <a:r>
              <a:rPr lang="ru-RU" b="1" dirty="0" smtClean="0"/>
              <a:t>фото</a:t>
            </a:r>
            <a:r>
              <a:rPr lang="en-US" b="1" dirty="0" smtClean="0"/>
              <a:t>1943)</a:t>
            </a:r>
            <a:endParaRPr lang="ru-RU" b="1" dirty="0" smtClean="0"/>
          </a:p>
          <a:p>
            <a:endParaRPr lang="ru-RU" dirty="0"/>
          </a:p>
        </p:txBody>
      </p:sp>
      <p:sp>
        <p:nvSpPr>
          <p:cNvPr id="21" name="TextBox 20"/>
          <p:cNvSpPr txBox="1"/>
          <p:nvPr/>
        </p:nvSpPr>
        <p:spPr>
          <a:xfrm>
            <a:off x="428596" y="1285860"/>
            <a:ext cx="8143932" cy="4493538"/>
          </a:xfrm>
          <a:prstGeom prst="rect">
            <a:avLst/>
          </a:prstGeom>
          <a:noFill/>
        </p:spPr>
        <p:txBody>
          <a:bodyPr wrap="square" rtlCol="0">
            <a:spAutoFit/>
          </a:bodyPr>
          <a:lstStyle/>
          <a:p>
            <a:pPr algn="just"/>
            <a:r>
              <a:rPr lang="ru-RU" sz="2200" b="1" dirty="0" smtClean="0"/>
              <a:t>Еще в первый год войны, в июле 1941 г., в боях под Могилевом, Константину Симонову чудом удалось выжить. </a:t>
            </a:r>
          </a:p>
          <a:p>
            <a:pPr algn="just"/>
            <a:r>
              <a:rPr lang="ru-RU" sz="2200" b="1" dirty="0" smtClean="0"/>
              <a:t>Это событие он всегда помнил, и даже именно на этом месте в романе «Живые и мертвые» встретятся два любимых </a:t>
            </a:r>
            <a:r>
              <a:rPr lang="ru-RU" sz="2200" b="1" dirty="0" err="1" smtClean="0"/>
              <a:t>симоновских</a:t>
            </a:r>
            <a:r>
              <a:rPr lang="ru-RU" sz="2200" b="1" dirty="0" smtClean="0"/>
              <a:t> героя – Синцов и </a:t>
            </a:r>
            <a:r>
              <a:rPr lang="ru-RU" sz="2200" b="1" dirty="0" err="1" smtClean="0"/>
              <a:t>Серпилин</a:t>
            </a:r>
            <a:r>
              <a:rPr lang="ru-RU" sz="2200" b="1" dirty="0" smtClean="0"/>
              <a:t>. На этом поле Симонов завещал развеять и свой прах. Сейчас там стоит валун, на одной из сторон которого высечено «Константин Симонов», а на другой – «Всю жизнь он помнил это поле боя 1941-го года и завещал развеять здесь свой прах». Прах писателя смешался с прахом погибших здесь в сорок первом воинов 388-го полка.</a:t>
            </a:r>
          </a:p>
        </p:txBody>
      </p:sp>
      <p:sp>
        <p:nvSpPr>
          <p:cNvPr id="24" name="TextBox 23"/>
          <p:cNvSpPr txBox="1"/>
          <p:nvPr/>
        </p:nvSpPr>
        <p:spPr>
          <a:xfrm>
            <a:off x="2143108" y="5857892"/>
            <a:ext cx="2857520" cy="1200329"/>
          </a:xfrm>
          <a:prstGeom prst="rect">
            <a:avLst/>
          </a:prstGeom>
          <a:noFill/>
        </p:spPr>
        <p:txBody>
          <a:bodyPr wrap="square" rtlCol="0">
            <a:spAutoFit/>
          </a:bodyPr>
          <a:lstStyle/>
          <a:p>
            <a:r>
              <a:rPr lang="ru-RU" b="1" dirty="0" smtClean="0">
                <a:solidFill>
                  <a:schemeClr val="bg1"/>
                </a:solidFill>
              </a:rPr>
              <a:t>Группа военных корреспондентов у рейхстага. (фото 1945)</a:t>
            </a:r>
          </a:p>
          <a:p>
            <a:endParaRPr lang="ru-RU" dirty="0"/>
          </a:p>
        </p:txBody>
      </p:sp>
      <p:sp>
        <p:nvSpPr>
          <p:cNvPr id="23" name="TextBox 22"/>
          <p:cNvSpPr txBox="1"/>
          <p:nvPr/>
        </p:nvSpPr>
        <p:spPr>
          <a:xfrm>
            <a:off x="2214546" y="285728"/>
            <a:ext cx="4643470" cy="1323439"/>
          </a:xfrm>
          <a:prstGeom prst="rect">
            <a:avLst/>
          </a:prstGeom>
          <a:noFill/>
        </p:spPr>
        <p:txBody>
          <a:bodyPr wrap="square" rtlCol="0">
            <a:spAutoFit/>
          </a:bodyPr>
          <a:lstStyle/>
          <a:p>
            <a:r>
              <a:rPr lang="ru-RU" sz="2000" dirty="0" smtClean="0">
                <a:solidFill>
                  <a:schemeClr val="bg1"/>
                </a:solidFill>
              </a:rPr>
              <a:t>В мае 1945-го года Константин Симонов находился в Берлине и присутствовал при подписании акта капитуляции гитлеровской Германии.</a:t>
            </a:r>
            <a:endParaRPr lang="ru-RU"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2"/>
                                        </p:tgtEl>
                                      </p:cBhvr>
                                    </p:animEffect>
                                    <p:set>
                                      <p:cBhvr>
                                        <p:cTn id="18" dur="1" fill="hold">
                                          <p:stCondLst>
                                            <p:cond delay="19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6"/>
                                        </p:tgtEl>
                                      </p:cBhvr>
                                    </p:animEffect>
                                    <p:set>
                                      <p:cBhvr>
                                        <p:cTn id="26" dur="1" fill="hold">
                                          <p:stCondLst>
                                            <p:cond delay="1999"/>
                                          </p:stCondLst>
                                        </p:cTn>
                                        <p:tgtEl>
                                          <p:spTgt spid="6"/>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20"/>
                                        </p:tgtEl>
                                      </p:cBhvr>
                                    </p:animEffect>
                                    <p:set>
                                      <p:cBhvr>
                                        <p:cTn id="34" dur="1" fill="hold">
                                          <p:stCondLst>
                                            <p:cond delay="1999"/>
                                          </p:stCondLst>
                                        </p:cTn>
                                        <p:tgtEl>
                                          <p:spTgt spid="2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9"/>
                                        </p:tgtEl>
                                      </p:cBhvr>
                                    </p:animEffect>
                                    <p:set>
                                      <p:cBhvr>
                                        <p:cTn id="45" dur="1" fill="hold">
                                          <p:stCondLst>
                                            <p:cond delay="19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9"/>
                                        </p:tgtEl>
                                      </p:cBhvr>
                                    </p:animEffect>
                                    <p:set>
                                      <p:cBhvr>
                                        <p:cTn id="48" dur="1" fill="hold">
                                          <p:stCondLst>
                                            <p:cond delay="1999"/>
                                          </p:stCondLst>
                                        </p:cTn>
                                        <p:tgtEl>
                                          <p:spTgt spid="19"/>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000"/>
                                        <p:tgtEl>
                                          <p:spTgt spid="15"/>
                                        </p:tgtEl>
                                      </p:cBhvr>
                                    </p:animEffect>
                                    <p:set>
                                      <p:cBhvr>
                                        <p:cTn id="59" dur="1" fill="hold">
                                          <p:stCondLst>
                                            <p:cond delay="1999"/>
                                          </p:stCondLst>
                                        </p:cTn>
                                        <p:tgtEl>
                                          <p:spTgt spid="1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16"/>
                                        </p:tgtEl>
                                      </p:cBhvr>
                                    </p:animEffect>
                                    <p:set>
                                      <p:cBhvr>
                                        <p:cTn id="62" dur="1" fill="hold">
                                          <p:stCondLst>
                                            <p:cond delay="1999"/>
                                          </p:stCondLst>
                                        </p:cTn>
                                        <p:tgtEl>
                                          <p:spTgt spid="16"/>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2000"/>
                                        <p:tgtEl>
                                          <p:spTgt spid="10"/>
                                        </p:tgtEl>
                                      </p:cBhvr>
                                    </p:animEffect>
                                    <p:set>
                                      <p:cBhvr>
                                        <p:cTn id="70" dur="1" fill="hold">
                                          <p:stCondLst>
                                            <p:cond delay="1999"/>
                                          </p:stCondLst>
                                        </p:cTn>
                                        <p:tgtEl>
                                          <p:spTgt spid="10"/>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0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2000"/>
                                        <p:tgtEl>
                                          <p:spTgt spid="11"/>
                                        </p:tgtEl>
                                      </p:cBhvr>
                                    </p:animEffect>
                                    <p:set>
                                      <p:cBhvr>
                                        <p:cTn id="78" dur="1" fill="hold">
                                          <p:stCondLst>
                                            <p:cond delay="1999"/>
                                          </p:stCondLst>
                                        </p:cTn>
                                        <p:tgtEl>
                                          <p:spTgt spid="11"/>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20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2000"/>
                                        <p:tgtEl>
                                          <p:spTgt spid="13"/>
                                        </p:tgtEl>
                                      </p:cBhvr>
                                    </p:animEffect>
                                    <p:set>
                                      <p:cBhvr>
                                        <p:cTn id="86" dur="1" fill="hold">
                                          <p:stCondLst>
                                            <p:cond delay="1999"/>
                                          </p:stCondLst>
                                        </p:cTn>
                                        <p:tgtEl>
                                          <p:spTgt spid="13"/>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2000"/>
                                        <p:tgtEl>
                                          <p:spTgt spid="1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20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20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2000"/>
                                        <p:tgtEl>
                                          <p:spTgt spid="17"/>
                                        </p:tgtEl>
                                      </p:cBhvr>
                                    </p:animEffect>
                                    <p:set>
                                      <p:cBhvr>
                                        <p:cTn id="100" dur="1" fill="hold">
                                          <p:stCondLst>
                                            <p:cond delay="1999"/>
                                          </p:stCondLst>
                                        </p:cTn>
                                        <p:tgtEl>
                                          <p:spTgt spid="17"/>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23"/>
                                        </p:tgtEl>
                                      </p:cBhvr>
                                    </p:animEffect>
                                    <p:set>
                                      <p:cBhvr>
                                        <p:cTn id="103" dur="1" fill="hold">
                                          <p:stCondLst>
                                            <p:cond delay="1999"/>
                                          </p:stCondLst>
                                        </p:cTn>
                                        <p:tgtEl>
                                          <p:spTgt spid="23"/>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24"/>
                                        </p:tgtEl>
                                      </p:cBhvr>
                                    </p:animEffect>
                                    <p:set>
                                      <p:cBhvr>
                                        <p:cTn id="106" dur="1" fill="hold">
                                          <p:stCondLst>
                                            <p:cond delay="1999"/>
                                          </p:stCondLst>
                                        </p:cTn>
                                        <p:tgtEl>
                                          <p:spTgt spid="24"/>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2000"/>
                                        <p:tgtEl>
                                          <p:spTgt spid="2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2000"/>
                                        <p:tgtEl>
                                          <p:spTgt spid="21"/>
                                        </p:tgtEl>
                                      </p:cBhvr>
                                    </p:animEffect>
                                    <p:set>
                                      <p:cBhvr>
                                        <p:cTn id="114"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2" grpId="0"/>
      <p:bldP spid="12" grpId="1"/>
      <p:bldP spid="16" grpId="0"/>
      <p:bldP spid="16" grpId="1"/>
      <p:bldP spid="19" grpId="0"/>
      <p:bldP spid="19" grpId="1"/>
      <p:bldP spid="21" grpId="0"/>
      <p:bldP spid="21" grpId="1"/>
      <p:bldP spid="24" grpId="0"/>
      <p:bldP spid="24" grpId="1"/>
      <p:bldP spid="23" grpId="0"/>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071678"/>
            <a:ext cx="8501122" cy="1631216"/>
          </a:xfrm>
          <a:prstGeom prst="rect">
            <a:avLst/>
          </a:prstGeom>
          <a:noFill/>
        </p:spPr>
        <p:txBody>
          <a:bodyPr wrap="square" rtlCol="0">
            <a:spAutoFit/>
          </a:bodyPr>
          <a:lstStyle/>
          <a:p>
            <a:r>
              <a:rPr lang="ru-RU" sz="2000" b="1" dirty="0" smtClean="0">
                <a:latin typeface="+mn-lt"/>
              </a:rPr>
              <a:t>Война Симонова объемна, он видит ее с разных точек и ракурсов, свободно перемещаясь в ее пространстве от окопов переднего края до армейских штабов и глубокого тыла. Каждая строка его прозы проверена его, </a:t>
            </a:r>
            <a:r>
              <a:rPr lang="ru-RU" sz="2000" b="1" dirty="0" err="1" smtClean="0">
                <a:latin typeface="+mn-lt"/>
              </a:rPr>
              <a:t>симоновским</a:t>
            </a:r>
            <a:r>
              <a:rPr lang="ru-RU" sz="2000" b="1" dirty="0" smtClean="0">
                <a:latin typeface="+mn-lt"/>
              </a:rPr>
              <a:t>, военным опытом, и верность этому принципу сдерживала писательскую фантазию.</a:t>
            </a:r>
          </a:p>
        </p:txBody>
      </p:sp>
      <p:sp>
        <p:nvSpPr>
          <p:cNvPr id="5" name="TextBox 4"/>
          <p:cNvSpPr txBox="1"/>
          <p:nvPr/>
        </p:nvSpPr>
        <p:spPr>
          <a:xfrm>
            <a:off x="357158" y="3714752"/>
            <a:ext cx="8501122" cy="2523768"/>
          </a:xfrm>
          <a:prstGeom prst="rect">
            <a:avLst/>
          </a:prstGeom>
          <a:noFill/>
        </p:spPr>
        <p:txBody>
          <a:bodyPr wrap="square" rtlCol="0">
            <a:spAutoFit/>
          </a:bodyPr>
          <a:lstStyle/>
          <a:p>
            <a:pPr lvl="0"/>
            <a:r>
              <a:rPr lang="ru-RU" sz="2000" b="1" dirty="0" smtClean="0">
                <a:solidFill>
                  <a:prstClr val="white"/>
                </a:solidFill>
                <a:latin typeface="Times New Roman"/>
              </a:rPr>
              <a:t>Проза Симонова – мужская проза. Сравнивая позднее вышедшие дневники с написанной ранее прозой, легко увидеть, что героев своих Симонов посылает туда, где был сам, наделяет их своим военным опытом, своими впечатлениями. Отсюда возникает обманчивое ощущение автобиографичности самих героев, тем более что двое из них – Синцов в трилогии «Живые и мёртвые» и Лопатин в «Так называемой личной жизни» – военные журналисты.</a:t>
            </a:r>
          </a:p>
          <a:p>
            <a:endParaRPr lang="ru-RU" dirty="0"/>
          </a:p>
        </p:txBody>
      </p:sp>
      <p:sp>
        <p:nvSpPr>
          <p:cNvPr id="6" name="TextBox 5"/>
          <p:cNvSpPr txBox="1"/>
          <p:nvPr/>
        </p:nvSpPr>
        <p:spPr>
          <a:xfrm>
            <a:off x="428596" y="785794"/>
            <a:ext cx="8001056" cy="1323439"/>
          </a:xfrm>
          <a:prstGeom prst="rect">
            <a:avLst/>
          </a:prstGeom>
          <a:noFill/>
        </p:spPr>
        <p:txBody>
          <a:bodyPr wrap="square" rtlCol="0">
            <a:spAutoFit/>
          </a:bodyPr>
          <a:lstStyle/>
          <a:p>
            <a:r>
              <a:rPr lang="ru-RU" sz="2000" b="1" dirty="0" smtClean="0">
                <a:latin typeface="+mn-lt"/>
              </a:rPr>
              <a:t>Русский писатель, поэт, драматург, сценарист, журналист, общественный деятель, - Константин Симонов выбрал тему войны как главную тему своего творчества. И именно войной он многое мерил в жизни – своей и чужой – и в людях.</a:t>
            </a:r>
            <a:endParaRPr lang="ru-RU" sz="20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ppt_x</p:attrName>
                                        </p:attrNameLst>
                                      </p:cBhvr>
                                      <p:tavLst>
                                        <p:tav tm="0">
                                          <p:val>
                                            <p:strVal val="#ppt_x"/>
                                          </p:val>
                                        </p:tav>
                                        <p:tav tm="100000">
                                          <p:val>
                                            <p:strVal val="#ppt_x"/>
                                          </p:val>
                                        </p:tav>
                                      </p:tavLst>
                                    </p:anim>
                                    <p:anim calcmode="lin" valueType="num">
                                      <p:cBhvr>
                                        <p:cTn id="2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5"/>
                                        </p:tgtEl>
                                      </p:cBhvr>
                                    </p:animEffect>
                                    <p:anim calcmode="lin" valueType="num">
                                      <p:cBhvr>
                                        <p:cTn id="33" dur="1000"/>
                                        <p:tgtEl>
                                          <p:spTgt spid="5"/>
                                        </p:tgtEl>
                                        <p:attrNameLst>
                                          <p:attrName>ppt_x</p:attrName>
                                        </p:attrNameLst>
                                      </p:cBhvr>
                                      <p:tavLst>
                                        <p:tav tm="0">
                                          <p:val>
                                            <p:strVal val="ppt_x"/>
                                          </p:val>
                                        </p:tav>
                                        <p:tav tm="100000">
                                          <p:val>
                                            <p:strVal val="ppt_x"/>
                                          </p:val>
                                        </p:tav>
                                      </p:tavLst>
                                    </p:anim>
                                    <p:anim calcmode="lin" valueType="num">
                                      <p:cBhvr>
                                        <p:cTn id="34" dur="1000"/>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par>
                                <p:cTn id="36" presetID="42" presetClass="exit" presetSubtype="0" fill="hold" grpId="1" nodeType="withEffect">
                                  <p:stCondLst>
                                    <p:cond delay="0"/>
                                  </p:stCondLst>
                                  <p:childTnLst>
                                    <p:animEffect transition="out" filter="fade">
                                      <p:cBhvr>
                                        <p:cTn id="37" dur="1000"/>
                                        <p:tgtEl>
                                          <p:spTgt spid="6"/>
                                        </p:tgtEl>
                                      </p:cBhvr>
                                    </p:animEffect>
                                    <p:anim calcmode="lin" valueType="num">
                                      <p:cBhvr>
                                        <p:cTn id="38" dur="1000"/>
                                        <p:tgtEl>
                                          <p:spTgt spid="6"/>
                                        </p:tgtEl>
                                        <p:attrNameLst>
                                          <p:attrName>ppt_x</p:attrName>
                                        </p:attrNameLst>
                                      </p:cBhvr>
                                      <p:tavLst>
                                        <p:tav tm="0">
                                          <p:val>
                                            <p:strVal val="ppt_x"/>
                                          </p:val>
                                        </p:tav>
                                        <p:tav tm="100000">
                                          <p:val>
                                            <p:strVal val="ppt_x"/>
                                          </p:val>
                                        </p:tav>
                                      </p:tavLst>
                                    </p:anim>
                                    <p:anim calcmode="lin" valueType="num">
                                      <p:cBhvr>
                                        <p:cTn id="39" dur="1000"/>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71612"/>
            <a:ext cx="9144000" cy="523220"/>
          </a:xfrm>
          <a:prstGeom prst="rect">
            <a:avLst/>
          </a:prstGeom>
          <a:noFill/>
        </p:spPr>
        <p:txBody>
          <a:bodyPr wrap="square" rtlCol="0">
            <a:spAutoFit/>
          </a:bodyPr>
          <a:lstStyle/>
          <a:p>
            <a:pPr algn="ctr"/>
            <a:r>
              <a:rPr lang="ru-RU" sz="2800" b="1" i="1" dirty="0" smtClean="0">
                <a:latin typeface="+mn-lt"/>
              </a:rPr>
              <a:t>«Песня военных корреспондентов»</a:t>
            </a:r>
            <a:endParaRPr lang="ru-RU" sz="2800" b="1" i="1" dirty="0">
              <a:latin typeface="+mn-lt"/>
            </a:endParaRPr>
          </a:p>
        </p:txBody>
      </p:sp>
      <p:sp>
        <p:nvSpPr>
          <p:cNvPr id="5" name="TextBox 4"/>
          <p:cNvSpPr txBox="1"/>
          <p:nvPr/>
        </p:nvSpPr>
        <p:spPr>
          <a:xfrm>
            <a:off x="2500298" y="0"/>
            <a:ext cx="6357982" cy="8371523"/>
          </a:xfrm>
          <a:prstGeom prst="rect">
            <a:avLst/>
          </a:prstGeom>
          <a:noFill/>
        </p:spPr>
        <p:txBody>
          <a:bodyPr wrap="square" rtlCol="0">
            <a:spAutoFit/>
          </a:bodyPr>
          <a:lstStyle/>
          <a:p>
            <a:r>
              <a:rPr lang="ru-RU" sz="2000" i="1" dirty="0" smtClean="0">
                <a:latin typeface="+mn-lt"/>
              </a:rPr>
              <a:t>От Москвы до Бреста нет такого места,</a:t>
            </a:r>
          </a:p>
          <a:p>
            <a:r>
              <a:rPr lang="ru-RU" sz="2000" i="1" dirty="0" smtClean="0">
                <a:latin typeface="+mn-lt"/>
              </a:rPr>
              <a:t>Где - бы не скитались мы в пыли.</a:t>
            </a:r>
          </a:p>
          <a:p>
            <a:r>
              <a:rPr lang="ru-RU" sz="2000" i="1" dirty="0" smtClean="0">
                <a:latin typeface="+mn-lt"/>
              </a:rPr>
              <a:t>С лейкой и с блокнотом,</a:t>
            </a:r>
          </a:p>
          <a:p>
            <a:r>
              <a:rPr lang="ru-RU" sz="2000" i="1" dirty="0" smtClean="0">
                <a:latin typeface="+mn-lt"/>
              </a:rPr>
              <a:t>А то и с пулеметом</a:t>
            </a:r>
          </a:p>
          <a:p>
            <a:r>
              <a:rPr lang="ru-RU" sz="2000" i="1" dirty="0" smtClean="0">
                <a:latin typeface="+mn-lt"/>
              </a:rPr>
              <a:t>Сквозь огонь и стужу мы прошли.</a:t>
            </a:r>
          </a:p>
          <a:p>
            <a:r>
              <a:rPr lang="ru-RU" sz="2000" i="1" dirty="0" smtClean="0">
                <a:latin typeface="+mn-lt"/>
              </a:rPr>
              <a:t>Без глотка, товарищ, песню не заваришь,</a:t>
            </a:r>
          </a:p>
          <a:p>
            <a:r>
              <a:rPr lang="ru-RU" sz="2000" i="1" dirty="0" smtClean="0">
                <a:latin typeface="+mn-lt"/>
              </a:rPr>
              <a:t>Так давай по маленькой нальем.</a:t>
            </a:r>
          </a:p>
          <a:p>
            <a:r>
              <a:rPr lang="ru-RU" sz="2000" i="1" dirty="0" smtClean="0">
                <a:latin typeface="+mn-lt"/>
              </a:rPr>
              <a:t>Выпьем за писавших,</a:t>
            </a:r>
          </a:p>
          <a:p>
            <a:r>
              <a:rPr lang="ru-RU" sz="2000" i="1" dirty="0" smtClean="0">
                <a:latin typeface="+mn-lt"/>
              </a:rPr>
              <a:t>Выпьем за снимавших,</a:t>
            </a:r>
          </a:p>
          <a:p>
            <a:r>
              <a:rPr lang="ru-RU" sz="2000" i="1" dirty="0" smtClean="0">
                <a:latin typeface="+mn-lt"/>
              </a:rPr>
              <a:t>Выпьем за шагавших под огнем!</a:t>
            </a:r>
          </a:p>
          <a:p>
            <a:r>
              <a:rPr lang="ru-RU" sz="2000" i="1" dirty="0" smtClean="0">
                <a:latin typeface="+mn-lt"/>
              </a:rPr>
              <a:t>Есть, чтоб выпить повод – за военный провод,</a:t>
            </a:r>
          </a:p>
          <a:p>
            <a:r>
              <a:rPr lang="ru-RU" sz="2000" i="1" dirty="0" smtClean="0">
                <a:latin typeface="+mn-lt"/>
              </a:rPr>
              <a:t>За У-2, за эмку, за успех.</a:t>
            </a:r>
          </a:p>
          <a:p>
            <a:r>
              <a:rPr lang="ru-RU" sz="2000" i="1" dirty="0" smtClean="0">
                <a:latin typeface="+mn-lt"/>
              </a:rPr>
              <a:t>Как пешком шагали, как плечом толкали,</a:t>
            </a:r>
          </a:p>
          <a:p>
            <a:r>
              <a:rPr lang="ru-RU" sz="2000" i="1" dirty="0" smtClean="0">
                <a:latin typeface="+mn-lt"/>
              </a:rPr>
              <a:t>Как мы поспевали раньше всех.</a:t>
            </a:r>
          </a:p>
          <a:p>
            <a:r>
              <a:rPr lang="ru-RU" sz="2000" i="1" dirty="0" smtClean="0">
                <a:latin typeface="+mn-lt"/>
              </a:rPr>
              <a:t>От ветров и водки </a:t>
            </a:r>
            <a:r>
              <a:rPr lang="ru-RU" sz="2000" i="1" dirty="0" err="1" smtClean="0">
                <a:latin typeface="+mn-lt"/>
              </a:rPr>
              <a:t>хрипли</a:t>
            </a:r>
            <a:r>
              <a:rPr lang="ru-RU" sz="2000" i="1" dirty="0" smtClean="0">
                <a:latin typeface="+mn-lt"/>
              </a:rPr>
              <a:t> наши глотки,</a:t>
            </a:r>
          </a:p>
          <a:p>
            <a:r>
              <a:rPr lang="ru-RU" sz="2000" i="1" dirty="0" smtClean="0">
                <a:latin typeface="+mn-lt"/>
              </a:rPr>
              <a:t>Но мы скажем тем, кто упрекнет:</a:t>
            </a:r>
          </a:p>
          <a:p>
            <a:r>
              <a:rPr lang="ru-RU" sz="2000" i="1" dirty="0" smtClean="0">
                <a:latin typeface="+mn-lt"/>
              </a:rPr>
              <a:t>«С нами покочуйте, с наше </a:t>
            </a:r>
            <a:r>
              <a:rPr lang="ru-RU" sz="2000" i="1" dirty="0" err="1" smtClean="0">
                <a:latin typeface="+mn-lt"/>
              </a:rPr>
              <a:t>поночуйте</a:t>
            </a:r>
            <a:r>
              <a:rPr lang="ru-RU" sz="2000" i="1" dirty="0" smtClean="0">
                <a:latin typeface="+mn-lt"/>
              </a:rPr>
              <a:t>,</a:t>
            </a:r>
          </a:p>
          <a:p>
            <a:r>
              <a:rPr lang="ru-RU" sz="2000" i="1" dirty="0" smtClean="0">
                <a:latin typeface="+mn-lt"/>
              </a:rPr>
              <a:t>С наше повоюйте хоть бы год!»</a:t>
            </a:r>
          </a:p>
          <a:p>
            <a:r>
              <a:rPr lang="ru-RU" sz="2000" i="1" dirty="0" smtClean="0">
                <a:latin typeface="+mn-lt"/>
              </a:rPr>
              <a:t>Там, где мы бывали, нам танков не давали</a:t>
            </a:r>
          </a:p>
          <a:p>
            <a:r>
              <a:rPr lang="ru-RU" sz="2000" i="1" dirty="0" smtClean="0">
                <a:latin typeface="+mn-lt"/>
              </a:rPr>
              <a:t>Но мы не терялись никогда.</a:t>
            </a:r>
          </a:p>
          <a:p>
            <a:r>
              <a:rPr lang="ru-RU" sz="2000" i="1" dirty="0" smtClean="0">
                <a:latin typeface="+mn-lt"/>
              </a:rPr>
              <a:t>На пикапе драном и с одним наганом</a:t>
            </a:r>
          </a:p>
          <a:p>
            <a:r>
              <a:rPr lang="ru-RU" sz="2000" i="1" dirty="0" smtClean="0">
                <a:latin typeface="+mn-lt"/>
              </a:rPr>
              <a:t>Первыми въезжали в города.</a:t>
            </a:r>
          </a:p>
          <a:p>
            <a:r>
              <a:rPr lang="ru-RU" sz="2000" i="1" dirty="0" smtClean="0">
                <a:latin typeface="+mn-lt"/>
              </a:rPr>
              <a:t>Так выпьем за победу, за нашу газету.</a:t>
            </a:r>
          </a:p>
          <a:p>
            <a:r>
              <a:rPr lang="ru-RU" sz="2000" i="1" dirty="0" smtClean="0">
                <a:latin typeface="+mn-lt"/>
              </a:rPr>
              <a:t>А не доживем, мой дорогой,</a:t>
            </a:r>
          </a:p>
          <a:p>
            <a:r>
              <a:rPr lang="ru-RU" sz="2000" i="1" dirty="0" smtClean="0">
                <a:latin typeface="+mn-lt"/>
              </a:rPr>
              <a:t>Кто-нибудь услышит, снимет и напишет,</a:t>
            </a:r>
          </a:p>
          <a:p>
            <a:r>
              <a:rPr lang="ru-RU" sz="2000" i="1" dirty="0" smtClean="0">
                <a:latin typeface="+mn-lt"/>
              </a:rPr>
              <a:t>Кто-нибудь помянет нас с тобой!</a:t>
            </a:r>
          </a:p>
          <a:p>
            <a:endParaRPr lang="ru-RU" dirty="0"/>
          </a:p>
        </p:txBody>
      </p:sp>
      <p:sp>
        <p:nvSpPr>
          <p:cNvPr id="6" name="TextBox 5"/>
          <p:cNvSpPr txBox="1"/>
          <p:nvPr/>
        </p:nvSpPr>
        <p:spPr>
          <a:xfrm>
            <a:off x="428596" y="2428868"/>
            <a:ext cx="8215370" cy="1631216"/>
          </a:xfrm>
          <a:prstGeom prst="rect">
            <a:avLst/>
          </a:prstGeom>
          <a:noFill/>
        </p:spPr>
        <p:txBody>
          <a:bodyPr wrap="square" rtlCol="0">
            <a:spAutoFit/>
          </a:bodyPr>
          <a:lstStyle/>
          <a:p>
            <a:pPr algn="just"/>
            <a:r>
              <a:rPr lang="ru-RU" sz="2000" b="1" dirty="0" smtClean="0"/>
              <a:t>Наверное, наиболее полно отразил все, с чем пришлось столкнуться на фронте военным корреспондентам, отражено в стихотворении Константина Симонова «Песня военных корреспондентов», строки которого он посвятил своим коллегам еще в 1943-ем году.</a:t>
            </a:r>
            <a:endParaRPr lang="ru-RU"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par>
                                <p:cTn id="21" presetID="10" presetClass="exit" presetSubtype="0" fill="hold" grpId="0" nodeType="withEffect">
                                  <p:stCondLst>
                                    <p:cond delay="4600"/>
                                  </p:stCondLst>
                                  <p:childTnLst>
                                    <p:animEffect transition="out" filter="fade">
                                      <p:cBhvr>
                                        <p:cTn id="22" dur="2000"/>
                                        <p:tgtEl>
                                          <p:spTgt spid="4">
                                            <p:txEl>
                                              <p:pRg st="0" end="0"/>
                                            </p:txEl>
                                          </p:spTgt>
                                        </p:tgtEl>
                                      </p:cBhvr>
                                    </p:animEffect>
                                    <p:set>
                                      <p:cBhvr>
                                        <p:cTn id="23" dur="1" fill="hold">
                                          <p:stCondLst>
                                            <p:cond delay="1999"/>
                                          </p:stCondLst>
                                        </p:cTn>
                                        <p:tgtEl>
                                          <p:spTgt spid="4">
                                            <p:txEl>
                                              <p:pRg st="0" end="0"/>
                                            </p:txEl>
                                          </p:spTgt>
                                        </p:tgtEl>
                                        <p:attrNameLst>
                                          <p:attrName>style.visibility</p:attrName>
                                        </p:attrNameLst>
                                      </p:cBhvr>
                                      <p:to>
                                        <p:strVal val="hidden"/>
                                      </p:to>
                                    </p:set>
                                  </p:childTnLst>
                                </p:cTn>
                              </p:par>
                              <p:par>
                                <p:cTn id="24" presetID="28" presetClass="entr" presetSubtype="0" fill="hold" grpId="0" nodeType="withEffect">
                                  <p:stCondLst>
                                    <p:cond delay="2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00" fill="hold"/>
                                        <p:tgtEl>
                                          <p:spTgt spid="5"/>
                                        </p:tgtEl>
                                        <p:attrNameLst>
                                          <p:attrName>ppt_x</p:attrName>
                                        </p:attrNameLst>
                                      </p:cBhvr>
                                      <p:tavLst>
                                        <p:tav tm="0">
                                          <p:val>
                                            <p:strVal val="#ppt_x"/>
                                          </p:val>
                                        </p:tav>
                                        <p:tav tm="100000">
                                          <p:val>
                                            <p:strVal val="#ppt_x"/>
                                          </p:val>
                                        </p:tav>
                                      </p:tavLst>
                                    </p:anim>
                                    <p:anim calcmode="lin" valueType="num">
                                      <p:cBhvr>
                                        <p:cTn id="27" dur="50000" fill="hold"/>
                                        <p:tgtEl>
                                          <p:spTgt spid="5"/>
                                        </p:tgtEl>
                                        <p:attrNameLst>
                                          <p:attrName>ppt_y</p:attrName>
                                        </p:attrNameLst>
                                      </p:cBhvr>
                                      <p:tavLst>
                                        <p:tav tm="0">
                                          <p:val>
                                            <p:strVal val="#ppt_y+1"/>
                                          </p:val>
                                        </p:tav>
                                        <p:tav tm="100000">
                                          <p:val>
                                            <p:strVal val="#ppt_y-1"/>
                                          </p:val>
                                        </p:tav>
                                      </p:tavLst>
                                    </p:anim>
                                  </p:childTnLst>
                                </p:cTn>
                              </p:par>
                            </p:childTnLst>
                          </p:cTn>
                        </p:par>
                        <p:par>
                          <p:cTn id="28" fill="hold">
                            <p:stCondLst>
                              <p:cond delay="53000"/>
                            </p:stCondLst>
                            <p:childTnLst>
                              <p:par>
                                <p:cTn id="29" presetID="10" presetClass="exit" presetSubtype="0" fill="hold" grpId="1" nodeType="afterEffect">
                                  <p:stCondLst>
                                    <p:cond delay="0"/>
                                  </p:stCondLst>
                                  <p:childTnLst>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66.jpg"/>
          <p:cNvPicPr>
            <a:picLocks noChangeAspect="1"/>
          </p:cNvPicPr>
          <p:nvPr/>
        </p:nvPicPr>
        <p:blipFill>
          <a:blip r:embed="rId3">
            <a:duotone>
              <a:prstClr val="black"/>
              <a:srgbClr val="D9C3A5">
                <a:tint val="50000"/>
                <a:satMod val="180000"/>
              </a:srgbClr>
            </a:duotone>
          </a:blip>
          <a:stretch>
            <a:fillRect/>
          </a:stretch>
        </p:blipFill>
        <p:spPr>
          <a:xfrm>
            <a:off x="285720" y="857232"/>
            <a:ext cx="8506585" cy="51837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simonov_zhdi_menja_berlin_7_maj_1945.mp3">
            <a:hlinkClick r:id="" action="ppaction://media"/>
          </p:cNvPr>
          <p:cNvPicPr>
            <a:picLocks noRot="1" noChangeAspect="1"/>
          </p:cNvPicPr>
          <p:nvPr>
            <a:audioFile r:link="rId1"/>
          </p:nvPr>
        </p:nvPicPr>
        <p:blipFill>
          <a:blip r:embed="rId4"/>
          <a:stretch>
            <a:fillRect/>
          </a:stretch>
        </p:blipFill>
        <p:spPr>
          <a:xfrm>
            <a:off x="8429652" y="357166"/>
            <a:ext cx="304800" cy="304800"/>
          </a:xfrm>
          <a:prstGeom prst="rect">
            <a:avLst/>
          </a:prstGeom>
        </p:spPr>
      </p:pic>
      <p:sp>
        <p:nvSpPr>
          <p:cNvPr id="7" name="TextBox 6"/>
          <p:cNvSpPr txBox="1"/>
          <p:nvPr/>
        </p:nvSpPr>
        <p:spPr>
          <a:xfrm>
            <a:off x="3143240" y="0"/>
            <a:ext cx="6000760" cy="1338828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2400" i="1" dirty="0" smtClean="0">
                <a:latin typeface="+mn-lt"/>
              </a:rPr>
              <a:t>Жди меня, и я вернусь.</a:t>
            </a:r>
            <a:br>
              <a:rPr lang="ru-RU" sz="2400" i="1" dirty="0" smtClean="0">
                <a:latin typeface="+mn-lt"/>
              </a:rPr>
            </a:br>
            <a:r>
              <a:rPr lang="ru-RU" sz="2400" i="1" dirty="0" smtClean="0">
                <a:latin typeface="+mn-lt"/>
              </a:rPr>
              <a:t>Только очень жди,</a:t>
            </a:r>
            <a:br>
              <a:rPr lang="ru-RU" sz="2400" i="1" dirty="0" smtClean="0">
                <a:latin typeface="+mn-lt"/>
              </a:rPr>
            </a:br>
            <a:r>
              <a:rPr lang="ru-RU" sz="2400" i="1" dirty="0" smtClean="0">
                <a:latin typeface="+mn-lt"/>
              </a:rPr>
              <a:t>Жди, когда наводят грусть</a:t>
            </a:r>
            <a:br>
              <a:rPr lang="ru-RU" sz="2400" i="1" dirty="0" smtClean="0">
                <a:latin typeface="+mn-lt"/>
              </a:rPr>
            </a:br>
            <a:r>
              <a:rPr lang="ru-RU" sz="2400" i="1" dirty="0" smtClean="0">
                <a:latin typeface="+mn-lt"/>
              </a:rPr>
              <a:t>Желтые дожди,</a:t>
            </a:r>
            <a:br>
              <a:rPr lang="ru-RU" sz="2400" i="1" dirty="0" smtClean="0">
                <a:latin typeface="+mn-lt"/>
              </a:rPr>
            </a:br>
            <a:r>
              <a:rPr lang="ru-RU" sz="2400" i="1" dirty="0" smtClean="0">
                <a:latin typeface="+mn-lt"/>
              </a:rPr>
              <a:t>Жди, когда снега метут,</a:t>
            </a:r>
            <a:br>
              <a:rPr lang="ru-RU" sz="2400" i="1" dirty="0" smtClean="0">
                <a:latin typeface="+mn-lt"/>
              </a:rPr>
            </a:br>
            <a:r>
              <a:rPr lang="ru-RU" sz="2400" i="1" dirty="0" smtClean="0">
                <a:latin typeface="+mn-lt"/>
              </a:rPr>
              <a:t>Жди, когда жара,</a:t>
            </a:r>
            <a:br>
              <a:rPr lang="ru-RU" sz="2400" i="1" dirty="0" smtClean="0">
                <a:latin typeface="+mn-lt"/>
              </a:rPr>
            </a:br>
            <a:r>
              <a:rPr lang="ru-RU" sz="2400" i="1" dirty="0" smtClean="0">
                <a:latin typeface="+mn-lt"/>
              </a:rPr>
              <a:t>Жди, когда других не ждут,</a:t>
            </a:r>
            <a:br>
              <a:rPr lang="ru-RU" sz="2400" i="1" dirty="0" smtClean="0">
                <a:latin typeface="+mn-lt"/>
              </a:rPr>
            </a:br>
            <a:r>
              <a:rPr lang="ru-RU" sz="2400" i="1" dirty="0" smtClean="0">
                <a:latin typeface="+mn-lt"/>
              </a:rPr>
              <a:t>Позабыв вчера.</a:t>
            </a:r>
            <a:br>
              <a:rPr lang="ru-RU" sz="2400" i="1" dirty="0" smtClean="0">
                <a:latin typeface="+mn-lt"/>
              </a:rPr>
            </a:br>
            <a:r>
              <a:rPr lang="ru-RU" sz="2400" i="1" dirty="0" smtClean="0">
                <a:latin typeface="+mn-lt"/>
              </a:rPr>
              <a:t>Жди, когда из дальних мест</a:t>
            </a:r>
            <a:br>
              <a:rPr lang="ru-RU" sz="2400" i="1" dirty="0" smtClean="0">
                <a:latin typeface="+mn-lt"/>
              </a:rPr>
            </a:br>
            <a:r>
              <a:rPr lang="ru-RU" sz="2400" i="1" dirty="0" smtClean="0">
                <a:latin typeface="+mn-lt"/>
              </a:rPr>
              <a:t>Писем не придет,</a:t>
            </a:r>
            <a:br>
              <a:rPr lang="ru-RU" sz="2400" i="1" dirty="0" smtClean="0">
                <a:latin typeface="+mn-lt"/>
              </a:rPr>
            </a:br>
            <a:r>
              <a:rPr lang="ru-RU" sz="2400" i="1" dirty="0" smtClean="0">
                <a:latin typeface="+mn-lt"/>
              </a:rPr>
              <a:t>Жди, когда уж надоест</a:t>
            </a:r>
            <a:br>
              <a:rPr lang="ru-RU" sz="2400" i="1" dirty="0" smtClean="0">
                <a:latin typeface="+mn-lt"/>
              </a:rPr>
            </a:br>
            <a:r>
              <a:rPr lang="ru-RU" sz="2400" i="1" dirty="0" smtClean="0">
                <a:latin typeface="+mn-lt"/>
              </a:rPr>
              <a:t>Всем, кто вместе ждет.</a:t>
            </a:r>
          </a:p>
          <a:p>
            <a:r>
              <a:rPr lang="ru-RU" sz="2400" i="1" dirty="0" smtClean="0">
                <a:latin typeface="+mn-lt"/>
              </a:rPr>
              <a:t>Жди меня, и я вернусь,</a:t>
            </a:r>
            <a:br>
              <a:rPr lang="ru-RU" sz="2400" i="1" dirty="0" smtClean="0">
                <a:latin typeface="+mn-lt"/>
              </a:rPr>
            </a:br>
            <a:r>
              <a:rPr lang="ru-RU" sz="2400" i="1" dirty="0" smtClean="0">
                <a:latin typeface="+mn-lt"/>
              </a:rPr>
              <a:t>Не желай добра</a:t>
            </a:r>
            <a:br>
              <a:rPr lang="ru-RU" sz="2400" i="1" dirty="0" smtClean="0">
                <a:latin typeface="+mn-lt"/>
              </a:rPr>
            </a:br>
            <a:r>
              <a:rPr lang="ru-RU" sz="2400" i="1" dirty="0" smtClean="0">
                <a:latin typeface="+mn-lt"/>
              </a:rPr>
              <a:t>Всем, кто знает наизусть,</a:t>
            </a:r>
            <a:br>
              <a:rPr lang="ru-RU" sz="2400" i="1" dirty="0" smtClean="0">
                <a:latin typeface="+mn-lt"/>
              </a:rPr>
            </a:br>
            <a:r>
              <a:rPr lang="ru-RU" sz="2400" i="1" dirty="0" smtClean="0">
                <a:latin typeface="+mn-lt"/>
              </a:rPr>
              <a:t>Что забыть пора.</a:t>
            </a:r>
            <a:br>
              <a:rPr lang="ru-RU" sz="2400" i="1" dirty="0" smtClean="0">
                <a:latin typeface="+mn-lt"/>
              </a:rPr>
            </a:br>
            <a:r>
              <a:rPr lang="ru-RU" sz="2400" i="1" dirty="0" smtClean="0">
                <a:latin typeface="+mn-lt"/>
              </a:rPr>
              <a:t>Пусть поверят сын и мать</a:t>
            </a:r>
            <a:br>
              <a:rPr lang="ru-RU" sz="2400" i="1" dirty="0" smtClean="0">
                <a:latin typeface="+mn-lt"/>
              </a:rPr>
            </a:br>
            <a:r>
              <a:rPr lang="ru-RU" sz="2400" i="1" dirty="0" smtClean="0">
                <a:latin typeface="+mn-lt"/>
              </a:rPr>
              <a:t>В то, что нет меня,</a:t>
            </a:r>
            <a:br>
              <a:rPr lang="ru-RU" sz="2400" i="1" dirty="0" smtClean="0">
                <a:latin typeface="+mn-lt"/>
              </a:rPr>
            </a:br>
            <a:r>
              <a:rPr lang="ru-RU" sz="2400" i="1" dirty="0" smtClean="0">
                <a:latin typeface="+mn-lt"/>
              </a:rPr>
              <a:t>Пусть друзья устанут ждать,</a:t>
            </a:r>
            <a:br>
              <a:rPr lang="ru-RU" sz="2400" i="1" dirty="0" smtClean="0">
                <a:latin typeface="+mn-lt"/>
              </a:rPr>
            </a:br>
            <a:r>
              <a:rPr lang="ru-RU" sz="2400" i="1" dirty="0" smtClean="0">
                <a:latin typeface="+mn-lt"/>
              </a:rPr>
              <a:t>Сядут у огня,</a:t>
            </a:r>
            <a:br>
              <a:rPr lang="ru-RU" sz="2400" i="1" dirty="0" smtClean="0">
                <a:latin typeface="+mn-lt"/>
              </a:rPr>
            </a:br>
            <a:r>
              <a:rPr lang="ru-RU" sz="2400" i="1" dirty="0" smtClean="0">
                <a:latin typeface="+mn-lt"/>
              </a:rPr>
              <a:t>Выпьют горькое вино</a:t>
            </a:r>
            <a:br>
              <a:rPr lang="ru-RU" sz="2400" i="1" dirty="0" smtClean="0">
                <a:latin typeface="+mn-lt"/>
              </a:rPr>
            </a:br>
            <a:r>
              <a:rPr lang="ru-RU" sz="2400" i="1" dirty="0" smtClean="0">
                <a:latin typeface="+mn-lt"/>
              </a:rPr>
              <a:t>На помин души...</a:t>
            </a:r>
            <a:br>
              <a:rPr lang="ru-RU" sz="2400" i="1" dirty="0" smtClean="0">
                <a:latin typeface="+mn-lt"/>
              </a:rPr>
            </a:br>
            <a:r>
              <a:rPr lang="ru-RU" sz="2400" i="1" dirty="0" smtClean="0">
                <a:latin typeface="+mn-lt"/>
              </a:rPr>
              <a:t>Жди. И с ними заодно</a:t>
            </a:r>
            <a:br>
              <a:rPr lang="ru-RU" sz="2400" i="1" dirty="0" smtClean="0">
                <a:latin typeface="+mn-lt"/>
              </a:rPr>
            </a:br>
            <a:r>
              <a:rPr lang="ru-RU" sz="2400" i="1" dirty="0" smtClean="0">
                <a:latin typeface="+mn-lt"/>
              </a:rPr>
              <a:t>Выпить не спеши.</a:t>
            </a:r>
          </a:p>
          <a:p>
            <a:r>
              <a:rPr lang="ru-RU" sz="2400" i="1" dirty="0" smtClean="0">
                <a:latin typeface="+mn-lt"/>
              </a:rPr>
              <a:t>Жди меня, и я вернусь,</a:t>
            </a:r>
            <a:br>
              <a:rPr lang="ru-RU" sz="2400" i="1" dirty="0" smtClean="0">
                <a:latin typeface="+mn-lt"/>
              </a:rPr>
            </a:br>
            <a:r>
              <a:rPr lang="ru-RU" sz="2400" i="1" dirty="0" smtClean="0">
                <a:latin typeface="+mn-lt"/>
              </a:rPr>
              <a:t>Всем смертям назло.</a:t>
            </a:r>
            <a:br>
              <a:rPr lang="ru-RU" sz="2400" i="1" dirty="0" smtClean="0">
                <a:latin typeface="+mn-lt"/>
              </a:rPr>
            </a:br>
            <a:r>
              <a:rPr lang="ru-RU" sz="2400" i="1" dirty="0" smtClean="0">
                <a:latin typeface="+mn-lt"/>
              </a:rPr>
              <a:t>Кто не ждал меня, тот пусть</a:t>
            </a:r>
            <a:br>
              <a:rPr lang="ru-RU" sz="2400" i="1" dirty="0" smtClean="0">
                <a:latin typeface="+mn-lt"/>
              </a:rPr>
            </a:br>
            <a:r>
              <a:rPr lang="ru-RU" sz="2400" i="1" dirty="0" smtClean="0">
                <a:latin typeface="+mn-lt"/>
              </a:rPr>
              <a:t>Скажет: - Повезло.</a:t>
            </a:r>
            <a:br>
              <a:rPr lang="ru-RU" sz="2400" i="1" dirty="0" smtClean="0">
                <a:latin typeface="+mn-lt"/>
              </a:rPr>
            </a:br>
            <a:r>
              <a:rPr lang="ru-RU" sz="2400" i="1" dirty="0" smtClean="0">
                <a:latin typeface="+mn-lt"/>
              </a:rPr>
              <a:t>Не понять, не ждавшим  им,</a:t>
            </a:r>
            <a:br>
              <a:rPr lang="ru-RU" sz="2400" i="1" dirty="0" smtClean="0">
                <a:latin typeface="+mn-lt"/>
              </a:rPr>
            </a:br>
            <a:r>
              <a:rPr lang="ru-RU" sz="2400" i="1" dirty="0" smtClean="0">
                <a:latin typeface="+mn-lt"/>
              </a:rPr>
              <a:t>Как среди огня</a:t>
            </a:r>
            <a:br>
              <a:rPr lang="ru-RU" sz="2400" i="1" dirty="0" smtClean="0">
                <a:latin typeface="+mn-lt"/>
              </a:rPr>
            </a:br>
            <a:r>
              <a:rPr lang="ru-RU" sz="2400" i="1" dirty="0" smtClean="0">
                <a:latin typeface="+mn-lt"/>
              </a:rPr>
              <a:t>Ожиданием своим</a:t>
            </a:r>
            <a:br>
              <a:rPr lang="ru-RU" sz="2400" i="1" dirty="0" smtClean="0">
                <a:latin typeface="+mn-lt"/>
              </a:rPr>
            </a:br>
            <a:r>
              <a:rPr lang="ru-RU" sz="2400" i="1" dirty="0" smtClean="0">
                <a:latin typeface="+mn-lt"/>
              </a:rPr>
              <a:t>Ты спасла меня.</a:t>
            </a:r>
            <a:br>
              <a:rPr lang="ru-RU" sz="2400" i="1" dirty="0" smtClean="0">
                <a:latin typeface="+mn-lt"/>
              </a:rPr>
            </a:br>
            <a:r>
              <a:rPr lang="ru-RU" sz="2400" i="1" dirty="0" smtClean="0">
                <a:latin typeface="+mn-lt"/>
              </a:rPr>
              <a:t>Как я выжил, будем знать</a:t>
            </a:r>
            <a:br>
              <a:rPr lang="ru-RU" sz="2400" i="1" dirty="0" smtClean="0">
                <a:latin typeface="+mn-lt"/>
              </a:rPr>
            </a:br>
            <a:r>
              <a:rPr lang="ru-RU" sz="2400" i="1" dirty="0" smtClean="0">
                <a:latin typeface="+mn-lt"/>
              </a:rPr>
              <a:t>Только мы с тобой,-</a:t>
            </a:r>
            <a:br>
              <a:rPr lang="ru-RU" sz="2400" i="1" dirty="0" smtClean="0">
                <a:latin typeface="+mn-lt"/>
              </a:rPr>
            </a:br>
            <a:r>
              <a:rPr lang="ru-RU" sz="2400" i="1" dirty="0" smtClean="0">
                <a:latin typeface="+mn-lt"/>
              </a:rPr>
              <a:t>Просто ты умела ждать,</a:t>
            </a:r>
            <a:br>
              <a:rPr lang="ru-RU" sz="2400" i="1" dirty="0" smtClean="0">
                <a:latin typeface="+mn-lt"/>
              </a:rPr>
            </a:br>
            <a:r>
              <a:rPr lang="ru-RU" sz="2400" i="1" dirty="0" smtClean="0">
                <a:latin typeface="+mn-lt"/>
              </a:rPr>
              <a:t>Как никто другой</a:t>
            </a:r>
            <a:r>
              <a:rPr lang="en-US" sz="2400" i="1" dirty="0">
                <a:latin typeface="+mn-lt"/>
              </a:rPr>
              <a:t>.</a:t>
            </a:r>
            <a:endParaRPr lang="ru-RU" sz="2400" i="1" dirty="0" smtClean="0">
              <a:latin typeface="+mn-lt"/>
            </a:endParaRPr>
          </a:p>
        </p:txBody>
      </p:sp>
      <p:sp>
        <p:nvSpPr>
          <p:cNvPr id="8" name="TextBox 7"/>
          <p:cNvSpPr txBox="1"/>
          <p:nvPr/>
        </p:nvSpPr>
        <p:spPr>
          <a:xfrm>
            <a:off x="0" y="2428868"/>
            <a:ext cx="9144000" cy="707886"/>
          </a:xfrm>
          <a:prstGeom prst="rect">
            <a:avLst/>
          </a:prstGeom>
          <a:noFill/>
          <a:effectLst/>
          <a:scene3d>
            <a:camera prst="orthographicFront"/>
            <a:lightRig rig="threePt" dir="t"/>
          </a:scene3d>
          <a:sp3d>
            <a:bevelT/>
          </a:sp3d>
        </p:spPr>
        <p:txBody>
          <a:bodyPr wrap="square" rtlCol="0">
            <a:spAutoFit/>
          </a:bodyPr>
          <a:lstStyle/>
          <a:p>
            <a:pPr algn="ctr"/>
            <a:r>
              <a:rPr lang="ru-RU" sz="4000" b="1" i="1" dirty="0" smtClean="0">
                <a:latin typeface="+mn-lt"/>
              </a:rPr>
              <a:t>«Жди меня»</a:t>
            </a:r>
            <a:endParaRPr lang="ru-RU" sz="4000" b="1" i="1" dirty="0">
              <a:latin typeface="+mn-lt"/>
            </a:endParaRPr>
          </a:p>
        </p:txBody>
      </p:sp>
      <p:sp>
        <p:nvSpPr>
          <p:cNvPr id="9" name="TextBox 8"/>
          <p:cNvSpPr txBox="1"/>
          <p:nvPr/>
        </p:nvSpPr>
        <p:spPr>
          <a:xfrm>
            <a:off x="357158" y="2214554"/>
            <a:ext cx="8286808" cy="1631216"/>
          </a:xfrm>
          <a:prstGeom prst="rect">
            <a:avLst/>
          </a:prstGeom>
          <a:noFill/>
        </p:spPr>
        <p:txBody>
          <a:bodyPr wrap="square" rtlCol="0">
            <a:spAutoFit/>
          </a:bodyPr>
          <a:lstStyle/>
          <a:p>
            <a:pPr algn="just"/>
            <a:r>
              <a:rPr lang="ru-RU" sz="2000" b="1" dirty="0" smtClean="0">
                <a:latin typeface="+mj-lt"/>
              </a:rPr>
              <a:t>Но не только фронтовых новостей ждали от военного корреспондента Константина Симонова. В госпиталях или перед боем люди беззвучно шептали, словно молитву, строки поэта Константина Симонова, строки, внушавшие веру и </a:t>
            </a:r>
            <a:r>
              <a:rPr lang="ru-RU" sz="2000" b="1" dirty="0" err="1" smtClean="0">
                <a:latin typeface="+mj-lt"/>
              </a:rPr>
              <a:t>спасшию</a:t>
            </a:r>
            <a:r>
              <a:rPr lang="ru-RU" sz="2000" b="1" dirty="0" smtClean="0">
                <a:latin typeface="+mj-lt"/>
              </a:rPr>
              <a:t> многие души и жизни, вселявшие в них надежду.</a:t>
            </a:r>
            <a:endParaRPr lang="ru-RU" sz="2000" b="1" dirty="0">
              <a:latin typeface="+mj-lt"/>
            </a:endParaRPr>
          </a:p>
        </p:txBody>
      </p:sp>
      <p:sp>
        <p:nvSpPr>
          <p:cNvPr id="10" name="TextBox 9"/>
          <p:cNvSpPr txBox="1"/>
          <p:nvPr/>
        </p:nvSpPr>
        <p:spPr>
          <a:xfrm>
            <a:off x="428596" y="2285992"/>
            <a:ext cx="8215370" cy="1600438"/>
          </a:xfrm>
          <a:prstGeom prst="rect">
            <a:avLst/>
          </a:prstGeom>
          <a:noFill/>
        </p:spPr>
        <p:txBody>
          <a:bodyPr wrap="square" rtlCol="0">
            <a:spAutoFit/>
          </a:bodyPr>
          <a:lstStyle/>
          <a:p>
            <a:pPr algn="just"/>
            <a:r>
              <a:rPr lang="ru-RU" sz="2000" b="1" dirty="0" smtClean="0"/>
              <a:t>Основная задача Симонова как корреспондента заключалась в том, чтобы максимально способствовать поднятию духа солдат и вселять в них веру в победу. И часто это звучало сильно, жестко, по-настоящему, по-мужски.</a:t>
            </a:r>
          </a:p>
          <a:p>
            <a:pPr algn="just"/>
            <a:endParaRPr lang="ru-RU" dirty="0"/>
          </a:p>
        </p:txBody>
      </p:sp>
      <p:sp>
        <p:nvSpPr>
          <p:cNvPr id="11" name="TextBox 10"/>
          <p:cNvSpPr txBox="1"/>
          <p:nvPr/>
        </p:nvSpPr>
        <p:spPr>
          <a:xfrm>
            <a:off x="2143108" y="785794"/>
            <a:ext cx="5000660" cy="5324535"/>
          </a:xfrm>
          <a:prstGeom prst="rect">
            <a:avLst/>
          </a:prstGeom>
          <a:noFill/>
        </p:spPr>
        <p:txBody>
          <a:bodyPr wrap="square" rtlCol="0">
            <a:spAutoFit/>
          </a:bodyPr>
          <a:lstStyle/>
          <a:p>
            <a:r>
              <a:rPr lang="ru-RU" sz="2000" b="1" i="1" dirty="0" smtClean="0"/>
              <a:t>Если ты фашисту с ружьем </a:t>
            </a:r>
            <a:br>
              <a:rPr lang="ru-RU" sz="2000" b="1" i="1" dirty="0" smtClean="0"/>
            </a:br>
            <a:r>
              <a:rPr lang="ru-RU" sz="2000" b="1" i="1" dirty="0" smtClean="0"/>
              <a:t>Не желаешь навек отдать </a:t>
            </a:r>
            <a:br>
              <a:rPr lang="ru-RU" sz="2000" b="1" i="1" dirty="0" smtClean="0"/>
            </a:br>
            <a:r>
              <a:rPr lang="ru-RU" sz="2000" b="1" i="1" dirty="0" smtClean="0"/>
              <a:t>Дом, где жил ты, жену и мать, </a:t>
            </a:r>
            <a:br>
              <a:rPr lang="ru-RU" sz="2000" b="1" i="1" dirty="0" smtClean="0"/>
            </a:br>
            <a:r>
              <a:rPr lang="ru-RU" sz="2000" b="1" i="1" dirty="0" smtClean="0"/>
              <a:t>Все, что родиной мы зовем, - </a:t>
            </a:r>
            <a:br>
              <a:rPr lang="ru-RU" sz="2000" b="1" i="1" dirty="0" smtClean="0"/>
            </a:br>
            <a:r>
              <a:rPr lang="ru-RU" sz="2000" b="1" i="1" dirty="0" smtClean="0"/>
              <a:t/>
            </a:r>
            <a:br>
              <a:rPr lang="ru-RU" sz="2000" b="1" i="1" dirty="0" smtClean="0"/>
            </a:br>
            <a:r>
              <a:rPr lang="ru-RU" sz="2000" b="1" i="1" dirty="0" smtClean="0"/>
              <a:t>Знай: никто ее не спасет, </a:t>
            </a:r>
            <a:br>
              <a:rPr lang="ru-RU" sz="2000" b="1" i="1" dirty="0" smtClean="0"/>
            </a:br>
            <a:r>
              <a:rPr lang="ru-RU" sz="2000" b="1" i="1" dirty="0" smtClean="0"/>
              <a:t>Если ты ее не спасешь; </a:t>
            </a:r>
            <a:br>
              <a:rPr lang="ru-RU" sz="2000" b="1" i="1" dirty="0" smtClean="0"/>
            </a:br>
            <a:r>
              <a:rPr lang="ru-RU" sz="2000" b="1" i="1" dirty="0" smtClean="0"/>
              <a:t>Знай: никто его не убьет, </a:t>
            </a:r>
            <a:br>
              <a:rPr lang="ru-RU" sz="2000" b="1" i="1" dirty="0" smtClean="0"/>
            </a:br>
            <a:r>
              <a:rPr lang="ru-RU" sz="2000" b="1" i="1" dirty="0" smtClean="0"/>
              <a:t>Если ты его не убьешь. </a:t>
            </a:r>
            <a:br>
              <a:rPr lang="ru-RU" sz="2000" b="1" i="1" dirty="0" smtClean="0"/>
            </a:br>
            <a:r>
              <a:rPr lang="ru-RU" sz="2000" b="1" i="1" dirty="0" smtClean="0"/>
              <a:t/>
            </a:r>
            <a:br>
              <a:rPr lang="ru-RU" sz="2000" b="1" i="1" dirty="0" smtClean="0"/>
            </a:br>
            <a:r>
              <a:rPr lang="ru-RU" sz="2000" b="1" i="1" dirty="0" smtClean="0"/>
              <a:t>И пока его не убил, </a:t>
            </a:r>
            <a:br>
              <a:rPr lang="ru-RU" sz="2000" b="1" i="1" dirty="0" smtClean="0"/>
            </a:br>
            <a:r>
              <a:rPr lang="ru-RU" sz="2000" b="1" i="1" dirty="0" smtClean="0"/>
              <a:t>Помолчи о своей любви, </a:t>
            </a:r>
            <a:br>
              <a:rPr lang="ru-RU" sz="2000" b="1" i="1" dirty="0" smtClean="0"/>
            </a:br>
            <a:r>
              <a:rPr lang="ru-RU" sz="2000" b="1" i="1" dirty="0" smtClean="0"/>
              <a:t>Край, где рос ты, и дом, где жил, </a:t>
            </a:r>
            <a:br>
              <a:rPr lang="ru-RU" sz="2000" b="1" i="1" dirty="0" smtClean="0"/>
            </a:br>
            <a:r>
              <a:rPr lang="ru-RU" sz="2000" b="1" i="1" dirty="0" smtClean="0"/>
              <a:t>Своей родиной не зови. </a:t>
            </a:r>
          </a:p>
          <a:p>
            <a:endParaRPr lang="ru-RU" sz="2000" b="1" i="1" dirty="0" smtClean="0"/>
          </a:p>
          <a:p>
            <a:pPr algn="r"/>
            <a:r>
              <a:rPr lang="ru-RU" sz="2000" b="1" i="1" dirty="0" smtClean="0"/>
              <a:t>(из стихотворения «Если дорог тебе твой дом…», 1942)</a:t>
            </a:r>
            <a:endParaRPr lang="ru-RU" sz="20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
                                            <p:txEl>
                                              <p:pRg st="0" end="0"/>
                                            </p:txEl>
                                          </p:spTgt>
                                        </p:tgtEl>
                                      </p:cBhvr>
                                    </p:animEffect>
                                    <p:set>
                                      <p:cBhvr>
                                        <p:cTn id="12" dur="1" fill="hold">
                                          <p:stCondLst>
                                            <p:cond delay="1999"/>
                                          </p:stCondLst>
                                        </p:cTn>
                                        <p:tgtEl>
                                          <p:spTgt spid="10">
                                            <p:txEl>
                                              <p:pRg st="0" end="0"/>
                                            </p:txEl>
                                          </p:spTgt>
                                        </p:tgtEl>
                                        <p:attrNameLst>
                                          <p:attrName>style.visibility</p:attrName>
                                        </p:attrNameLst>
                                      </p:cBhvr>
                                      <p:to>
                                        <p:strVal val="hidden"/>
                                      </p:to>
                                    </p:set>
                                  </p:childTnLst>
                                </p:cTn>
                              </p:par>
                              <p:par>
                                <p:cTn id="13" presetID="47"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11"/>
                                        </p:tgtEl>
                                      </p:cBhvr>
                                    </p:animEffect>
                                    <p:anim calcmode="lin" valueType="num">
                                      <p:cBhvr>
                                        <p:cTn id="22" dur="1000"/>
                                        <p:tgtEl>
                                          <p:spTgt spid="11"/>
                                        </p:tgtEl>
                                        <p:attrNameLst>
                                          <p:attrName>ppt_x</p:attrName>
                                        </p:attrNameLst>
                                      </p:cBhvr>
                                      <p:tavLst>
                                        <p:tav tm="0">
                                          <p:val>
                                            <p:strVal val="ppt_x"/>
                                          </p:val>
                                        </p:tav>
                                        <p:tav tm="100000">
                                          <p:val>
                                            <p:strVal val="ppt_x"/>
                                          </p:val>
                                        </p:tav>
                                      </p:tavLst>
                                    </p:anim>
                                    <p:anim calcmode="lin" valueType="num">
                                      <p:cBhvr>
                                        <p:cTn id="23" dur="1000"/>
                                        <p:tgtEl>
                                          <p:spTgt spid="11"/>
                                        </p:tgtEl>
                                        <p:attrNameLst>
                                          <p:attrName>ppt_y</p:attrName>
                                        </p:attrNameLst>
                                      </p:cBhvr>
                                      <p:tavLst>
                                        <p:tav tm="0">
                                          <p:val>
                                            <p:strVal val="ppt_y"/>
                                          </p:val>
                                        </p:tav>
                                        <p:tav tm="100000">
                                          <p:val>
                                            <p:strVal val="ppt_y+.1"/>
                                          </p:val>
                                        </p:tav>
                                      </p:tavLst>
                                    </p:anim>
                                    <p:set>
                                      <p:cBhvr>
                                        <p:cTn id="24" dur="1" fill="hold">
                                          <p:stCondLst>
                                            <p:cond delay="999"/>
                                          </p:stCondLst>
                                        </p:cTn>
                                        <p:tgtEl>
                                          <p:spTgt spid="1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par>
                                <p:cTn id="37" presetID="10" presetClass="entr" presetSubtype="0" fill="hold" nodeType="withEffect">
                                  <p:stCondLst>
                                    <p:cond delay="290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2000"/>
                                        <p:tgtEl>
                                          <p:spTgt spid="8">
                                            <p:txEl>
                                              <p:pRg st="0" end="0"/>
                                            </p:txEl>
                                          </p:spTgt>
                                        </p:tgtEl>
                                      </p:cBhvr>
                                    </p:animEffect>
                                  </p:childTnLst>
                                </p:cTn>
                              </p:par>
                              <p:par>
                                <p:cTn id="40" presetID="10" presetClass="exit" presetSubtype="0" fill="hold" grpId="0" nodeType="withEffect">
                                  <p:stCondLst>
                                    <p:cond delay="7200"/>
                                  </p:stCondLst>
                                  <p:childTnLst>
                                    <p:animEffect transition="out" filter="fade">
                                      <p:cBhvr>
                                        <p:cTn id="41" dur="2000"/>
                                        <p:tgtEl>
                                          <p:spTgt spid="8">
                                            <p:txEl>
                                              <p:pRg st="0" end="0"/>
                                            </p:txEl>
                                          </p:spTgt>
                                        </p:tgtEl>
                                      </p:cBhvr>
                                    </p:animEffect>
                                    <p:set>
                                      <p:cBhvr>
                                        <p:cTn id="42" dur="1" fill="hold">
                                          <p:stCondLst>
                                            <p:cond delay="1999"/>
                                          </p:stCondLst>
                                        </p:cTn>
                                        <p:tgtEl>
                                          <p:spTgt spid="8">
                                            <p:txEl>
                                              <p:pRg st="0" end="0"/>
                                            </p:txEl>
                                          </p:spTgt>
                                        </p:tgtEl>
                                        <p:attrNameLst>
                                          <p:attrName>style.visibility</p:attrName>
                                        </p:attrNameLst>
                                      </p:cBhvr>
                                      <p:to>
                                        <p:strVal val="hidden"/>
                                      </p:to>
                                    </p:set>
                                  </p:childTnLst>
                                </p:cTn>
                              </p:par>
                              <p:par>
                                <p:cTn id="43" presetID="28" presetClass="entr" presetSubtype="0" fill="hold" grpId="0" nodeType="withEffect">
                                  <p:stCondLst>
                                    <p:cond delay="53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00" fill="hold"/>
                                        <p:tgtEl>
                                          <p:spTgt spid="7"/>
                                        </p:tgtEl>
                                        <p:attrNameLst>
                                          <p:attrName>ppt_x</p:attrName>
                                        </p:attrNameLst>
                                      </p:cBhvr>
                                      <p:tavLst>
                                        <p:tav tm="0">
                                          <p:val>
                                            <p:strVal val="#ppt_x"/>
                                          </p:val>
                                        </p:tav>
                                        <p:tav tm="100000">
                                          <p:val>
                                            <p:strVal val="#ppt_x"/>
                                          </p:val>
                                        </p:tav>
                                      </p:tavLst>
                                    </p:anim>
                                    <p:anim calcmode="lin" valueType="num">
                                      <p:cBhvr>
                                        <p:cTn id="46" dur="50000" fill="hold"/>
                                        <p:tgtEl>
                                          <p:spTgt spid="7"/>
                                        </p:tgtEl>
                                        <p:attrNameLst>
                                          <p:attrName>ppt_y</p:attrName>
                                        </p:attrNameLst>
                                      </p:cBhvr>
                                      <p:tavLst>
                                        <p:tav tm="0">
                                          <p:val>
                                            <p:strVal val="#ppt_y+1"/>
                                          </p:val>
                                        </p:tav>
                                        <p:tav tm="100000">
                                          <p:val>
                                            <p:strVal val="#ppt_y-1"/>
                                          </p:val>
                                        </p:tav>
                                      </p:tavLst>
                                    </p:anim>
                                  </p:childTnLst>
                                </p:cTn>
                              </p:par>
                              <p:par>
                                <p:cTn id="47" presetID="1" presetClass="mediacall" presetSubtype="0" fill="hold" nodeType="withEffect">
                                  <p:stCondLst>
                                    <p:cond delay="5400"/>
                                  </p:stCondLst>
                                  <p:childTnLst>
                                    <p:cmd type="call" cmd="playFrom(0.0)">
                                      <p:cBhvr>
                                        <p:cTn id="48" dur="1" fill="hold"/>
                                        <p:tgtEl>
                                          <p:spTgt spid="6"/>
                                        </p:tgtEl>
                                      </p:cBhvr>
                                    </p:cmd>
                                  </p:childTnLst>
                                </p:cTn>
                              </p:par>
                            </p:childTnLst>
                          </p:cTn>
                        </p:par>
                        <p:par>
                          <p:cTn id="49" fill="hold">
                            <p:stCondLst>
                              <p:cond delay="57300"/>
                            </p:stCondLst>
                            <p:childTnLst>
                              <p:par>
                                <p:cTn id="50" presetID="10" presetClass="exit" presetSubtype="0" fill="hold" grpId="1" nodeType="afterEffect">
                                  <p:stCondLst>
                                    <p:cond delay="0"/>
                                  </p:stCondLst>
                                  <p:childTnLst>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childTnLst>
                          </p:cTn>
                        </p:par>
                        <p:par>
                          <p:cTn id="53" fill="hold">
                            <p:stCondLst>
                              <p:cond delay="59300"/>
                            </p:stCondLst>
                            <p:childTnLst>
                              <p:par>
                                <p:cTn id="54" presetID="10" presetClass="exit" presetSubtype="0" fill="hold" nodeType="afterEffect">
                                  <p:stCondLst>
                                    <p:cond delay="0"/>
                                  </p:stCondLst>
                                  <p:childTnLst>
                                    <p:animEffect transition="out" filter="fade">
                                      <p:cBhvr>
                                        <p:cTn id="55" dur="2000"/>
                                        <p:tgtEl>
                                          <p:spTgt spid="5"/>
                                        </p:tgtEl>
                                      </p:cBhvr>
                                    </p:animEffect>
                                    <p:set>
                                      <p:cBhvr>
                                        <p:cTn id="5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7"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7" grpId="0"/>
      <p:bldP spid="7" grpId="1"/>
      <p:bldP spid="8" grpId="0" build="allAtOnce"/>
      <p:bldP spid="9" grpId="0"/>
      <p:bldP spid="9" grpId="1"/>
      <p:bldP spid="10" grpId="0" build="allAtOnce"/>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642918"/>
            <a:ext cx="7643866" cy="1631216"/>
          </a:xfrm>
          <a:prstGeom prst="rect">
            <a:avLst/>
          </a:prstGeom>
          <a:noFill/>
        </p:spPr>
        <p:txBody>
          <a:bodyPr wrap="square" rtlCol="0">
            <a:spAutoFit/>
          </a:bodyPr>
          <a:lstStyle/>
          <a:p>
            <a:r>
              <a:rPr lang="ru-RU" sz="2000" b="1" dirty="0" smtClean="0">
                <a:latin typeface="+mn-lt"/>
              </a:rPr>
              <a:t>На войне сложился стиль работы Симонова, основой которого стала работоспособность, собранность и целеустремленность. За четыре военных года – пять сборников очерков и рассказов, повести, дневники и стихи, которых ожидала всегда с нетерпением буквально вся воюющая страна. </a:t>
            </a:r>
          </a:p>
        </p:txBody>
      </p:sp>
      <p:sp>
        <p:nvSpPr>
          <p:cNvPr id="5" name="TextBox 4"/>
          <p:cNvSpPr txBox="1"/>
          <p:nvPr/>
        </p:nvSpPr>
        <p:spPr>
          <a:xfrm>
            <a:off x="785786" y="2428868"/>
            <a:ext cx="7643866" cy="1323439"/>
          </a:xfrm>
          <a:prstGeom prst="rect">
            <a:avLst/>
          </a:prstGeom>
          <a:noFill/>
        </p:spPr>
        <p:txBody>
          <a:bodyPr wrap="square" rtlCol="0">
            <a:spAutoFit/>
          </a:bodyPr>
          <a:lstStyle/>
          <a:p>
            <a:r>
              <a:rPr lang="ru-RU" sz="2000" b="1" dirty="0" smtClean="0">
                <a:latin typeface="+mn-lt"/>
              </a:rPr>
              <a:t>За годы войны и в послевоенное время (продолжая работать военным корреспондентом в Японии, США, Китае и др.) стал одним из лучших военных журналистов и на всю жизнь остался военным писателем, летописцем и историком этой войны. </a:t>
            </a:r>
          </a:p>
        </p:txBody>
      </p:sp>
      <p:sp>
        <p:nvSpPr>
          <p:cNvPr id="6" name="TextBox 5"/>
          <p:cNvSpPr txBox="1"/>
          <p:nvPr/>
        </p:nvSpPr>
        <p:spPr>
          <a:xfrm>
            <a:off x="785786" y="3929066"/>
            <a:ext cx="7643866" cy="1938992"/>
          </a:xfrm>
          <a:prstGeom prst="rect">
            <a:avLst/>
          </a:prstGeom>
          <a:noFill/>
        </p:spPr>
        <p:txBody>
          <a:bodyPr wrap="square" rtlCol="0">
            <a:spAutoFit/>
          </a:bodyPr>
          <a:lstStyle/>
          <a:p>
            <a:r>
              <a:rPr lang="ru-RU" sz="2000" b="1" dirty="0" smtClean="0">
                <a:latin typeface="+mn-lt"/>
              </a:rPr>
              <a:t>Константин Симонов всегда помнил и очень часто повторял две усвоенные на войне истины. Первая заключается в том, что один человек всю войну знать не может и потому она всегда – у каждого своя. А вторая – в том, что военный корреспондент – профессия трудная и опасная, но далеко не самая сложная и уж точно не самая опасная на войне.</a:t>
            </a:r>
            <a:endParaRPr lang="ru-RU" sz="2000" b="1" dirty="0">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5"/>
                                        </p:tgtEl>
                                      </p:cBhvr>
                                    </p:animEffect>
                                    <p:anim calcmode="lin" valueType="num">
                                      <p:cBhvr>
                                        <p:cTn id="33" dur="1000"/>
                                        <p:tgtEl>
                                          <p:spTgt spid="5"/>
                                        </p:tgtEl>
                                        <p:attrNameLst>
                                          <p:attrName>ppt_x</p:attrName>
                                        </p:attrNameLst>
                                      </p:cBhvr>
                                      <p:tavLst>
                                        <p:tav tm="0">
                                          <p:val>
                                            <p:strVal val="ppt_x"/>
                                          </p:val>
                                        </p:tav>
                                        <p:tav tm="100000">
                                          <p:val>
                                            <p:strVal val="ppt_x"/>
                                          </p:val>
                                        </p:tav>
                                      </p:tavLst>
                                    </p:anim>
                                    <p:anim calcmode="lin" valueType="num">
                                      <p:cBhvr>
                                        <p:cTn id="34" dur="1000"/>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par>
                                <p:cTn id="36" presetID="42" presetClass="exit" presetSubtype="0" fill="hold" grpId="1" nodeType="withEffect">
                                  <p:stCondLst>
                                    <p:cond delay="0"/>
                                  </p:stCondLst>
                                  <p:childTnLst>
                                    <p:animEffect transition="out" filter="fade">
                                      <p:cBhvr>
                                        <p:cTn id="37" dur="1000"/>
                                        <p:tgtEl>
                                          <p:spTgt spid="6"/>
                                        </p:tgtEl>
                                      </p:cBhvr>
                                    </p:animEffect>
                                    <p:anim calcmode="lin" valueType="num">
                                      <p:cBhvr>
                                        <p:cTn id="38" dur="1000"/>
                                        <p:tgtEl>
                                          <p:spTgt spid="6"/>
                                        </p:tgtEl>
                                        <p:attrNameLst>
                                          <p:attrName>ppt_x</p:attrName>
                                        </p:attrNameLst>
                                      </p:cBhvr>
                                      <p:tavLst>
                                        <p:tav tm="0">
                                          <p:val>
                                            <p:strVal val="ppt_x"/>
                                          </p:val>
                                        </p:tav>
                                        <p:tav tm="100000">
                                          <p:val>
                                            <p:strVal val="ppt_x"/>
                                          </p:val>
                                        </p:tav>
                                      </p:tavLst>
                                    </p:anim>
                                    <p:anim calcmode="lin" valueType="num">
                                      <p:cBhvr>
                                        <p:cTn id="39" dur="1000"/>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432</TotalTime>
  <Words>1024</Words>
  <Application>Microsoft Office PowerPoint</Application>
  <PresentationFormat>Экран (4:3)</PresentationFormat>
  <Paragraphs>64</Paragraphs>
  <Slides>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«Вести с фронта»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Zver3</dc:creator>
  <cp:lastModifiedBy>User</cp:lastModifiedBy>
  <cp:revision>59</cp:revision>
  <dcterms:created xsi:type="dcterms:W3CDTF">2010-03-31T16:03:00Z</dcterms:created>
  <dcterms:modified xsi:type="dcterms:W3CDTF">2012-10-17T08:16:19Z</dcterms:modified>
</cp:coreProperties>
</file>