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eren11.narod.ru/photo06.jpg"/>
          <p:cNvPicPr>
            <a:picLocks noChangeAspect="1" noChangeArrowheads="1"/>
          </p:cNvPicPr>
          <p:nvPr/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5544616" cy="45243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ru-RU" sz="48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Упражнения </a:t>
            </a:r>
          </a:p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по преодолению </a:t>
            </a:r>
            <a:r>
              <a:rPr lang="ru-RU" sz="4400" i="1" dirty="0" err="1" smtClean="0">
                <a:solidFill>
                  <a:srgbClr val="FF0000"/>
                </a:solidFill>
                <a:latin typeface="Arial Black" pitchFamily="34" charset="0"/>
              </a:rPr>
              <a:t>гиперсаливации</a:t>
            </a: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 у детей</a:t>
            </a:r>
            <a:endParaRPr lang="ru-RU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http://s17.rimg.info/5936de24bd9bf6e9aaec81ffd5c60ffa.gif"/>
          <p:cNvPicPr>
            <a:picLocks noChangeAspect="1" noChangeArrowheads="1" noCrop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825392" y="476672"/>
            <a:ext cx="3318608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7544" y="260648"/>
            <a:ext cx="8676456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3568" y="980728"/>
            <a:ext cx="8208912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Шарики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Рисунок 26" descr="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35880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5013176"/>
            <a:ext cx="9144000" cy="1844824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Надуть одну щёку – сдуть.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Затем надуть другую и сдуть.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Надувать попеременно 4-5 раз.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Рисунок 28" descr="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0606" y="1700808"/>
            <a:ext cx="40933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203200" y="0"/>
            <a:ext cx="9347200" cy="7010400"/>
          </a:xfrm>
          <a:prstGeom prst="rect">
            <a:avLst/>
          </a:prstGeom>
          <a:noFill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" y="313909"/>
            <a:ext cx="9144000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9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836712"/>
            <a:ext cx="9143999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Усики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Рисунок 29" descr="Рисунок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908720"/>
            <a:ext cx="32038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31" descr="Рисунок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1" y="980728"/>
            <a:ext cx="31318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5076825"/>
            <a:ext cx="9144000" cy="1781175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Удерживать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губами: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Полоску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бумаги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Трубочки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для коктейля разных диаметров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Деревянный и металлический шпатель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Пузырьки из - под лекарства разных диаметров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Рисунок 32" descr="Рисунок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16832"/>
            <a:ext cx="33971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203200" y="-152400"/>
            <a:ext cx="9347200" cy="7010400"/>
          </a:xfrm>
          <a:prstGeom prst="rect">
            <a:avLst/>
          </a:prstGeom>
          <a:noFill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812081"/>
            <a:ext cx="914400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«Сушить» язычок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Рисунок 49" descr="Рисунок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82808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52975" y="1556792"/>
            <a:ext cx="4391025" cy="4536504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Язычок трубочкой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и всасывать воздух в себя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через трубочку.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396536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67272"/>
            <a:ext cx="914400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Буря в стакане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Рисунок 53" descr="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081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652120" y="1268760"/>
            <a:ext cx="3491880" cy="4824536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400"/>
                </a:solidFill>
                <a:effectLst/>
                <a:latin typeface="Cambria" pitchFamily="18" charset="0"/>
                <a:cs typeface="Arial" pitchFamily="34" charset="0"/>
              </a:rPr>
              <a:t>В стакан налить воды.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400"/>
                </a:solidFill>
                <a:effectLst/>
                <a:latin typeface="Cambria" pitchFamily="18" charset="0"/>
                <a:cs typeface="Arial" pitchFamily="34" charset="0"/>
              </a:rPr>
              <a:t>Взять трубочку для сока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40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400"/>
                </a:solidFill>
                <a:effectLst/>
                <a:latin typeface="Cambria" pitchFamily="18" charset="0"/>
                <a:cs typeface="Arial" pitchFamily="34" charset="0"/>
              </a:rPr>
              <a:t>и дуть через неё.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4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Следить,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чтобы не надувались щёки.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396536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252536" y="595263"/>
            <a:ext cx="9793088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Мёд или хлебный шарик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Рисунок 5" descr="D:\Логопедия\Картинки\Картинки 2010\Грибы, насекомые и птицы\пчелка.png"/>
          <p:cNvPicPr>
            <a:picLocks noChangeAspect="1" noChangeArrowheads="1"/>
          </p:cNvPicPr>
          <p:nvPr/>
        </p:nvPicPr>
        <p:blipFill>
          <a:blip r:embed="rId3" cstate="print"/>
          <a:srcRect t="6700" b="3970"/>
          <a:stretch>
            <a:fillRect/>
          </a:stretch>
        </p:blipFill>
        <p:spPr bwMode="auto">
          <a:xfrm>
            <a:off x="250824" y="1340768"/>
            <a:ext cx="439318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52975" y="1484784"/>
            <a:ext cx="4391025" cy="5373216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Положить на кончик языка хлебный шарик (измельчённые витамины, накапать из пипетки 1-2 капли сиропа),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с усилием сделать глотательные движения.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На кончик языка капнуть капельку мёда. Выполнять упражнение «часики» или делать движения языком вперёд-назад.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42471"/>
            <a:ext cx="9144000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883643"/>
            <a:ext cx="914400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Жуём твёрдую пищу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Рисунок 8" descr="D:\Логопедия\Картинки\Шаблоны\Сборники клипартов\[torrent.bir.ru] vektorni clipart\Звери\Animals3\ANIM1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28801"/>
            <a:ext cx="3741738" cy="39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2" descr="D:\Логопедия\Картинки\Глотание\gorchichnye_300x280_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1700808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79912" y="1628800"/>
            <a:ext cx="2592288" cy="3888432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Грызём, жуём, глотаем – морковку, яблоки,  мясо….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Грызём: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- сухари,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- баранки,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- сушки.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69446"/>
            <a:ext cx="9143999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64704"/>
            <a:ext cx="961256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Массаж - 1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Рисунок 40" descr="D:\Логопедия\Картинки\Шаблоны\Клипарты\Отрисовки\звезд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47398"/>
            <a:ext cx="3312368" cy="59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51921" y="1268760"/>
            <a:ext cx="5292080" cy="5589239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Проводится точечный массаж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в области подчелюстной ямки, указательным пальцем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лёгкие вибрирующие движения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под подбородком в течение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4-5 секунд.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64700"/>
            <a:ext cx="914400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811287"/>
            <a:ext cx="9468544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Массаж - 2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Рисунок 54" descr="Рисунок 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4999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356100" y="1484784"/>
            <a:ext cx="4391025" cy="5373216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Проводится точечный массаж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в углублениях под языком,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в двух точках одновременно.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Массаж осуществляется при помощи указательного, среднего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пальца.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Вращательные движения выполняются против часовой стрелки,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не более 6-10 секунд.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Движения не должны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причинять ребёнку дискомфорт.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649072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4213" y="744379"/>
            <a:ext cx="8459787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Твёрдая атака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Рисунок 20" descr="D:\Логопедия\Картинки\Шаблоны\Сборник клипартов\[torrent.bir.ru] vektorni clipart\Звери\Animals2\ANIM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1071"/>
            <a:ext cx="4499991" cy="539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44008" y="1484784"/>
            <a:ext cx="4499992" cy="5373215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Произнесение гласных – а –э – и – 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на твёрдой атаке: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    э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    и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аэ,аэ,аэ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  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эа,эа,эа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  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аи,аи,аи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   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эи,эи,эи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аэи,аэи,аэи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-4414"/>
            <a:ext cx="9144000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763251"/>
            <a:ext cx="914400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Массаж по точкам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Рисунок 55" descr="Рисунок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5259893" cy="32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Найти параллельные точки под козелками ушей, там, где смыкаются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челюстные кости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(правильно найденные точки болезненные). Указательными пальцами делаем круговые движения по точкам в течении 5 минут по часовой стрелке (2,5 минуты – с открытым ртом, 2,5 минуты с закрытым ртом) и 5 минут против часовой стрелки (аналогично).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548680"/>
            <a:ext cx="5688632" cy="583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Гиперсаливация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– обильное слюнотечение, наблюдается у детей с дизартрией.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Окружающие должны постоянно контролировать положение рта ребенка и напоминать ему о необходимости держать рот закрытым, когда он ест и не разговаривает. Важно, чтобы у ребенка сформировалось дифференцированное ощущение сухого и мокрого подбородка.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На занятиях необходимо через определенные промежутки времени делать паузу и предлагать ребенка сглотнуть слюну.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12" name="Picture 10" descr="http://www.topglobus.ru/skin/smile/s6123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965958" y="404664"/>
            <a:ext cx="3178042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31590"/>
            <a:ext cx="9144000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91243"/>
            <a:ext cx="9144000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Массаж мягкого нёба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Рисунок 41" descr="D:\Логопедия\Картинки\Картинки 2010\Малыши\Плачет\crying-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673" y="1484784"/>
            <a:ext cx="3711327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5182493" cy="5040560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Поглаживающие и разминающие движения пальцем по средней линии твёрдого и мягкого нёба от верхних резцов до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Uvula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 для получения выраженного глоточного рефлекса.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9168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934670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Составила: Учитель-логопед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МАДОУ ДС № 19 г. Челябинска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Першикова Елена Александровна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3500" y="371475"/>
            <a:ext cx="2619375" cy="628650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91680" y="1340768"/>
            <a:ext cx="5904656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Уменьшение саливации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Рисунок 1" descr="D:\Логопедия\Картинки\Картотеки\Губы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256584" cy="20882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552" y="4293096"/>
            <a:ext cx="7992888" cy="223224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Прикладывание кусочка льда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по контуру губ – 6 точек. Продолжительность удерживания льда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в каждой точке от 5 секунд до 1 минуты.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35696" y="476672"/>
            <a:ext cx="5472608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76350" y="280571"/>
            <a:ext cx="6608018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90575" y="976449"/>
            <a:ext cx="7813873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Лекарственные травы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Рисунок 15" descr="19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7974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6" descr="43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326" y="2492896"/>
            <a:ext cx="304067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15816" y="2420888"/>
            <a:ext cx="3038475" cy="4109442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Полоскание полости рта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 с использованием лекарственных трав: настоя шиповника, коры дуба, тысячелистника.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Предварительно необходимо удостовериться в отсутствии у ребёнка аллергии.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15616" y="260648"/>
            <a:ext cx="7328098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3568" y="744960"/>
            <a:ext cx="8460432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Поэтапное полоскание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Рисунок 21" descr="1248371159888.jpg"/>
          <p:cNvPicPr>
            <a:picLocks noChangeAspect="1" noChangeArrowheads="1"/>
          </p:cNvPicPr>
          <p:nvPr/>
        </p:nvPicPr>
        <p:blipFill>
          <a:blip r:embed="rId3" cstate="print"/>
          <a:srcRect l="3821" r="3192"/>
          <a:stretch>
            <a:fillRect/>
          </a:stretch>
        </p:blipFill>
        <p:spPr bwMode="auto">
          <a:xfrm>
            <a:off x="251520" y="4005064"/>
            <a:ext cx="2664296" cy="19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22" descr="Stilles_Mineralwas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948" y="1844824"/>
            <a:ext cx="28890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20" descr="1278487337_f58.jpg"/>
          <p:cNvPicPr>
            <a:picLocks noChangeAspect="1" noChangeArrowheads="1"/>
          </p:cNvPicPr>
          <p:nvPr/>
        </p:nvPicPr>
        <p:blipFill>
          <a:blip r:embed="rId5" cstate="print"/>
          <a:srcRect b="6662"/>
          <a:stretch>
            <a:fillRect/>
          </a:stretch>
        </p:blipFill>
        <p:spPr bwMode="auto">
          <a:xfrm>
            <a:off x="251520" y="1988840"/>
            <a:ext cx="2664296" cy="2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987824" y="1988840"/>
            <a:ext cx="3096344" cy="3888432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Полоскание горла поэтапно: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минеральной водой,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жидким киселём,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кефиром,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густым киселём.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82700" y="290096"/>
            <a:ext cx="6889700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584" y="924979"/>
            <a:ext cx="7992888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Зеваем, жуём, глотаем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Рисунок 6" descr="D:\Логопедия\Картинки\Шаблоны\Клипарты\Смешарики\Лосяш 7.png"/>
          <p:cNvPicPr>
            <a:picLocks noChangeAspect="1" noChangeArrowheads="1"/>
          </p:cNvPicPr>
          <p:nvPr/>
        </p:nvPicPr>
        <p:blipFill>
          <a:blip r:embed="rId3" cstate="print"/>
          <a:srcRect l="13429" t="6779" r="12190" b="4449"/>
          <a:stretch>
            <a:fillRect/>
          </a:stretch>
        </p:blipFill>
        <p:spPr bwMode="auto">
          <a:xfrm>
            <a:off x="611560" y="1556792"/>
            <a:ext cx="33804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1" descr="Долматинец 3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628800"/>
            <a:ext cx="4644008" cy="33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536" y="5445224"/>
            <a:ext cx="8232973" cy="1190625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Запрокинув голову</a:t>
            </a:r>
          </a:p>
          <a:p>
            <a:pPr marL="457200" marR="0" lvl="0" indent="-45720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1. Имитировать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жевательные движения.</a:t>
            </a:r>
          </a:p>
          <a:p>
            <a:pPr marL="457200" marR="0" lvl="0" indent="-457200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2. Позёвывать.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7400"/>
              </a:buClr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3. Жевание и глотание с закрытым ртом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66825" y="261521"/>
            <a:ext cx="7553647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576" y="888976"/>
            <a:ext cx="8388424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Упражнение йогов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Рисунок 2" descr="IMG_1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0772"/>
            <a:ext cx="4968552" cy="516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292080" y="1700808"/>
            <a:ext cx="3851920" cy="4824536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Вращать языком 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в преддверии рта , 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затем сглотнуть слюну.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7544" y="233924"/>
            <a:ext cx="8136904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552" y="799255"/>
            <a:ext cx="8064896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Статические упражнения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Рисунок 4" descr="D:\Логопедия\Картинки\Картинки 2010\Грибы, насекомые и птицы\f988c38b4c19.jpg"/>
          <p:cNvPicPr>
            <a:picLocks noChangeAspect="1" noChangeArrowheads="1"/>
          </p:cNvPicPr>
          <p:nvPr/>
        </p:nvPicPr>
        <p:blipFill>
          <a:blip r:embed="rId3" cstate="print"/>
          <a:srcRect t="7616" b="7947"/>
          <a:stretch>
            <a:fillRect/>
          </a:stretch>
        </p:blipFill>
        <p:spPr bwMode="auto">
          <a:xfrm>
            <a:off x="0" y="1412776"/>
            <a:ext cx="35638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8" descr="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1412776"/>
            <a:ext cx="3419872" cy="276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4365625"/>
            <a:ext cx="8892480" cy="2492375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Птенчики ( окошечко) – открыть рот широко и удерживать его в таком положении в течении 3-5 секунд.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Закрыть рот.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Язык при выполнении упражнения спокойно лежит на дне ротовой полости.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Удерживать рот открытым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 в течение 5-10 секунд.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201038"/>
            <a:ext cx="8820472" cy="677108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Упражнение № 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883643"/>
            <a:ext cx="8352928" cy="615553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Толстячок - худышка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Рисунок 23" descr="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120406" cy="33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5085184"/>
            <a:ext cx="9144000" cy="1772816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Надувание обеих щёк одновременно.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Втягивание щёк в ротовую полость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при открытом рте и сомкнутых губах.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Рисунок 24" descr="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412776"/>
            <a:ext cx="4139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399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Музыкальный зал</dc:creator>
  <cp:lastModifiedBy>Музыкальный зал</cp:lastModifiedBy>
  <cp:revision>10</cp:revision>
  <dcterms:created xsi:type="dcterms:W3CDTF">2016-01-14T07:49:14Z</dcterms:created>
  <dcterms:modified xsi:type="dcterms:W3CDTF">2016-01-19T08:19:54Z</dcterms:modified>
</cp:coreProperties>
</file>