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40" y="1844824"/>
            <a:ext cx="8640960" cy="208823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7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548681"/>
          <a:ext cx="8424936" cy="5832648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5832648">
                <a:tc>
                  <a:txBody>
                    <a:bodyPr/>
                    <a:lstStyle/>
                    <a:p>
                      <a:pPr indent="225425" 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БЛИНЧИКИ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 улыбнуться, открыть рот, по­ложить широкий язык на нижнюю губу и удерживать его неподвижно подсчёт взрослого до пяти; потом до десяти.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Испекли блинов немножко,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Остудили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на окошке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Есть их будем со сметаной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Пригласим к обеду маму.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13360" 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ВКУСНОЕ ВАРЕНЬЕ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улыбнуться, открыть рот, облизать языком верхнюю, а затем нижнюю губу по кру­гу. Выполнять в одну, а затем в другую сторону. Повто­рить 4-5 раз.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улыбнуться, открыть рот; не закрывая рот, облизывать языком верхнюю губу; нижней губой стараться язык не поддерживать. Повторить 4-5 раз.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Блин мы ели с наслажденьем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Перепачкались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вареньем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Чтоб варенье с губ убрать,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Ротик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нужно облизать.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50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60904"/>
            <a:ext cx="3672408" cy="2904400"/>
          </a:xfrm>
          <a:prstGeom prst="rect">
            <a:avLst/>
          </a:prstGeom>
          <a:noFill/>
        </p:spPr>
      </p:pic>
      <p:pic>
        <p:nvPicPr>
          <p:cNvPr id="4" name="Рисунок 3" descr="D:\мое\звук л\dd1e1af3600003cda41e56ccc0f88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1509657" cy="1337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6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429000"/>
            <a:ext cx="2952328" cy="2736304"/>
          </a:xfrm>
          <a:prstGeom prst="rect">
            <a:avLst/>
          </a:prstGeom>
          <a:noFill/>
        </p:spPr>
      </p:pic>
      <p:pic>
        <p:nvPicPr>
          <p:cNvPr id="6" name="Рисунок 5" descr="D:\мое\рь\1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348880"/>
            <a:ext cx="1622945" cy="1029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908720"/>
          <a:ext cx="8640960" cy="5688632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5688632">
                <a:tc>
                  <a:txBody>
                    <a:bodyPr/>
                    <a:lstStyle/>
                    <a:p>
                      <a:pPr indent="210185" 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ЧИСТИМ ЗУБЫ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улыбнуться, открыть рот, кон­чиком языка сильно «почистить» за нижними зубами (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вле­во-вправо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) под счёт взрослого (7-8 раз). Затем поднять язычок вверх и почистить за верхними зубами (рот при этом широко открыт). Повторить 8-10 раз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.</a:t>
                      </a: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Зубки нужно чистить дважды: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Каждое утро и вечер каждый.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19710"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КИСКА СЕРДИТСЯ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Описание упражнения: улыбнуться, открыть рот, кончик языка за нижние зубы, «спинку» выгнуть, а боковые края языка прижать к верхним коренным зубам. Удерживать язык в таком положении под счет до 8, потом до 10. </a:t>
                      </a:r>
                      <a:endParaRPr lang="ru-RU" sz="12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Описание упражнения: язык в положении «сердитая киска»; прижать его верхними зубами и «почесать» в направлении от корня языка к кончику. Повторить 5-6 раз.</a:t>
                      </a:r>
                      <a:endParaRPr lang="ru-RU" sz="12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Выгляни в окошечко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Там увидишь кошечку.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Кошка спинку выгнула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Зашипела, прыгнула….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Рассердилась киска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Не подходи близко!</a:t>
                      </a:r>
                      <a:r>
                        <a:rPr lang="ru-RU" sz="1400" b="1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Рисунок 2" descr="http://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244827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1335459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2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288032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420888"/>
            <a:ext cx="1611421" cy="12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908720"/>
          <a:ext cx="4176464" cy="5544616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5544616">
                <a:tc>
                  <a:txBody>
                    <a:bodyPr/>
                    <a:lstStyle/>
                    <a:p>
                      <a:pPr indent="210185"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ПАРУС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 улыбнуться, широко открыть рот, кончик языка поднять и поставить на бугорки (альве­олы) за верхними зубами. Удерживать язык в таком поло­жении под счёт до восьми; потом до десяти. Опустить язык и повторить упражнение 2-3 раза.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Лодочка под парусом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По реке плывет,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На прогулку лодочка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Малышей зовет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3554" name="Рисунок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312368" cy="2736304"/>
          </a:xfrm>
          <a:prstGeom prst="rect">
            <a:avLst/>
          </a:prstGeom>
          <a:noFill/>
        </p:spPr>
      </p:pic>
      <p:pic>
        <p:nvPicPr>
          <p:cNvPr id="4" name="Рисунок 3" descr="http://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92896"/>
            <a:ext cx="1516762" cy="131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6016" y="980728"/>
          <a:ext cx="4176464" cy="5472608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5472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ЧАШКА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улыбнуться, открыть рот, вы­сунуть язык и тянуть его к носу. Стараться, чтобы бока язычка были загнуты в виде чашечки (чтобы чай не про­лился). Стараться не поддерживать язык нижней губой. Удерживать язык в таком положении под счёт до пяти, по­том до десяти. Повторить 3-4 раза.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Вкусных мы блинов поели,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Выпить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чаю захотели.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Язычок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мы к носу тянем,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Чашку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с чаем представляем.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 descr="http://0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Рисунок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564904"/>
            <a:ext cx="1275209" cy="11297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203593"/>
            <a:ext cx="86409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58838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</a:t>
            </a:r>
            <a:r>
              <a:rPr kumimoji="0" lang="ru-RU" sz="3600" b="1" i="0" u="sng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Старайся говорить правильно;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 в спокойном темпе;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Прежде подумай, потом говори;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 всегда на выдохе;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Выслушай говорящего, потом говори;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разговоре спокойно смотри на собеседника;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произноси слитно;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каждого предложения делай паузу;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Длинные слова произноси не спеша;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Длинные предложения дели на смысловые отрезки;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Выделяй в предложении главные по смыслу слова – делай логическое ударение.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88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908720"/>
            <a:ext cx="8280920" cy="54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 родители!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самого лучшего логопеда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достигнет хороших результатов,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в домашних условиях не будете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заниматься  с ребенком.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природе нет лучших воспитателей и учителей, чем родители.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день не забывайте уделять немного времени для занятий с вашим ребенком. 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ма с сын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4379" y="1935163"/>
            <a:ext cx="2855241" cy="4389437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ru-RU" sz="30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Артикуляционная гимнастика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</a:p>
          <a:p>
            <a:pPr>
              <a:lnSpc>
                <a:spcPct val="200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это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совокупность упражнений для тренировки органов, составляющих артикуляционный аппарат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(губ, языка, мягкого неба).</a:t>
            </a:r>
          </a:p>
          <a:p>
            <a:pPr>
              <a:lnSpc>
                <a:spcPct val="200000"/>
              </a:lnSpc>
              <a:buNone/>
            </a:pP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Эти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упражнения помогают тренировать положения органов артикуляционного аппарата, необходимые для правильного произношения звуков.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46058"/>
            <a:ext cx="849694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правильно выполнять артикуляционную гимнастику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3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каждое движение выполнять перед зеркалом;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движения проводите неторопливо, ритмично, четко;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чаще сравнивайте образец (действия взрослого) с рабочим вариантом (действиями ребенка);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выполняя упражнения для языка, используйте ладонь своей руки и руку ребенка, имитируя движения языка;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ГИМНАСТИКА НЕ ДОЛЖНА РЕБЕНКУ НАДОЕДАТЬ!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Следите, чтобы он от нее не уставал.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692696"/>
          <a:ext cx="8424936" cy="5688632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5688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ЛЯГУШКИ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Описание упражнения: улыбнуться, показать сомк­нутые зубки. Удерживать губы в таком положении до счёта «пять» (до счёта «десять»), затем вернуть губы в исход­ное положение. Повторить 3-4 раза.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Подражаем мы лягушкам,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Тянем губы прямо к ушкам.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 сейчас тяните губки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увижу ваши зубки.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 потянем - перестанем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нисколько не устанем.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548DD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Описание упражнения: сомкнутые губы вытянуть впе­рёд и удерживать в таком положении до счёта «пять» (по­том до счёта «десять»), вернуться в исходное положение.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Буду подражать слону!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Губы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«хоботом» тяну.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теперь их отпускаю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на место возвращаю.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38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28392" cy="2448272"/>
          </a:xfrm>
          <a:prstGeom prst="rect">
            <a:avLst/>
          </a:prstGeom>
          <a:noFill/>
        </p:spPr>
      </p:pic>
      <p:pic>
        <p:nvPicPr>
          <p:cNvPr id="1638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672408" cy="2592288"/>
          </a:xfrm>
          <a:prstGeom prst="rect">
            <a:avLst/>
          </a:prstGeom>
          <a:noFill/>
        </p:spPr>
      </p:pic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1802632" cy="1800200"/>
          </a:xfrm>
          <a:prstGeom prst="rect">
            <a:avLst/>
          </a:prstGeom>
          <a:noFill/>
        </p:spPr>
      </p:pic>
      <p:pic>
        <p:nvPicPr>
          <p:cNvPr id="16386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916832"/>
            <a:ext cx="1485901" cy="1289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548679"/>
          <a:ext cx="8424936" cy="6048673"/>
        </p:xfrm>
        <a:graphic>
          <a:graphicData uri="http://schemas.openxmlformats.org/drawingml/2006/table">
            <a:tbl>
              <a:tblPr/>
              <a:tblGrid>
                <a:gridCol w="4248472"/>
                <a:gridCol w="4176464"/>
              </a:tblGrid>
              <a:tr h="6048673">
                <a:tc>
                  <a:txBody>
                    <a:bodyPr/>
                    <a:lstStyle/>
                    <a:p>
                      <a:pPr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sng" spc="-50" dirty="0" smtClean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РАСЧЕСКА</a:t>
                      </a: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 улыбнуться, закусить язык зубами. «Протаскивать» язык между зубами вперёд-назад, как бы «причёсывая» его.</a:t>
                      </a: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С волосами я дружу, </a:t>
                      </a:r>
                      <a:endParaRPr lang="ru-RU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Их в порядок привожу.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Благодарна мне причёска.</a:t>
                      </a:r>
                      <a:endParaRPr lang="ru-RU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А зовут меня... (расчёска).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403152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ЧАСИКИ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 улыбнуться, открыть рот. Тянуться языком попеременно то к левому углу рта, то к правому. Повторить </a:t>
                      </a:r>
                      <a:r>
                        <a:rPr lang="ru-RU" sz="1400" b="1" spc="1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5-10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раз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.</a:t>
                      </a: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Тик-так, тик-так.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Язычок качался так,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Словно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маятник часов.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Ты в часы играть готов?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41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78816"/>
            <a:ext cx="3888431" cy="3158496"/>
          </a:xfrm>
          <a:prstGeom prst="rect">
            <a:avLst/>
          </a:prstGeom>
          <a:noFill/>
        </p:spPr>
      </p:pic>
      <p:pic>
        <p:nvPicPr>
          <p:cNvPr id="4" name="Рисунок 3" descr="D:\мое\р\8802-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1249285" cy="1151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0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134" y="3068960"/>
            <a:ext cx="3922330" cy="3168352"/>
          </a:xfrm>
          <a:prstGeom prst="rect">
            <a:avLst/>
          </a:prstGeom>
          <a:noFill/>
        </p:spPr>
      </p:pic>
      <p:pic>
        <p:nvPicPr>
          <p:cNvPr id="17409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12776"/>
            <a:ext cx="1631950" cy="1252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764704"/>
          <a:ext cx="8640960" cy="5760640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5760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ФУТБОЛ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 рот закрыть, кончик языка с напряжением упирать то в одну, то в другую щёку так, чтобы под щекой «надувались мячики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Во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дворе народ толпится. </a:t>
                      </a:r>
                      <a:endParaRPr lang="ru-RU" sz="14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Там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идёт футбольный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матч.</a:t>
                      </a:r>
                      <a:endParaRPr lang="ru-RU" sz="14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вратарь наш, Генка Спицын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,</a:t>
                      </a:r>
                      <a:endParaRPr lang="ru-RU" sz="14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Пропустить не должен мяч.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19710"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ИНДЮК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улыбнуться, открыть рот, язык поднять к верхней губе и загнуть вверх, двигать языком по верхней губе вперёд-назад, произнося: была-была-была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Verdan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Я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- индюк «</a:t>
                      </a:r>
                      <a:r>
                        <a:rPr lang="ru-RU" sz="1400" b="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балды-балда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».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Разбегайтесь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кто куда.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latin typeface="Calibri"/>
                        </a:rPr>
                        <a:t/>
                      </a:r>
                      <a:br>
                        <a:rPr lang="ru-RU" sz="1400" dirty="0">
                          <a:latin typeface="Calibri"/>
                        </a:rPr>
                      </a:br>
                      <a:endParaRPr lang="ru-RU" sz="1400" dirty="0">
                        <a:latin typeface="Calibri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43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744416" cy="3240360"/>
          </a:xfrm>
          <a:prstGeom prst="rect">
            <a:avLst/>
          </a:prstGeom>
          <a:noFill/>
        </p:spPr>
      </p:pic>
      <p:pic>
        <p:nvPicPr>
          <p:cNvPr id="4" name="Рисунок 3" descr="D:\мое\действия-картинки\dbimag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1339575" cy="125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032448" cy="3168352"/>
          </a:xfrm>
          <a:prstGeom prst="rect">
            <a:avLst/>
          </a:prstGeom>
          <a:noFill/>
        </p:spPr>
      </p:pic>
      <p:pic>
        <p:nvPicPr>
          <p:cNvPr id="18434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700808"/>
            <a:ext cx="1581150" cy="1133475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65088" y="1588"/>
            <a:ext cx="168116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-12700" y="1600200"/>
            <a:ext cx="15763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836712"/>
          <a:ext cx="8496944" cy="5688632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5688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ГРИБ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 улыбнуться, открыть рот, «приклеить» (присосать) язык к нёбу. Следить, чтобы при этом рот был широко открыт. Если не получается сразу «приклеить» язычок к нёбу, предложите ребёнку медлен­но пощёлкать языком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Под берёзой, у дорожки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Гриб растёт на толстой ножке.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Мимо мы пройти не сможем,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Гриб в лукошко мы положим.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403152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ДЯТЕЛ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1336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 улыбнуться,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открыть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рот, поднять язык вверх. Кончиком языка с силой «ударять» по бугоркам (альвеолам) за верхними зубами и произно­сить звуки: «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д-д-д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...». Выполнять 10-20 секунд сначала медленно, затем всё быстрее и быстрее. Следить, чтобы «работал» только кончик языка, а сам язык не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прыгал.</a:t>
                      </a:r>
                    </a:p>
                    <a:p>
                      <a:pPr indent="21336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Franklin Gothic Medium"/>
                        <a:ea typeface="Times New Roman"/>
                        <a:cs typeface="Times New Roman"/>
                      </a:endParaRPr>
                    </a:p>
                    <a:p>
                      <a:pPr indent="21336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Дятел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на стволе сидит,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 indent="21336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Клювом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по нему стучит.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 indent="21336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Стук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да стук, стук да стук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 indent="21336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Раздаётся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громкий звук.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3816424" cy="3096344"/>
          </a:xfrm>
          <a:prstGeom prst="rect">
            <a:avLst/>
          </a:prstGeom>
          <a:noFill/>
        </p:spPr>
      </p:pic>
      <p:pic>
        <p:nvPicPr>
          <p:cNvPr id="102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1400175" cy="1285875"/>
          </a:xfrm>
          <a:prstGeom prst="rect">
            <a:avLst/>
          </a:prstGeom>
          <a:noFill/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4032448" cy="2664296"/>
          </a:xfrm>
          <a:prstGeom prst="rect">
            <a:avLst/>
          </a:prstGeom>
          <a:noFill/>
        </p:spPr>
      </p:pic>
      <p:pic>
        <p:nvPicPr>
          <p:cNvPr id="6" name="Рисунок 5" descr="D:\мое\р\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348880"/>
            <a:ext cx="1602319" cy="1090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764704"/>
          <a:ext cx="8568952" cy="5760640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5760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КОМАРИК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Описание упражнения: улыбнуться, открыть широ­ко рот, поднять язык вверх и упереть его в бугорки (аль­веолы). Пытаться произнести «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дзззз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», но не отрывисто, а протяжно, в течение 10-15 секунд. Помнить, что комар злой, поэтому нажимать языком на бугорки энергично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Прилетает по ночам,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 Не даёт заснуть он нам: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Зло звенит, над ухом вьётся,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Franklin Gothic Medium"/>
                      </a:endParaRPr>
                    </a:p>
                    <a:p>
                      <a:pPr indent="207010" algn="l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Только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Franklin Gothic Medium"/>
                        </a:rPr>
                        <a:t>в руки не даётся.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19710"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ГАРМОШКА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ОПИСАНИЕ УПРАЖНЕНИЯ: улыбнуться, широко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открытьрот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,*присосать* язык к небу. Не отпуская язык, сильно опустить нижнюю челюсть, закрыть рот и опять широко открыть, не меняя положения языка. Повторить 4-5 раз.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Ну-ка,  рот пошире,  крошки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Поиграем на гармошке!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Язычок не отпускаем, 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Только ротик открываем.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Раз, два, три, четыре, пять,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Verdana"/>
                        </a:rPr>
                        <a:t>Нам нетрудно повторять!</a:t>
                      </a:r>
                      <a:endParaRPr lang="ru-RU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888432" cy="2664296"/>
          </a:xfrm>
          <a:prstGeom prst="rect">
            <a:avLst/>
          </a:prstGeom>
          <a:noFill/>
        </p:spPr>
      </p:pic>
      <p:pic>
        <p:nvPicPr>
          <p:cNvPr id="4" name="Рисунок 3" descr="D:\мое\рь\2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1444514" cy="1121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960440" cy="2664296"/>
          </a:xfrm>
          <a:prstGeom prst="rect">
            <a:avLst/>
          </a:prstGeom>
          <a:noFill/>
        </p:spPr>
      </p:pic>
      <p:pic>
        <p:nvPicPr>
          <p:cNvPr id="20481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060848"/>
            <a:ext cx="1495425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1203</Words>
  <Application>Microsoft Office PowerPoint</Application>
  <PresentationFormat>Экран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Артикуляционная гимнастика</vt:lpstr>
      <vt:lpstr>Уважаемые родители!  Каждый день не забывайте уделять немного времени для занятий с вашим ребенком.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Рекомендации логопеда на летний период</dc:title>
  <dc:creator>Музыкальный зал</dc:creator>
  <cp:lastModifiedBy>Музыкальный зал</cp:lastModifiedBy>
  <cp:revision>17</cp:revision>
  <dcterms:created xsi:type="dcterms:W3CDTF">2015-05-27T08:46:16Z</dcterms:created>
  <dcterms:modified xsi:type="dcterms:W3CDTF">2015-11-17T06:24:16Z</dcterms:modified>
</cp:coreProperties>
</file>