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67" r:id="rId4"/>
    <p:sldId id="257" r:id="rId5"/>
    <p:sldId id="258" r:id="rId6"/>
    <p:sldId id="260" r:id="rId7"/>
    <p:sldId id="261" r:id="rId8"/>
    <p:sldId id="262" r:id="rId9"/>
    <p:sldId id="263" r:id="rId10"/>
    <p:sldId id="295" r:id="rId11"/>
    <p:sldId id="296" r:id="rId12"/>
    <p:sldId id="29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2" autoAdjust="0"/>
    <p:restoredTop sz="94660"/>
  </p:normalViewPr>
  <p:slideViewPr>
    <p:cSldViewPr>
      <p:cViewPr>
        <p:scale>
          <a:sx n="100" d="100"/>
          <a:sy n="100" d="100"/>
        </p:scale>
        <p:origin x="-330" y="12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городской</c:v>
                </c:pt>
                <c:pt idx="1">
                  <c:v>республиканский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городской</c:v>
                </c:pt>
                <c:pt idx="1">
                  <c:v>республиканский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45</c:v>
                </c:pt>
                <c:pt idx="1">
                  <c:v>45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городской</c:v>
                </c:pt>
                <c:pt idx="1">
                  <c:v>республиканский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45</c:v>
                </c:pt>
                <c:pt idx="1">
                  <c:v>46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городской</c:v>
                </c:pt>
                <c:pt idx="1">
                  <c:v>республиканский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48</c:v>
                </c:pt>
                <c:pt idx="1">
                  <c:v>48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2"/>
                <c:pt idx="0">
                  <c:v>городской</c:v>
                </c:pt>
                <c:pt idx="1">
                  <c:v>республиканский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48</c:v>
                </c:pt>
                <c:pt idx="1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43327872"/>
        <c:axId val="43356928"/>
        <c:axId val="0"/>
      </c:bar3DChart>
      <c:catAx>
        <c:axId val="4332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356928"/>
        <c:crosses val="autoZero"/>
        <c:auto val="1"/>
        <c:lblAlgn val="ctr"/>
        <c:lblOffset val="100"/>
        <c:noMultiLvlLbl val="0"/>
      </c:catAx>
      <c:valAx>
        <c:axId val="43356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327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5BF7E-6415-4D98-8D8F-F8BCF567F001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BEADD-2082-430A-8A59-D3367FD92B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80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BEADD-2082-430A-8A59-D3367FD92BC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990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>
                <a:ln w="6350">
                  <a:solidFill>
                    <a:srgbClr val="FF388C">
                      <a:shade val="43000"/>
                    </a:srgbClr>
                  </a:solidFill>
                </a:ln>
                <a:solidFill>
                  <a:srgbClr val="FFFF00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Century Gothic"/>
              </a:rPr>
              <a:t>Давайте познакомимся 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R="36576" lvl="0" algn="l">
              <a:spcBef>
                <a:spcPts val="0"/>
              </a:spcBef>
              <a:buClr>
                <a:srgbClr val="FF388C"/>
              </a:buClr>
              <a:buSzPct val="80000"/>
            </a:pPr>
            <a:r>
              <a:rPr lang="ru-RU" b="1" i="1" dirty="0" err="1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Байыр</a:t>
            </a:r>
            <a:r>
              <a:rPr lang="ru-RU" b="1" i="1" dirty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 Урана </a:t>
            </a:r>
          </a:p>
          <a:p>
            <a:pPr marR="36576" lvl="0" algn="l">
              <a:spcBef>
                <a:spcPts val="0"/>
              </a:spcBef>
              <a:buClr>
                <a:srgbClr val="FF388C"/>
              </a:buClr>
              <a:buSzPct val="80000"/>
            </a:pPr>
            <a:r>
              <a:rPr lang="ru-RU" b="1" i="1" dirty="0" err="1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Дадар-ооловна</a:t>
            </a:r>
            <a:r>
              <a:rPr lang="ru-RU" b="1" i="1" dirty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,</a:t>
            </a:r>
          </a:p>
          <a:p>
            <a:pPr marR="36576" lvl="0" algn="l">
              <a:spcBef>
                <a:spcPts val="0"/>
              </a:spcBef>
              <a:buClr>
                <a:srgbClr val="FF388C"/>
              </a:buClr>
              <a:buSzPct val="80000"/>
            </a:pPr>
            <a:r>
              <a:rPr lang="ru-RU" b="1" i="1" dirty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Г.р:09.11.1977 учитель музыки,</a:t>
            </a:r>
          </a:p>
          <a:p>
            <a:pPr marR="36576" lvl="0" algn="l">
              <a:spcBef>
                <a:spcPts val="0"/>
              </a:spcBef>
              <a:buClr>
                <a:srgbClr val="FF388C"/>
              </a:buClr>
              <a:buSzPct val="80000"/>
            </a:pPr>
            <a:r>
              <a:rPr lang="ru-RU" b="1" i="1" dirty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Стаж </a:t>
            </a:r>
            <a:r>
              <a:rPr lang="ru-RU" b="1" i="1" dirty="0" smtClean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работы:15 </a:t>
            </a:r>
            <a:r>
              <a:rPr lang="ru-RU" b="1" i="1" dirty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лет.</a:t>
            </a:r>
          </a:p>
          <a:p>
            <a:pPr marR="36576" lvl="0" algn="l">
              <a:spcBef>
                <a:spcPts val="0"/>
              </a:spcBef>
              <a:buClr>
                <a:srgbClr val="FF388C"/>
              </a:buClr>
              <a:buSzPct val="80000"/>
            </a:pPr>
            <a:r>
              <a:rPr lang="ru-RU" b="1" i="1" dirty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Категория: </a:t>
            </a:r>
            <a:r>
              <a:rPr lang="en-US" b="1" i="1" dirty="0" smtClean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I</a:t>
            </a:r>
            <a:r>
              <a:rPr lang="ru-RU" b="1" i="1" dirty="0" smtClean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.</a:t>
            </a:r>
            <a:endParaRPr lang="ru-RU" b="1" i="1" dirty="0">
              <a:ln>
                <a:solidFill>
                  <a:srgbClr val="666666"/>
                </a:solidFill>
              </a:ln>
              <a:solidFill>
                <a:srgbClr val="FF0000"/>
              </a:solidFill>
              <a:latin typeface="Century Gothic"/>
            </a:endParaRPr>
          </a:p>
          <a:p>
            <a:pPr marR="36576" lvl="0" algn="l">
              <a:spcBef>
                <a:spcPts val="0"/>
              </a:spcBef>
              <a:buClr>
                <a:srgbClr val="FF388C"/>
              </a:buClr>
              <a:buSzPct val="80000"/>
            </a:pPr>
            <a:r>
              <a:rPr lang="ru-RU" b="1" i="1" dirty="0">
                <a:ln>
                  <a:solidFill>
                    <a:srgbClr val="666666"/>
                  </a:solidFill>
                </a:ln>
                <a:solidFill>
                  <a:srgbClr val="FF0000"/>
                </a:solidFill>
                <a:latin typeface="Century Gothic"/>
              </a:rPr>
              <a:t>Образование: высшее</a:t>
            </a:r>
            <a:endParaRPr lang="en-US" b="1" i="1" dirty="0">
              <a:ln>
                <a:solidFill>
                  <a:srgbClr val="666666"/>
                </a:solidFill>
              </a:ln>
              <a:solidFill>
                <a:srgbClr val="FF0000"/>
              </a:solidFill>
              <a:latin typeface="Century Gothic"/>
            </a:endParaRPr>
          </a:p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64904"/>
            <a:ext cx="2520279" cy="3456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07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«Школа России» </a:t>
            </a:r>
          </a:p>
          <a:p>
            <a:pPr marL="0" indent="0" algn="ctr">
              <a:buNone/>
            </a:pPr>
            <a:r>
              <a:rPr lang="ru-RU" dirty="0" smtClean="0"/>
              <a:t>В 1 классах используется адаптированная программа по музыке Е.Д. Критской для 1-8 классов.</a:t>
            </a:r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64896" cy="1252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Обоснованность рабочей программы, соответствие с требования ФГОС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187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4924809"/>
              </p:ext>
            </p:extLst>
          </p:nvPr>
        </p:nvGraphicFramePr>
        <p:xfrm>
          <a:off x="251520" y="2128330"/>
          <a:ext cx="8712968" cy="4613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967258"/>
                <a:gridCol w="2745710"/>
              </a:tblGrid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C00000"/>
                          </a:solidFill>
                          <a:effectLst/>
                        </a:rPr>
                        <a:t>Наименование технологии </a:t>
                      </a:r>
                      <a:endParaRPr lang="ru-RU" sz="1000" dirty="0">
                        <a:solidFill>
                          <a:srgbClr val="C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C00000"/>
                          </a:solidFill>
                          <a:effectLst/>
                        </a:rPr>
                        <a:t>Использование </a:t>
                      </a:r>
                      <a:endParaRPr lang="ru-RU" sz="1000">
                        <a:solidFill>
                          <a:srgbClr val="C00000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Развивающее обучение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++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Проблемное обучение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</a:rPr>
                        <a:t>Разноуровневое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 обучение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Коллективная система обучения (КСО)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++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Технология решения изобретательных задач (ТРИЗ)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Исследовательские методы обучения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+ -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Проектные методы обучения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r>
                        <a:rPr lang="ru-RU" sz="1200" dirty="0" smtClean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«Дебаты»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 Дискуссия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 Диалог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Модульное и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</a:rPr>
                        <a:t>блочно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-модульное обучение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Развитие «критического мышления»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chemeClr val="bg1"/>
                          </a:solidFill>
                          <a:effectLst/>
                        </a:rPr>
                        <a:t>Здоровьесберегающие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 технологии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++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Система инновационной оценки «Портфолио»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Технология дистанционного обучения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 Технология сотрудничества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+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  <a:tr h="2562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Игровые технологии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effectLst/>
                        </a:rPr>
                        <a:t>++</a:t>
                      </a:r>
                      <a:endParaRPr lang="ru-RU" sz="1000" dirty="0">
                        <a:solidFill>
                          <a:schemeClr val="bg1"/>
                        </a:solidFill>
                        <a:effectLst/>
                        <a:latin typeface="Courier New"/>
                        <a:ea typeface="Times New Roman"/>
                        <a:cs typeface="Times New Roman"/>
                      </a:endParaRPr>
                    </a:p>
                  </a:txBody>
                  <a:tcPr marL="58033" marR="58033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/>
                <a:ea typeface="Times New Roman"/>
              </a:rPr>
              <a:t> </a:t>
            </a:r>
            <a:r>
              <a:rPr lang="ru-RU" sz="2700" b="1" dirty="0">
                <a:latin typeface="Times New Roman"/>
                <a:ea typeface="Times New Roman"/>
              </a:rPr>
              <a:t>Использование современных образовательных технологий в процессе обучения предмету и в воспитательной работе.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23730896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7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Спасибо</a:t>
            </a:r>
          </a:p>
          <a:p>
            <a:pPr marL="0" indent="0" algn="ctr">
              <a:buNone/>
            </a:pPr>
            <a:r>
              <a:rPr lang="ru-RU" sz="7200" b="1" spc="150" dirty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з</a:t>
            </a:r>
            <a:r>
              <a:rPr lang="ru-RU" sz="7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 </a:t>
            </a:r>
          </a:p>
          <a:p>
            <a:pPr marL="0" indent="0" algn="ctr">
              <a:buNone/>
            </a:pPr>
            <a:r>
              <a:rPr lang="ru-RU" sz="7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внимание !</a:t>
            </a:r>
            <a:endParaRPr lang="ru-RU" sz="7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080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592227"/>
              </p:ext>
            </p:extLst>
          </p:nvPr>
        </p:nvGraphicFramePr>
        <p:xfrm>
          <a:off x="611559" y="1124743"/>
          <a:ext cx="7992888" cy="5033664"/>
        </p:xfrm>
        <a:graphic>
          <a:graphicData uri="http://schemas.openxmlformats.org/drawingml/2006/table">
            <a:tbl>
              <a:tblPr firstRow="1" firstCol="1" bandRow="1"/>
              <a:tblGrid>
                <a:gridCol w="1997595"/>
                <a:gridCol w="1998431"/>
                <a:gridCol w="1998431"/>
                <a:gridCol w="1998431"/>
              </a:tblGrid>
              <a:tr h="813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Когда и какие учебные заведения окончила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 диплома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Специальность по диплому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Квалификация по диплому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5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Ак-Довуракское педагогическое училище Р.Т. 2000г.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СБ 6113142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«Музыкальное воспитание», 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Учитель музыки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Красноярский государственный педагогический университет им. В.П. Астафьева. 2010г.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ВСГ 4883715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«Логопедия»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Учитель-логопед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29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Трудовой стаж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29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Педагогический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729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Квалификационная категория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первая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231" marR="4823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438400" y="2647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26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1008112"/>
          </a:xfrm>
        </p:spPr>
        <p:txBody>
          <a:bodyPr>
            <a:noAutofit/>
          </a:bodyPr>
          <a:lstStyle/>
          <a:p>
            <a:r>
              <a:rPr lang="ru-RU" sz="1800" b="1" i="1" dirty="0" smtClean="0">
                <a:solidFill>
                  <a:srgbClr val="FFFF00"/>
                </a:solidFill>
                <a:latin typeface="Times New Roman"/>
                <a:ea typeface="Calibri"/>
              </a:rPr>
              <a:t>Государственные, муниципальные награды, грамоты, благодарственные письма и школьные поощрения</a:t>
            </a:r>
            <a:endParaRPr lang="ru-RU" sz="1800" dirty="0">
              <a:solidFill>
                <a:srgbClr val="FFFF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712967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01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Повышение квалификации за 5 лет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103946"/>
              </p:ext>
            </p:extLst>
          </p:nvPr>
        </p:nvGraphicFramePr>
        <p:xfrm>
          <a:off x="755578" y="1556794"/>
          <a:ext cx="7632847" cy="4855744"/>
        </p:xfrm>
        <a:graphic>
          <a:graphicData uri="http://schemas.openxmlformats.org/drawingml/2006/table">
            <a:tbl>
              <a:tblPr firstRow="1" firstCol="1" bandRow="1"/>
              <a:tblGrid>
                <a:gridCol w="397153"/>
                <a:gridCol w="1691077"/>
                <a:gridCol w="3258191"/>
                <a:gridCol w="964972"/>
                <a:gridCol w="1321454"/>
              </a:tblGrid>
              <a:tr h="50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Название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Тема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Часы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прохож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дения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ГОУ ДПО (ПК) ТГИП и ПК кадров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«Подготовка учителя начальных классов к работе в условиях введения новых образовательных стандартов» 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(72ч)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2011г.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6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ГОУ ДПО (ПК)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ТГИП и ПК кадров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«Учебно-методическое обеспечение введения и реализация ФГОС начального общего образования»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(72ч)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2011г.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ГОУ ДПО (ПК)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ТГИП и ПК кадров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«Аттестация учителя как фактор повышения профессионализма педагога»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(12ч)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2011г.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ГОУ ДПО (ПК)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ТГИП и ПК кадров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«Применение пакета свободного программного обеспечение ОС Линукс»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(72ч)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 г.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6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ГОУ ДПО (ПК) 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ТГИП и ПК кадров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«Новые психолого- педагогические технологии социальной работы с кризисной семьей»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(12ч)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Республиканский ЦПМС сопровождения «Сайзырал»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«Превенция суицидального поведения несовершеннолетних»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(72ч)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2014г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681" marR="416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28913" y="26749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5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Результаты </a:t>
            </a:r>
            <a:r>
              <a:rPr lang="ru-RU" dirty="0" err="1" smtClean="0"/>
              <a:t>обученности</a:t>
            </a:r>
            <a:r>
              <a:rPr lang="ru-RU" dirty="0" smtClean="0"/>
              <a:t> за 3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925586"/>
              </p:ext>
            </p:extLst>
          </p:nvPr>
        </p:nvGraphicFramePr>
        <p:xfrm>
          <a:off x="539552" y="1628799"/>
          <a:ext cx="7848872" cy="936104"/>
        </p:xfrm>
        <a:graphic>
          <a:graphicData uri="http://schemas.openxmlformats.org/drawingml/2006/table">
            <a:tbl>
              <a:tblPr firstRow="1" firstCol="1" bandRow="1"/>
              <a:tblGrid>
                <a:gridCol w="1925610"/>
                <a:gridCol w="1926415"/>
                <a:gridCol w="1926415"/>
                <a:gridCol w="2070432"/>
              </a:tblGrid>
              <a:tr h="468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Годы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2012-13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2012-14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2014-15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% качества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96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0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% успеваемости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2708920"/>
            <a:ext cx="5499100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912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908756"/>
              </p:ext>
            </p:extLst>
          </p:nvPr>
        </p:nvGraphicFramePr>
        <p:xfrm>
          <a:off x="1691680" y="8829599"/>
          <a:ext cx="6264696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009"/>
                <a:gridCol w="2237572"/>
                <a:gridCol w="1158425"/>
                <a:gridCol w="1355940"/>
                <a:gridCol w="1429750"/>
              </a:tblGrid>
              <a:tr h="8652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№</a:t>
                      </a:r>
                      <a:endParaRPr lang="ru-RU" sz="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  <a:tr h="6922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1.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  <a:tr h="354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2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  <a:tr h="354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3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  <a:tr h="473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4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  <a:tr h="4732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5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  <a:tr h="257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6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  <a:tr h="236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7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  <a:tr h="236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8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  <a:tr h="3549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9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  <a:tr h="236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500">
                          <a:effectLst/>
                        </a:rPr>
                        <a:t>10</a:t>
                      </a:r>
                      <a:endParaRPr lang="ru-RU" sz="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4734" marR="24734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>
                <a:solidFill>
                  <a:schemeClr val="bg1"/>
                </a:solidFill>
                <a:latin typeface="Times New Roman"/>
                <a:ea typeface="Calibri"/>
              </a:rPr>
              <a:t>3. Проведение открытых занятий, уроков, участие в проведении круглых столов, семинаров, конференций…</a:t>
            </a:r>
            <a:r>
              <a:rPr lang="ru-RU" sz="1600" dirty="0">
                <a:solidFill>
                  <a:schemeClr val="bg1"/>
                </a:solidFill>
                <a:latin typeface="Calibri"/>
                <a:ea typeface="Calibri"/>
              </a:rPr>
              <a:t/>
            </a:r>
            <a:br>
              <a:rPr lang="ru-RU" sz="1600" dirty="0">
                <a:solidFill>
                  <a:schemeClr val="bg1"/>
                </a:solidFill>
                <a:latin typeface="Calibri"/>
                <a:ea typeface="Calibri"/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076476"/>
              </p:ext>
            </p:extLst>
          </p:nvPr>
        </p:nvGraphicFramePr>
        <p:xfrm>
          <a:off x="251520" y="1484783"/>
          <a:ext cx="8640960" cy="5227391"/>
        </p:xfrm>
        <a:graphic>
          <a:graphicData uri="http://schemas.openxmlformats.org/drawingml/2006/table">
            <a:tbl>
              <a:tblPr firstRow="1" firstCol="1" bandRow="1"/>
              <a:tblGrid>
                <a:gridCol w="413495"/>
                <a:gridCol w="3898409"/>
                <a:gridCol w="2213732"/>
                <a:gridCol w="2115324"/>
              </a:tblGrid>
              <a:tr h="35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Наименование мероприятия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класс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год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Доклад «Развитие творческих способностей обучающихся на уроках музыки»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школьный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Открытый урок «Ростислав 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Докур-оолович Кенденбиль»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школьный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2011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Классный час «Тыва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черим</a:t>
                      </a: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аялгазы</a:t>
                      </a: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9кл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Конкурс военно-патриотических песен среди 5-8 классов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5-8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2012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Викторина для 9 – 11 кл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«Герои Отечества»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9-11 кл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школьный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Классный час 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«Наши меньшие братья в боевом строю»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11 кл 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городской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Классный час «Этикет и мы»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11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кл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Школьный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Открытый урок «Небесное и земное в звуках и красках»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5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кл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Городской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42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Доклад «Современный урок музыки в соответствии с новыми стандартами ФГОС»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Городской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1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9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Конкурс хоровых коллективов « Битва хоров»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5-11 кл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3285" marR="43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1694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2200" dirty="0"/>
              <a:t>Результаты участия в конкурсах и фестивалях</a:t>
            </a:r>
            <a:br>
              <a:rPr lang="ru-RU" sz="2200" dirty="0"/>
            </a:br>
            <a:r>
              <a:rPr lang="ru-RU" sz="2200" dirty="0"/>
              <a:t> в муниципальных,  республиканских этапах </a:t>
            </a:r>
            <a:r>
              <a:rPr lang="ru-RU" sz="2200" dirty="0" smtClean="0"/>
              <a:t>за  </a:t>
            </a:r>
            <a:r>
              <a:rPr lang="ru-RU" sz="2200" dirty="0"/>
              <a:t>3 </a:t>
            </a:r>
            <a:r>
              <a:rPr lang="ru-RU" sz="2200" dirty="0" smtClean="0"/>
              <a:t>года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423178"/>
              </p:ext>
            </p:extLst>
          </p:nvPr>
        </p:nvGraphicFramePr>
        <p:xfrm>
          <a:off x="323528" y="1068991"/>
          <a:ext cx="8568953" cy="3618864"/>
        </p:xfrm>
        <a:graphic>
          <a:graphicData uri="http://schemas.openxmlformats.org/drawingml/2006/table">
            <a:tbl>
              <a:tblPr/>
              <a:tblGrid>
                <a:gridCol w="451809"/>
                <a:gridCol w="4010132"/>
                <a:gridCol w="1282988"/>
                <a:gridCol w="862872"/>
                <a:gridCol w="1961152"/>
              </a:tblGrid>
              <a:tr h="4165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  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4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Фестиваль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«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Салют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Победы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среди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детских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хоровых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коллективов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города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п</a:t>
                      </a: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-й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2012-</a:t>
                      </a: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013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II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878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Фестиваль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«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Салют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Победы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  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девизом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«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Расцветай Тува мя родная "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среди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детских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художественных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коллективов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города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п-й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-201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I-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11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Фестиваль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«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Салют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Победы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 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                         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девизом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«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Россия  и Тува - длиною в век"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среди детских художественных коллективов республики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республиканский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13-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  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Грамота</a:t>
                      </a:r>
                      <a:r>
                        <a:rPr lang="ru-RU" sz="120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"за активное участие</a:t>
                      </a: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21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Фестиваль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«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Салют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Победы"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посвященной  70-летию Великой отечественной войне среди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детских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хоровых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коллективов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города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п-й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-201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I– 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20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Фестиваль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«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Салют</a:t>
                      </a: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Победы"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посвященной 70-летию Великой отечественной войне среди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детских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хоровых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коллективов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школ</a:t>
                      </a:r>
                      <a:r>
                        <a:rPr lang="ru-RU" sz="120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республики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республиканский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2014-2015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Активное участие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8930" marR="489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79797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Динамика участия в фестивалях </a:t>
            </a:r>
            <a:r>
              <a:rPr lang="ru-RU" b="1" dirty="0" smtClean="0"/>
              <a:t>           за </a:t>
            </a:r>
            <a:r>
              <a:rPr lang="ru-RU" b="1" dirty="0"/>
              <a:t>5</a:t>
            </a:r>
            <a:r>
              <a:rPr lang="ru-RU" b="1" dirty="0" smtClean="0"/>
              <a:t> лет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871538" y="1484313"/>
          <a:ext cx="7408862" cy="464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68601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Информация об участниках  республиканских, городских, школьных научно-практических конференциях, конкурсах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16321"/>
              </p:ext>
            </p:extLst>
          </p:nvPr>
        </p:nvGraphicFramePr>
        <p:xfrm>
          <a:off x="395536" y="1628800"/>
          <a:ext cx="8496944" cy="4362545"/>
        </p:xfrm>
        <a:graphic>
          <a:graphicData uri="http://schemas.openxmlformats.org/drawingml/2006/table">
            <a:tbl>
              <a:tblPr/>
              <a:tblGrid>
                <a:gridCol w="465523"/>
                <a:gridCol w="1262669"/>
                <a:gridCol w="2655273"/>
                <a:gridCol w="1017135"/>
                <a:gridCol w="1008112"/>
                <a:gridCol w="2088232"/>
              </a:tblGrid>
              <a:tr h="38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№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учащихся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Название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мероприятия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Результат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Байыр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Шораан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Айдысович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патриотических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песен "Мое Отечество -2012"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III 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Кужугет Сыдымчы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патриотических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песен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«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Мое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Отечество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Номинация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«Талант»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9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3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Байыр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Шораан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Айдысович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III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Всероссийский дистанционный конкурс «Звездный час со Школой космонавтики»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Всероссийский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2012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Сертификат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210 баллов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Байыр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Шораан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Айдысович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патриотических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песен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«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Мое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Отечество - 2013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Грамота за активное 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участие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66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Сарыглар Эртине Вячеславович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патриотических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песен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«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Мое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Отечество - 2013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Грамота за активное участие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6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Саая Найырана Орлановна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патриотических</a:t>
                      </a: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песен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«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Мое</a:t>
                      </a: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Отечество - 2014</a:t>
                      </a: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2014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 -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44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7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Кара-оол Альбина Альбертовна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патриотических</a:t>
                      </a: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песен</a:t>
                      </a: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«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Мое</a:t>
                      </a: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Отечество - 2014</a:t>
                      </a: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2014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Номинация «Достояние Республики</a:t>
                      </a:r>
                      <a:r>
                        <a:rPr lang="ru-RU" sz="105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74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8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Кужугет 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Виктория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Владимировна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городской НПК младших школьников «Первые шаги в науку»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2014</a:t>
                      </a:r>
                      <a:endParaRPr lang="ru-RU" sz="105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II -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8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Сарыглар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Айрада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Андреевна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Конкурс патриотических песен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«Мое Отечество»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городской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III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4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Саая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Найырана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5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Орлановна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Конкурс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патриотических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песен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«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Мое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Отечество</a:t>
                      </a: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»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городской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201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  <a:latin typeface="Times New Roman"/>
                          <a:ea typeface="DejaVu Sans"/>
                          <a:cs typeface="Times New Roman"/>
                        </a:rPr>
                        <a:t>III </a:t>
                      </a:r>
                      <a:r>
                        <a:rPr lang="ru-RU" sz="105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05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3446" marR="2344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3259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458</TotalTime>
  <Words>886</Words>
  <Application>Microsoft Office PowerPoint</Application>
  <PresentationFormat>Экран (4:3)</PresentationFormat>
  <Paragraphs>316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Давайте познакомимся !</vt:lpstr>
      <vt:lpstr>Презентация PowerPoint</vt:lpstr>
      <vt:lpstr>Государственные, муниципальные награды, грамоты, благодарственные письма и школьные поощрения</vt:lpstr>
      <vt:lpstr>Повышение квалификации за 5 лет</vt:lpstr>
      <vt:lpstr>Результаты обученности за 3 года</vt:lpstr>
      <vt:lpstr>3. Проведение открытых занятий, уроков, участие в проведении круглых столов, семинаров, конференций… </vt:lpstr>
      <vt:lpstr>Результаты участия в конкурсах и фестивалях  в муниципальных,  республиканских этапах за  3 года </vt:lpstr>
      <vt:lpstr>Динамика участия в фестивалях            за 5 лет </vt:lpstr>
      <vt:lpstr>Информация об участниках  республиканских, городских, школьных научно-практических конференциях, конкурсах</vt:lpstr>
      <vt:lpstr>Обоснованность рабочей программы, соответствие с требования ФГОС</vt:lpstr>
      <vt:lpstr> Использование современных образовательных технологий в процессе обучения предмету и в воспитательной работе.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Давайте познакомимся !</dc:title>
  <dc:creator>ученик3</dc:creator>
  <cp:lastModifiedBy>ас</cp:lastModifiedBy>
  <cp:revision>46</cp:revision>
  <dcterms:created xsi:type="dcterms:W3CDTF">2012-02-29T05:03:38Z</dcterms:created>
  <dcterms:modified xsi:type="dcterms:W3CDTF">2016-02-05T03:35:34Z</dcterms:modified>
</cp:coreProperties>
</file>