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59" r:id="rId6"/>
    <p:sldId id="265" r:id="rId7"/>
    <p:sldId id="261" r:id="rId8"/>
    <p:sldId id="262" r:id="rId9"/>
    <p:sldId id="263" r:id="rId10"/>
    <p:sldId id="264" r:id="rId11"/>
    <p:sldId id="268" r:id="rId12"/>
    <p:sldId id="269" r:id="rId13"/>
    <p:sldId id="270" r:id="rId14"/>
    <p:sldId id="266" r:id="rId15"/>
    <p:sldId id="271" r:id="rId16"/>
    <p:sldId id="272" r:id="rId17"/>
    <p:sldId id="273" r:id="rId18"/>
    <p:sldId id="267" r:id="rId19"/>
    <p:sldId id="274" r:id="rId20"/>
    <p:sldId id="275" r:id="rId21"/>
    <p:sldId id="277" r:id="rId22"/>
    <p:sldId id="278" r:id="rId23"/>
    <p:sldId id="27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varScale="1">
        <p:scale>
          <a:sx n="68" d="100"/>
          <a:sy n="68" d="100"/>
        </p:scale>
        <p:origin x="-576" y="-96"/>
      </p:cViewPr>
      <p:guideLst>
        <p:guide orient="horz" pos="2160"/>
        <p:guide pos="2880"/>
      </p:guideLst>
    </p:cSldViewPr>
  </p:slideViewPr>
  <p:notesTextViewPr>
    <p:cViewPr>
      <p:scale>
        <a:sx n="400" d="100"/>
        <a:sy n="4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16" name="Slide Number Placeholder 15"/>
          <p:cNvSpPr>
            <a:spLocks noGrp="1"/>
          </p:cNvSpPr>
          <p:nvPr>
            <p:ph type="sldNum" sz="quarter" idx="11"/>
          </p:nvPr>
        </p:nvSpPr>
        <p:spPr/>
        <p:txBody>
          <a:bodyPr/>
          <a:lstStyle/>
          <a:p>
            <a:fld id="{688552E5-9A72-4E62-9074-44AD3B3261C5}"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8552E5-9A72-4E62-9074-44AD3B3261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8552E5-9A72-4E62-9074-44AD3B3261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15" name="Slide Number Placeholder 14"/>
          <p:cNvSpPr>
            <a:spLocks noGrp="1"/>
          </p:cNvSpPr>
          <p:nvPr>
            <p:ph type="sldNum" sz="quarter" idx="11"/>
          </p:nvPr>
        </p:nvSpPr>
        <p:spPr/>
        <p:txBody>
          <a:bodyPr/>
          <a:lstStyle/>
          <a:p>
            <a:fld id="{688552E5-9A72-4E62-9074-44AD3B3261C5}"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13" name="Slide Number Placeholder 12"/>
          <p:cNvSpPr>
            <a:spLocks noGrp="1"/>
          </p:cNvSpPr>
          <p:nvPr>
            <p:ph type="sldNum" sz="quarter" idx="11"/>
          </p:nvPr>
        </p:nvSpPr>
        <p:spPr/>
        <p:txBody>
          <a:bodyPr/>
          <a:lstStyle/>
          <a:p>
            <a:fld id="{688552E5-9A72-4E62-9074-44AD3B3261C5}"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9" name="Slide Number Placeholder 8"/>
          <p:cNvSpPr>
            <a:spLocks noGrp="1"/>
          </p:cNvSpPr>
          <p:nvPr>
            <p:ph type="sldNum" sz="quarter" idx="11"/>
          </p:nvPr>
        </p:nvSpPr>
        <p:spPr/>
        <p:txBody>
          <a:bodyPr/>
          <a:lstStyle/>
          <a:p>
            <a:fld id="{688552E5-9A72-4E62-9074-44AD3B3261C5}"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15" name="Slide Number Placeholder 14"/>
          <p:cNvSpPr>
            <a:spLocks noGrp="1"/>
          </p:cNvSpPr>
          <p:nvPr>
            <p:ph type="sldNum" sz="quarter" idx="11"/>
          </p:nvPr>
        </p:nvSpPr>
        <p:spPr/>
        <p:txBody>
          <a:bodyPr/>
          <a:lstStyle/>
          <a:p>
            <a:fld id="{688552E5-9A72-4E62-9074-44AD3B3261C5}"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8" name="Slide Number Placeholder 7"/>
          <p:cNvSpPr>
            <a:spLocks noGrp="1"/>
          </p:cNvSpPr>
          <p:nvPr>
            <p:ph type="sldNum" sz="quarter" idx="11"/>
          </p:nvPr>
        </p:nvSpPr>
        <p:spPr/>
        <p:txBody>
          <a:bodyPr/>
          <a:lstStyle/>
          <a:p>
            <a:fld id="{688552E5-9A72-4E62-9074-44AD3B3261C5}"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6" name="Slide Number Placeholder 5"/>
          <p:cNvSpPr>
            <a:spLocks noGrp="1"/>
          </p:cNvSpPr>
          <p:nvPr>
            <p:ph type="sldNum" sz="quarter" idx="11"/>
          </p:nvPr>
        </p:nvSpPr>
        <p:spPr/>
        <p:txBody>
          <a:bodyPr/>
          <a:lstStyle/>
          <a:p>
            <a:fld id="{688552E5-9A72-4E62-9074-44AD3B3261C5}"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16" name="Slide Number Placeholder 15"/>
          <p:cNvSpPr>
            <a:spLocks noGrp="1"/>
          </p:cNvSpPr>
          <p:nvPr>
            <p:ph type="sldNum" sz="quarter" idx="11"/>
          </p:nvPr>
        </p:nvSpPr>
        <p:spPr/>
        <p:txBody>
          <a:bodyPr/>
          <a:lstStyle/>
          <a:p>
            <a:fld id="{688552E5-9A72-4E62-9074-44AD3B3261C5}"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DF4C3548-0DF9-44B1-B2D6-B3687F4E632F}" type="datetimeFigureOut">
              <a:rPr lang="ru-RU" smtClean="0"/>
              <a:pPr/>
              <a:t>08.02.2016</a:t>
            </a:fld>
            <a:endParaRPr lang="ru-RU"/>
          </a:p>
        </p:txBody>
      </p:sp>
      <p:sp>
        <p:nvSpPr>
          <p:cNvPr id="14" name="Slide Number Placeholder 13"/>
          <p:cNvSpPr>
            <a:spLocks noGrp="1"/>
          </p:cNvSpPr>
          <p:nvPr>
            <p:ph type="sldNum" sz="quarter" idx="11"/>
          </p:nvPr>
        </p:nvSpPr>
        <p:spPr/>
        <p:txBody>
          <a:bodyPr/>
          <a:lstStyle/>
          <a:p>
            <a:fld id="{688552E5-9A72-4E62-9074-44AD3B3261C5}"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F4C3548-0DF9-44B1-B2D6-B3687F4E632F}" type="datetimeFigureOut">
              <a:rPr lang="ru-RU" smtClean="0"/>
              <a:pPr/>
              <a:t>08.02.2016</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88552E5-9A72-4E62-9074-44AD3B3261C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2924944"/>
            <a:ext cx="5112568" cy="986408"/>
          </a:xfrm>
        </p:spPr>
        <p:txBody>
          <a:bodyPr/>
          <a:lstStyle/>
          <a:p>
            <a:pPr algn="ctr"/>
            <a:r>
              <a:rPr lang="ru-RU" sz="3600" b="1" dirty="0" smtClean="0"/>
              <a:t>Секреты долголетия Льва Николаевича Толстого</a:t>
            </a:r>
            <a:endParaRPr lang="ru-RU" sz="3600" b="1" dirty="0"/>
          </a:p>
        </p:txBody>
      </p:sp>
      <p:sp>
        <p:nvSpPr>
          <p:cNvPr id="3" name="Подзаголовок 2"/>
          <p:cNvSpPr>
            <a:spLocks noGrp="1"/>
          </p:cNvSpPr>
          <p:nvPr>
            <p:ph sz="quarter" idx="13"/>
          </p:nvPr>
        </p:nvSpPr>
        <p:spPr>
          <a:xfrm>
            <a:off x="4788024" y="4497293"/>
            <a:ext cx="4032448" cy="2075655"/>
          </a:xfrm>
        </p:spPr>
        <p:txBody>
          <a:bodyPr>
            <a:normAutofit/>
          </a:bodyPr>
          <a:lstStyle/>
          <a:p>
            <a:pPr marL="18288" indent="0" algn="just">
              <a:buNone/>
            </a:pPr>
            <a:r>
              <a:rPr lang="ru-RU" dirty="0" smtClean="0"/>
              <a:t>Выполнила: Алексеева </a:t>
            </a:r>
            <a:r>
              <a:rPr lang="ru-RU" dirty="0" smtClean="0"/>
              <a:t>Раиса Егоровна, учитель русского языка и литературы</a:t>
            </a:r>
            <a:endParaRPr lang="ru-RU" dirty="0"/>
          </a:p>
        </p:txBody>
      </p:sp>
      <p:sp>
        <p:nvSpPr>
          <p:cNvPr id="5" name="Объект 4"/>
          <p:cNvSpPr>
            <a:spLocks noGrp="1"/>
          </p:cNvSpPr>
          <p:nvPr>
            <p:ph sz="quarter" idx="14"/>
          </p:nvPr>
        </p:nvSpPr>
        <p:spPr>
          <a:xfrm>
            <a:off x="539552" y="332657"/>
            <a:ext cx="8208912" cy="1541149"/>
          </a:xfrm>
        </p:spPr>
        <p:txBody>
          <a:bodyPr>
            <a:normAutofit fontScale="40000" lnSpcReduction="20000"/>
          </a:bodyPr>
          <a:lstStyle/>
          <a:p>
            <a:pPr marL="18288" indent="0" algn="ctr">
              <a:buNone/>
            </a:pPr>
            <a:r>
              <a:rPr lang="ru-RU" sz="4800" dirty="0">
                <a:effectLst/>
              </a:rPr>
              <a:t> МКУ «Муниципальный орган управления образования» администрации муниципального района «</a:t>
            </a:r>
            <a:r>
              <a:rPr lang="ru-RU" sz="4800" dirty="0" err="1">
                <a:effectLst/>
              </a:rPr>
              <a:t>Сунтарский</a:t>
            </a:r>
            <a:r>
              <a:rPr lang="ru-RU" sz="4800" dirty="0">
                <a:effectLst/>
              </a:rPr>
              <a:t> улус (район)»</a:t>
            </a:r>
          </a:p>
          <a:p>
            <a:pPr marL="18288" indent="0" algn="ctr">
              <a:buNone/>
            </a:pPr>
            <a:r>
              <a:rPr lang="ru-RU" sz="4800" dirty="0">
                <a:effectLst/>
              </a:rPr>
              <a:t>МБОУ «</a:t>
            </a:r>
            <a:r>
              <a:rPr lang="ru-RU" sz="4800" dirty="0" err="1">
                <a:effectLst/>
              </a:rPr>
              <a:t>Сунтарская</a:t>
            </a:r>
            <a:r>
              <a:rPr lang="ru-RU" sz="4800" dirty="0">
                <a:effectLst/>
              </a:rPr>
              <a:t> средняя общеобразовательная школа №3»</a:t>
            </a:r>
          </a:p>
          <a:p>
            <a:pPr marL="18288" indent="0" algn="ctr">
              <a:buNone/>
            </a:pPr>
            <a:r>
              <a:rPr lang="ru-RU" sz="4800" b="1" dirty="0">
                <a:effectLst/>
              </a:rPr>
              <a:t> </a:t>
            </a:r>
            <a:endParaRPr lang="ru-RU" sz="4800" dirty="0">
              <a:effectLst/>
            </a:endParaRPr>
          </a:p>
          <a:p>
            <a:pPr marL="18288" indent="0">
              <a:buNone/>
            </a:pPr>
            <a:r>
              <a:rPr lang="ru-RU" b="1" dirty="0">
                <a:effectLst/>
              </a:rPr>
              <a:t> </a:t>
            </a:r>
            <a:endParaRPr lang="ru-RU" dirty="0">
              <a:effectLst/>
            </a:endParaRPr>
          </a:p>
          <a:p>
            <a:pPr marL="18288" indent="0">
              <a:buNone/>
            </a:pPr>
            <a:endParaRPr lang="ru-RU" dirty="0"/>
          </a:p>
        </p:txBody>
      </p:sp>
      <p:pic>
        <p:nvPicPr>
          <p:cNvPr id="4" name="Содержимое 3" descr="tolstoy_lev.jpg"/>
          <p:cNvPicPr>
            <a:picLocks noChangeAspect="1"/>
          </p:cNvPicPr>
          <p:nvPr/>
        </p:nvPicPr>
        <p:blipFill>
          <a:blip r:embed="rId2" cstate="print"/>
          <a:stretch>
            <a:fillRect/>
          </a:stretch>
        </p:blipFill>
        <p:spPr>
          <a:xfrm>
            <a:off x="539552" y="1602548"/>
            <a:ext cx="3024336" cy="3932573"/>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00609661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543800" cy="914400"/>
          </a:xfrm>
        </p:spPr>
        <p:txBody>
          <a:bodyPr/>
          <a:lstStyle/>
          <a:p>
            <a:r>
              <a:rPr lang="ru-RU" sz="3600" b="1" dirty="0" smtClean="0"/>
              <a:t>  Режим дня – первостепенное условие продуктивности труда</a:t>
            </a:r>
            <a:endParaRPr lang="ru-RU" sz="3600" b="1" dirty="0"/>
          </a:p>
        </p:txBody>
      </p:sp>
      <p:sp>
        <p:nvSpPr>
          <p:cNvPr id="3" name="Объект 2"/>
          <p:cNvSpPr>
            <a:spLocks noGrp="1"/>
          </p:cNvSpPr>
          <p:nvPr>
            <p:ph sz="quarter" idx="13"/>
          </p:nvPr>
        </p:nvSpPr>
        <p:spPr>
          <a:xfrm>
            <a:off x="467544" y="1268760"/>
            <a:ext cx="7992888" cy="5589240"/>
          </a:xfrm>
        </p:spPr>
        <p:txBody>
          <a:bodyPr>
            <a:normAutofit fontScale="92500" lnSpcReduction="10000"/>
          </a:bodyPr>
          <a:lstStyle/>
          <a:p>
            <a:pPr marL="18288" indent="0">
              <a:buNone/>
            </a:pPr>
            <a:r>
              <a:rPr lang="ru-RU" dirty="0">
                <a:effectLst/>
              </a:rPr>
              <a:t> </a:t>
            </a:r>
            <a:r>
              <a:rPr lang="ru-RU" dirty="0" smtClean="0">
                <a:effectLst/>
              </a:rPr>
              <a:t>	Толстой </a:t>
            </a:r>
            <a:r>
              <a:rPr lang="ru-RU" dirty="0">
                <a:effectLst/>
              </a:rPr>
              <a:t>считал первостепенным условием продуктивности труда строго размеренный образ жизни, принуждал себя к такой строгости. Вставал он около восьми часов утра. Полчаса совершал прогулку.  Как вспоминает врач Д. П. </a:t>
            </a:r>
            <a:r>
              <a:rPr lang="ru-RU" dirty="0" err="1">
                <a:effectLst/>
              </a:rPr>
              <a:t>Маковидский</a:t>
            </a:r>
            <a:r>
              <a:rPr lang="ru-RU" dirty="0">
                <a:effectLst/>
              </a:rPr>
              <a:t>, Толстой не упускал возможности принять воздушную ванну, раздевшись в укромном уголке сада. Ранняя прогулка взбадривала. «Утром я чувствую себя ребенком»,— говорил писатель в восемьдесят лет.   Возвратившись, он пил в кабинете ячменный кофе, иногда с миндальным молоком и несколькими кусочками сухого черного хлеба, знакомился с письмами, тотчас же диктуя ответы, нередко прочитывал несколько страничек из книг «Крут чтения» и «На каждый день», иной раз для вдохновения играл на рояле и затем приступал к литературной работе, продолжавшейся до двух-трех часов дня.                                                         </a:t>
            </a:r>
            <a:endParaRPr lang="ru-RU" dirty="0" smtClean="0">
              <a:effectLst/>
            </a:endParaRPr>
          </a:p>
          <a:p>
            <a:pPr marL="18288" indent="0">
              <a:buNone/>
            </a:pPr>
            <a:r>
              <a:rPr lang="ru-RU" dirty="0">
                <a:effectLst/>
              </a:rPr>
              <a:t>	</a:t>
            </a:r>
            <a:r>
              <a:rPr lang="ru-RU" dirty="0" smtClean="0">
                <a:effectLst/>
              </a:rPr>
              <a:t> </a:t>
            </a:r>
            <a:r>
              <a:rPr lang="ru-RU" dirty="0">
                <a:effectLst/>
              </a:rPr>
              <a:t>Работа была законом жизни, и не зависела ни от каких обстоятельств. «Лучше дурно сделанная работа,— утверждал Толстой,— чем ничего. Ежели ты приучишь себя работать даже и тогда, когда ты не расположен, то насколько легче будет идти работа, когда ты расположен к ней».</a:t>
            </a:r>
          </a:p>
          <a:p>
            <a:pPr marL="18288" indent="0">
              <a:buNone/>
            </a:pPr>
            <a:endParaRPr lang="ru-RU" dirty="0"/>
          </a:p>
        </p:txBody>
      </p:sp>
      <p:sp>
        <p:nvSpPr>
          <p:cNvPr id="4" name="Объект 3"/>
          <p:cNvSpPr>
            <a:spLocks noGrp="1"/>
          </p:cNvSpPr>
          <p:nvPr>
            <p:ph sz="quarter" idx="14"/>
          </p:nvPr>
        </p:nvSpPr>
        <p:spPr>
          <a:xfrm>
            <a:off x="5292080" y="4869160"/>
            <a:ext cx="3273552" cy="3432175"/>
          </a:xfrm>
        </p:spPr>
        <p:txBody>
          <a:bodyPr/>
          <a:lstStyle/>
          <a:p>
            <a:endParaRPr lang="ru-RU" dirty="0"/>
          </a:p>
        </p:txBody>
      </p:sp>
    </p:spTree>
    <p:extLst>
      <p:ext uri="{BB962C8B-B14F-4D97-AF65-F5344CB8AC3E}">
        <p14:creationId xmlns="" xmlns:p14="http://schemas.microsoft.com/office/powerpoint/2010/main" val="294261020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332656"/>
            <a:ext cx="5220072" cy="6264696"/>
          </a:xfrm>
        </p:spPr>
        <p:txBody>
          <a:bodyPr>
            <a:normAutofit/>
          </a:bodyPr>
          <a:lstStyle/>
          <a:p>
            <a:pPr>
              <a:buNone/>
            </a:pPr>
            <a:r>
              <a:rPr lang="ru-RU" b="1" dirty="0" smtClean="0"/>
              <a:t>    	</a:t>
            </a:r>
            <a:r>
              <a:rPr lang="ru-RU" dirty="0" smtClean="0"/>
              <a:t>С юности любил он охоту. Охотник он был страстный, неутомимый и умелый. Он любил и щегольнуть на охоте ловкостью и лихостью. Знал Толстой и охоту на крупного, опасного зверя. Афанасий Фет описывает в своих воспоминаниях случай, когда Толстой, промахнувшись по громадной медведице, чуть было не погиб, подмятый зверем, конечно, охота давала писателю неоценимые минуты общения с природой, но был в ней и спортивный азарт, который он ценил.      </a:t>
            </a:r>
            <a:endParaRPr lang="ru-RU" dirty="0"/>
          </a:p>
        </p:txBody>
      </p:sp>
      <p:pic>
        <p:nvPicPr>
          <p:cNvPr id="4" name="Рисунок 3" descr="Leo_Tolstoy_by_Nesterov.jpg"/>
          <p:cNvPicPr>
            <a:picLocks noChangeAspect="1"/>
          </p:cNvPicPr>
          <p:nvPr/>
        </p:nvPicPr>
        <p:blipFill>
          <a:blip r:embed="rId2" cstate="print"/>
          <a:stretch>
            <a:fillRect/>
          </a:stretch>
        </p:blipFill>
        <p:spPr>
          <a:xfrm>
            <a:off x="5004048" y="1340768"/>
            <a:ext cx="3931737"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45080766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6400800"/>
            <a:ext cx="7543800" cy="914400"/>
          </a:xfrm>
        </p:spPr>
        <p:txBody>
          <a:bodyPr/>
          <a:lstStyle/>
          <a:p>
            <a:endParaRPr lang="ru-RU" dirty="0"/>
          </a:p>
        </p:txBody>
      </p:sp>
      <p:sp>
        <p:nvSpPr>
          <p:cNvPr id="2" name="Содержимое 1"/>
          <p:cNvSpPr>
            <a:spLocks noGrp="1"/>
          </p:cNvSpPr>
          <p:nvPr>
            <p:ph sz="quarter" idx="13"/>
          </p:nvPr>
        </p:nvSpPr>
        <p:spPr>
          <a:xfrm>
            <a:off x="0" y="188640"/>
            <a:ext cx="9036496" cy="2160240"/>
          </a:xfrm>
        </p:spPr>
        <p:txBody>
          <a:bodyPr>
            <a:normAutofit fontScale="92500" lnSpcReduction="20000"/>
          </a:bodyPr>
          <a:lstStyle/>
          <a:p>
            <a:pPr>
              <a:buNone/>
            </a:pPr>
            <a:r>
              <a:rPr lang="ru-RU" sz="2400" dirty="0" smtClean="0"/>
              <a:t>		Когда Толстой перестал охотиться, одним из его наибольших увлечений остались долгие пешие прогулки и верховая езда. Как он владел лошадью! По словам современников, не многие всадники так молодцевато смотрелись на коне, как уже старый Толстой.</a:t>
            </a:r>
          </a:p>
          <a:p>
            <a:pPr>
              <a:buNone/>
            </a:pPr>
            <a:endParaRPr lang="ru-RU" sz="2200" dirty="0" smtClean="0"/>
          </a:p>
          <a:p>
            <a:pPr algn="r">
              <a:buNone/>
            </a:pPr>
            <a:r>
              <a:rPr lang="ru-RU" sz="2200" dirty="0" smtClean="0">
                <a:solidFill>
                  <a:srgbClr val="000066"/>
                </a:solidFill>
              </a:rPr>
              <a:t> </a:t>
            </a:r>
            <a:endParaRPr lang="ru-RU" b="1" i="1" dirty="0">
              <a:solidFill>
                <a:srgbClr val="FFFF00"/>
              </a:solidFill>
            </a:endParaRPr>
          </a:p>
        </p:txBody>
      </p:sp>
      <p:sp>
        <p:nvSpPr>
          <p:cNvPr id="4" name="Объект 3"/>
          <p:cNvSpPr>
            <a:spLocks noGrp="1"/>
          </p:cNvSpPr>
          <p:nvPr>
            <p:ph sz="quarter" idx="14"/>
          </p:nvPr>
        </p:nvSpPr>
        <p:spPr>
          <a:xfrm>
            <a:off x="179512" y="4653137"/>
            <a:ext cx="8712968" cy="2198828"/>
          </a:xfrm>
        </p:spPr>
        <p:txBody>
          <a:bodyPr>
            <a:normAutofit/>
          </a:bodyPr>
          <a:lstStyle/>
          <a:p>
            <a:pPr marL="18288" indent="0">
              <a:buNone/>
            </a:pPr>
            <a:r>
              <a:rPr lang="ru-RU" sz="2000" b="1" i="1" dirty="0">
                <a:solidFill>
                  <a:srgbClr val="FFFF00"/>
                </a:solidFill>
              </a:rPr>
              <a:t>«А как сядет верхом – настоящая картина, - писал В. В. Стасов. – «Я думаю, никогда он не был лучше, ещё будучи артиллерийским прапорщиком или подпоручиком. Стоит посмотреть ещё, когда он только садится на лошадь и заносит ногу через седло. Но как только сел, просто чудо что такое! Да, тут Лев становится картиной… - чего ещё надо в 67 лет?»</a:t>
            </a:r>
            <a:r>
              <a:rPr lang="ru-RU" b="1" i="1" dirty="0">
                <a:solidFill>
                  <a:srgbClr val="FFFF00"/>
                </a:solidFill>
              </a:rPr>
              <a:t>  </a:t>
            </a:r>
          </a:p>
          <a:p>
            <a:pPr marL="18288" indent="0">
              <a:buNone/>
            </a:pPr>
            <a:endParaRPr lang="ru-RU" dirty="0"/>
          </a:p>
        </p:txBody>
      </p:sp>
      <p:pic>
        <p:nvPicPr>
          <p:cNvPr id="7170" name="Picture 2" descr="C:\Users\Никита\Desktop\нов\толстой на коне.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1772816"/>
            <a:ext cx="374441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Рисунок 5" descr="image008.jpg"/>
          <p:cNvPicPr>
            <a:picLocks noChangeAspect="1"/>
          </p:cNvPicPr>
          <p:nvPr/>
        </p:nvPicPr>
        <p:blipFill>
          <a:blip r:embed="rId3" cstate="print"/>
          <a:stretch>
            <a:fillRect/>
          </a:stretch>
        </p:blipFill>
        <p:spPr>
          <a:xfrm>
            <a:off x="4626720" y="1772816"/>
            <a:ext cx="4086167"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92988128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2000"/>
                                  </p:stCondLst>
                                  <p:childTnLst>
                                    <p:set>
                                      <p:cBhvr>
                                        <p:cTn id="6" dur="1" fill="hold">
                                          <p:stCondLst>
                                            <p:cond delay="0"/>
                                          </p:stCondLst>
                                        </p:cTn>
                                        <p:tgtEl>
                                          <p:spTgt spid="2">
                                            <p:txEl>
                                              <p:pRg st="2" end="2"/>
                                            </p:txEl>
                                          </p:spTgt>
                                        </p:tgtEl>
                                        <p:attrNameLst>
                                          <p:attrName>style.visibility</p:attrName>
                                        </p:attrNameLst>
                                      </p:cBhvr>
                                      <p:to>
                                        <p:strVal val="visible"/>
                                      </p:to>
                                    </p:set>
                                    <p:anim to="" calcmode="lin" valueType="num">
                                      <p:cBhvr>
                                        <p:cTn id="7" dur="1" fill="hold"/>
                                        <p:tgtEl>
                                          <p:spTgt spid="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79912" y="116632"/>
            <a:ext cx="5112568" cy="6408712"/>
          </a:xfrm>
        </p:spPr>
        <p:txBody>
          <a:bodyPr>
            <a:noAutofit/>
          </a:bodyPr>
          <a:lstStyle/>
          <a:p>
            <a:pPr>
              <a:buNone/>
            </a:pPr>
            <a:r>
              <a:rPr lang="ru-RU" sz="2000" dirty="0" smtClean="0"/>
              <a:t>		Лев Николаевич очень любил лошадей, много знал о них. </a:t>
            </a:r>
            <a:r>
              <a:rPr lang="ru-RU" sz="2000" dirty="0" err="1">
                <a:solidFill>
                  <a:srgbClr val="FFFF00"/>
                </a:solidFill>
              </a:rPr>
              <a:t>Делир</a:t>
            </a:r>
            <a:r>
              <a:rPr lang="ru-RU" sz="2000" dirty="0"/>
              <a:t> – конь Льва Николаевича Толстого известен именно тем, что в последние годы был любимой лошадью великого </a:t>
            </a:r>
            <a:r>
              <a:rPr lang="ru-RU" sz="2000" dirty="0" smtClean="0"/>
              <a:t>писателя. По словам Софьи Андреевны, жены писателя, много времени он проводил на конюшне, сам ухаживал за любимой лошадью, кормил её с ладони. Может быть, поэтому им так прекрасно и с тонким знанием дела обрисованы скачки с преодолением препятствий в романе «Анна Каренина», запечатлён трогательный образ коня в «</a:t>
            </a:r>
            <a:r>
              <a:rPr lang="ru-RU" sz="2000" dirty="0" err="1" smtClean="0"/>
              <a:t>Холстомере</a:t>
            </a:r>
            <a:r>
              <a:rPr lang="ru-RU" sz="2000" dirty="0" smtClean="0"/>
              <a:t>». Согласно завещанию Толстого </a:t>
            </a:r>
            <a:r>
              <a:rPr lang="ru-RU" sz="2000" dirty="0" err="1" smtClean="0"/>
              <a:t>Делир</a:t>
            </a:r>
            <a:r>
              <a:rPr lang="ru-RU" sz="2000" dirty="0" smtClean="0"/>
              <a:t> похоронен недалеко от могилы Льва Николаевича в Ясной Поляне.</a:t>
            </a:r>
            <a:endParaRPr lang="ru-RU" sz="2000" dirty="0"/>
          </a:p>
        </p:txBody>
      </p:sp>
      <p:pic>
        <p:nvPicPr>
          <p:cNvPr id="4" name="Рисунок 3" descr="304469981.jpg"/>
          <p:cNvPicPr>
            <a:picLocks noChangeAspect="1"/>
          </p:cNvPicPr>
          <p:nvPr/>
        </p:nvPicPr>
        <p:blipFill>
          <a:blip r:embed="rId2" cstate="print"/>
          <a:stretch>
            <a:fillRect/>
          </a:stretch>
        </p:blipFill>
        <p:spPr>
          <a:xfrm>
            <a:off x="395536" y="3573016"/>
            <a:ext cx="3711355" cy="2520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Рисунок 5" descr="tolstoy-01.jpg"/>
          <p:cNvPicPr>
            <a:picLocks noChangeAspect="1"/>
          </p:cNvPicPr>
          <p:nvPr/>
        </p:nvPicPr>
        <p:blipFill>
          <a:blip r:embed="rId3" cstate="print"/>
          <a:stretch>
            <a:fillRect/>
          </a:stretch>
        </p:blipFill>
        <p:spPr>
          <a:xfrm>
            <a:off x="395536" y="332656"/>
            <a:ext cx="3515883" cy="26369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35541476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741368"/>
            <a:ext cx="7543800" cy="914400"/>
          </a:xfrm>
        </p:spPr>
        <p:txBody>
          <a:bodyPr/>
          <a:lstStyle/>
          <a:p>
            <a:endParaRPr lang="ru-RU" dirty="0"/>
          </a:p>
        </p:txBody>
      </p:sp>
      <p:sp>
        <p:nvSpPr>
          <p:cNvPr id="3" name="Объект 2"/>
          <p:cNvSpPr>
            <a:spLocks noGrp="1"/>
          </p:cNvSpPr>
          <p:nvPr>
            <p:ph sz="quarter" idx="13"/>
          </p:nvPr>
        </p:nvSpPr>
        <p:spPr>
          <a:xfrm>
            <a:off x="323528" y="620688"/>
            <a:ext cx="5904656" cy="3312368"/>
          </a:xfrm>
        </p:spPr>
        <p:txBody>
          <a:bodyPr>
            <a:normAutofit fontScale="92500" lnSpcReduction="10000"/>
          </a:bodyPr>
          <a:lstStyle/>
          <a:p>
            <a:pPr marL="18288" indent="0">
              <a:buNone/>
            </a:pPr>
            <a:r>
              <a:rPr lang="ru-RU" dirty="0" smtClean="0">
                <a:effectLst/>
              </a:rPr>
              <a:t>	Посетители </a:t>
            </a:r>
            <a:r>
              <a:rPr lang="ru-RU" dirty="0">
                <a:effectLst/>
              </a:rPr>
              <a:t>московского дома-музея Л.Н. Толстого обращают внимание на велосипед английской фирмы «</a:t>
            </a:r>
            <a:r>
              <a:rPr lang="ru-RU" dirty="0" err="1">
                <a:effectLst/>
              </a:rPr>
              <a:t>Ровер</a:t>
            </a:r>
            <a:r>
              <a:rPr lang="ru-RU" dirty="0">
                <a:effectLst/>
              </a:rPr>
              <a:t>», подаренный 67-летнему Льву Николаевичу на заре развития велосипедного спорта Московским обществом велосипедистов. Несколько громоздкий, с толстыми шинами, внешне он отличался от современного велосипеда. На нем ездил Лев Николаевич, ставший в очень короткий срок искусным велосипедистом.</a:t>
            </a:r>
          </a:p>
          <a:p>
            <a:pPr marL="18288" indent="0">
              <a:buNone/>
            </a:pPr>
            <a:r>
              <a:rPr lang="ru-RU" dirty="0" smtClean="0">
                <a:effectLst/>
              </a:rPr>
              <a:t>	</a:t>
            </a:r>
            <a:endParaRPr lang="ru-RU" dirty="0"/>
          </a:p>
        </p:txBody>
      </p:sp>
      <p:sp>
        <p:nvSpPr>
          <p:cNvPr id="4" name="Объект 3"/>
          <p:cNvSpPr>
            <a:spLocks noGrp="1"/>
          </p:cNvSpPr>
          <p:nvPr>
            <p:ph sz="quarter" idx="14"/>
          </p:nvPr>
        </p:nvSpPr>
        <p:spPr>
          <a:xfrm>
            <a:off x="287016" y="3573016"/>
            <a:ext cx="8856984" cy="3432175"/>
          </a:xfrm>
        </p:spPr>
        <p:txBody>
          <a:bodyPr>
            <a:normAutofit fontScale="92500" lnSpcReduction="20000"/>
          </a:bodyPr>
          <a:lstStyle/>
          <a:p>
            <a:pPr marL="18288" indent="0">
              <a:buNone/>
            </a:pPr>
            <a:r>
              <a:rPr lang="ru-RU" dirty="0" smtClean="0">
                <a:effectLst/>
              </a:rPr>
              <a:t>	В </a:t>
            </a:r>
            <a:r>
              <a:rPr lang="ru-RU" dirty="0">
                <a:effectLst/>
              </a:rPr>
              <a:t>апрельском номере московского велосипедного журнала «</a:t>
            </a:r>
            <a:r>
              <a:rPr lang="ru-RU" dirty="0" err="1">
                <a:effectLst/>
              </a:rPr>
              <a:t>Циклист</a:t>
            </a:r>
            <a:r>
              <a:rPr lang="ru-RU" dirty="0">
                <a:effectLst/>
              </a:rPr>
              <a:t>» за 1895 была напечатана любопытная заметка под заголовком «Л.Н. Толстой»:</a:t>
            </a:r>
          </a:p>
          <a:p>
            <a:pPr marL="18288" indent="0">
              <a:buNone/>
            </a:pPr>
            <a:r>
              <a:rPr lang="ru-RU" dirty="0">
                <a:effectLst/>
              </a:rPr>
              <a:t>	«К числу сторонников велосипеда мы можем теперь причислить нашего маститого писателя графа Л.Н. Толстого. На прошлой неделе мы видели его катающимся в манеже в своей традиционной блузе. Искусство владеть велосипедом графу далось очень легко, и теперь он ездит совершенно свободно. Дети Льва Николаевича – тоже велосипедисты».</a:t>
            </a:r>
          </a:p>
          <a:p>
            <a:pPr marL="18288" indent="0">
              <a:buNone/>
            </a:pPr>
            <a:r>
              <a:rPr lang="ru-RU" dirty="0">
                <a:effectLst/>
              </a:rPr>
              <a:t>	Увлекаясь, он иногда совершал 30-километровые прогулки, невольно заставляя родных волноваться из-за долгого отсутствия. Бодрый, он приезжал уже с наступающей темнотой, рассказывал домашним и гостям об увиденном во время прогулки, о своих впечатлениях от езды и при этом всегда хвалил велосипедный спорт. </a:t>
            </a:r>
          </a:p>
          <a:p>
            <a:pPr marL="18288" indent="0">
              <a:buNone/>
            </a:pPr>
            <a:endParaRPr lang="ru-RU" dirty="0"/>
          </a:p>
          <a:p>
            <a:pPr marL="18288" indent="0">
              <a:buNone/>
            </a:pPr>
            <a:endParaRPr lang="ru-RU" dirty="0"/>
          </a:p>
        </p:txBody>
      </p:sp>
      <p:pic>
        <p:nvPicPr>
          <p:cNvPr id="5" name="Рисунок 4" descr="image010.jpg"/>
          <p:cNvPicPr>
            <a:picLocks noChangeAspect="1"/>
          </p:cNvPicPr>
          <p:nvPr/>
        </p:nvPicPr>
        <p:blipFill>
          <a:blip r:embed="rId2" cstate="print"/>
          <a:stretch>
            <a:fillRect/>
          </a:stretch>
        </p:blipFill>
        <p:spPr>
          <a:xfrm>
            <a:off x="6300192" y="620688"/>
            <a:ext cx="1968872" cy="2736304"/>
          </a:xfrm>
          <a:prstGeom prst="rect">
            <a:avLst/>
          </a:prstGeom>
          <a:ln>
            <a:noFill/>
          </a:ln>
          <a:effectLst>
            <a:softEdge rad="112500"/>
          </a:effectLst>
        </p:spPr>
      </p:pic>
    </p:spTree>
    <p:extLst>
      <p:ext uri="{BB962C8B-B14F-4D97-AF65-F5344CB8AC3E}">
        <p14:creationId xmlns="" xmlns:p14="http://schemas.microsoft.com/office/powerpoint/2010/main" val="220817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915816" y="404664"/>
            <a:ext cx="5915000" cy="6192688"/>
          </a:xfrm>
        </p:spPr>
        <p:txBody>
          <a:bodyPr>
            <a:normAutofit/>
          </a:bodyPr>
          <a:lstStyle/>
          <a:p>
            <a:pPr algn="ctr">
              <a:buNone/>
            </a:pPr>
            <a:r>
              <a:rPr lang="ru-RU" b="1" dirty="0" smtClean="0"/>
              <a:t>    Широко известно страстное увлечение Льва Николаевича ходьбой. Лев Николаевич не удовлетворялся сравнительно недалекими прогулками, хотя путь, который проходил он во время утренних прогулок, был бы под силу только хорошо тренированному ходоку. Толстой в 58-летнем, а затем и в более чем 60-летнем возрасте совершил три похода из Москвы в Ясную Поляну; в 5-6 дней он проходил расстояние более чем в двести километров. С палкой в руках и заплечным мешком Лев Николаевич бодро шагал по дороге, то и дело подбадривал своих попутчиков.</a:t>
            </a:r>
            <a:endParaRPr lang="ru-RU" dirty="0"/>
          </a:p>
        </p:txBody>
      </p:sp>
      <p:pic>
        <p:nvPicPr>
          <p:cNvPr id="4" name="Рисунок 3" descr="Толстой босой.preview.jpg"/>
          <p:cNvPicPr>
            <a:picLocks noChangeAspect="1"/>
          </p:cNvPicPr>
          <p:nvPr/>
        </p:nvPicPr>
        <p:blipFill>
          <a:blip r:embed="rId2" cstate="print"/>
          <a:stretch>
            <a:fillRect/>
          </a:stretch>
        </p:blipFill>
        <p:spPr>
          <a:xfrm>
            <a:off x="827584" y="318364"/>
            <a:ext cx="2248000" cy="6539636"/>
          </a:xfrm>
          <a:prstGeom prst="rect">
            <a:avLst/>
          </a:prstGeom>
          <a:ln>
            <a:noFill/>
          </a:ln>
          <a:effectLst>
            <a:softEdge rad="112500"/>
          </a:effectLst>
        </p:spPr>
      </p:pic>
    </p:spTree>
    <p:extLst>
      <p:ext uri="{BB962C8B-B14F-4D97-AF65-F5344CB8AC3E}">
        <p14:creationId xmlns="" xmlns:p14="http://schemas.microsoft.com/office/powerpoint/2010/main" val="181515885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88640"/>
            <a:ext cx="8229600" cy="5904656"/>
          </a:xfrm>
        </p:spPr>
        <p:txBody>
          <a:bodyPr>
            <a:normAutofit/>
          </a:bodyPr>
          <a:lstStyle/>
          <a:p>
            <a:pPr>
              <a:buNone/>
            </a:pPr>
            <a:r>
              <a:rPr lang="ru-RU" b="1" dirty="0" smtClean="0"/>
              <a:t> Вспоминает итальянский криминалист и психиатр </a:t>
            </a:r>
            <a:r>
              <a:rPr lang="ru-RU" b="1" dirty="0" err="1" smtClean="0"/>
              <a:t>Чезаре</a:t>
            </a:r>
            <a:r>
              <a:rPr lang="ru-RU" b="1" dirty="0" smtClean="0"/>
              <a:t> </a:t>
            </a:r>
            <a:r>
              <a:rPr lang="ru-RU" b="1" dirty="0" err="1" smtClean="0"/>
              <a:t>Ломброзо</a:t>
            </a:r>
            <a:r>
              <a:rPr lang="ru-RU" b="1" dirty="0" smtClean="0"/>
              <a:t>, побывавший в Ясной Поляне 11 августа 1897 года: </a:t>
            </a:r>
          </a:p>
          <a:p>
            <a:pPr algn="r">
              <a:buNone/>
            </a:pPr>
            <a:r>
              <a:rPr lang="ru-RU" sz="2000" b="1" i="1" dirty="0" smtClean="0">
                <a:solidFill>
                  <a:srgbClr val="FFFF00"/>
                </a:solidFill>
              </a:rPr>
              <a:t>«В самый день моего приезда он в продолжение 2-х часов играл с своею дочерью в теннис, после него сев на им же самим взнузданную и оседланную лошадь, пригласил меня ехать вместе с ним купаться. Ему доставило особенное удовольствие видеть, что я через четверть часа не мог уже плыть за ним, и, когда я выразил удивление его силе и выносливости, жалуясь на свою немощность, он протянул руку и приподнял меня довольно высоко от земли…».</a:t>
            </a:r>
            <a:r>
              <a:rPr lang="ru-RU" b="1" dirty="0" smtClean="0"/>
              <a:t>  </a:t>
            </a:r>
          </a:p>
          <a:p>
            <a:pPr>
              <a:buNone/>
            </a:pPr>
            <a:r>
              <a:rPr lang="ru-RU" b="1" dirty="0" smtClean="0"/>
              <a:t>Всегда в кабинете Льва Николаевича были гири – тяжёлые и лёгкие, неутомимо играл с молодёжью в Ясной Поляне в теннис, только-только тогда появившийся в России.</a:t>
            </a:r>
            <a:endParaRPr lang="ru-RU" dirty="0"/>
          </a:p>
        </p:txBody>
      </p:sp>
    </p:spTree>
    <p:extLst>
      <p:ext uri="{BB962C8B-B14F-4D97-AF65-F5344CB8AC3E}">
        <p14:creationId xmlns="" xmlns:p14="http://schemas.microsoft.com/office/powerpoint/2010/main" val="403141180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17032" y="404664"/>
            <a:ext cx="5626968" cy="5691336"/>
          </a:xfrm>
        </p:spPr>
        <p:txBody>
          <a:bodyPr>
            <a:normAutofit fontScale="92500"/>
          </a:bodyPr>
          <a:lstStyle/>
          <a:p>
            <a:pPr algn="ctr">
              <a:buNone/>
            </a:pPr>
            <a:r>
              <a:rPr lang="ru-RU" dirty="0" smtClean="0"/>
              <a:t>     До глубокой старости Лев Николаевич любил конькобежный спорт. Зимой в Ясной Поляне устраивался каток, который все члены семьи Толстого с удовольствием расчищали от снега.       Лев Николаевич подолгу мог кататься на коньках, добиваясь, по словам Софьи Андреевны, жены писателя, «уметь делать все штуки на одной и двух ногах, задом. Круги. Это его забавляет, как мальчика».   В 1900 году, уже не катаясь на коньках, он часто ходил на каток, подолгу  стоял на морозном воздухе, любуясь ловкостью юных конькобежцев – своих детей и крестьянских ребятишек, которых Толстой часто одаривал коньками.  Прекрасные страницы из «Анны Карениной», рисующие сцены на катке, ярко отражают увлечение Толстого конькобежным спортом.</a:t>
            </a:r>
            <a:endParaRPr lang="ru-RU" dirty="0"/>
          </a:p>
        </p:txBody>
      </p:sp>
      <p:pic>
        <p:nvPicPr>
          <p:cNvPr id="4" name="Рисунок 3" descr="1383595086_repin-ilya-efimovich-18441930-tolstoy-lev-nikolaevich-2.jpg"/>
          <p:cNvPicPr>
            <a:picLocks noChangeAspect="1"/>
          </p:cNvPicPr>
          <p:nvPr/>
        </p:nvPicPr>
        <p:blipFill>
          <a:blip r:embed="rId2" cstate="print"/>
          <a:stretch>
            <a:fillRect/>
          </a:stretch>
        </p:blipFill>
        <p:spPr>
          <a:xfrm>
            <a:off x="107504" y="116632"/>
            <a:ext cx="3138697" cy="4475782"/>
          </a:xfrm>
          <a:prstGeom prst="rect">
            <a:avLst/>
          </a:prstGeom>
          <a:ln>
            <a:noFill/>
          </a:ln>
          <a:effectLst>
            <a:softEdge rad="112500"/>
          </a:effectLst>
        </p:spPr>
      </p:pic>
      <p:pic>
        <p:nvPicPr>
          <p:cNvPr id="8194" name="Picture 2" descr="C:\Users\Никита\Desktop\нов\толстой работает на стоге.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6781" y="4551431"/>
            <a:ext cx="2454508" cy="176552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6" name="Picture 2" descr="C:\Users\Никита\Desktop\нов\tolstoy-10-sm.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7257" y="4233703"/>
            <a:ext cx="1911443" cy="2400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517716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611560" y="-243408"/>
            <a:ext cx="8280920" cy="4392488"/>
          </a:xfrm>
        </p:spPr>
        <p:txBody>
          <a:bodyPr>
            <a:noAutofit/>
          </a:bodyPr>
          <a:lstStyle/>
          <a:p>
            <a:pPr marL="18288" indent="0">
              <a:buNone/>
            </a:pPr>
            <a:r>
              <a:rPr lang="ru-RU" sz="3200" dirty="0" smtClean="0">
                <a:effectLst/>
              </a:rPr>
              <a:t>	</a:t>
            </a:r>
            <a:r>
              <a:rPr lang="ru-RU" sz="2400" dirty="0" smtClean="0">
                <a:effectLst/>
              </a:rPr>
              <a:t> </a:t>
            </a:r>
            <a:r>
              <a:rPr lang="ru-RU" sz="2400" b="1" dirty="0">
                <a:effectLst/>
              </a:rPr>
              <a:t>Пользу физического труда и его абсолютную необходимость Толстой подчеркивал не раз, настойчиво: </a:t>
            </a:r>
            <a:r>
              <a:rPr lang="ru-RU" sz="2400" b="1" i="1" dirty="0">
                <a:solidFill>
                  <a:srgbClr val="FFFF00"/>
                </a:solidFill>
                <a:effectLst/>
              </a:rPr>
              <a:t>«Для меня ежедневное движение телесной работы необходимо, как воздух. При усидчивой умственной работе без движения и телесного труда сущее горе. Не походи, не поработай я ногами и руками в течение хоть одного дня, вечером я уже никуда не гожусь: ни читать, ни писать, ни даже внимательно слушать других, голова кружится, а в глазах звезды какие-то и ночь проводится без сна».</a:t>
            </a:r>
            <a:endParaRPr lang="ru-RU" sz="2400" b="1" i="1" dirty="0">
              <a:solidFill>
                <a:srgbClr val="FFFF00"/>
              </a:solidFill>
            </a:endParaRPr>
          </a:p>
        </p:txBody>
      </p:sp>
      <p:sp>
        <p:nvSpPr>
          <p:cNvPr id="4" name="Объект 3"/>
          <p:cNvSpPr>
            <a:spLocks noGrp="1"/>
          </p:cNvSpPr>
          <p:nvPr>
            <p:ph sz="quarter" idx="14"/>
          </p:nvPr>
        </p:nvSpPr>
        <p:spPr/>
        <p:txBody>
          <a:bodyPr/>
          <a:lstStyle/>
          <a:p>
            <a:endParaRPr lang="ru-RU" dirty="0"/>
          </a:p>
        </p:txBody>
      </p:sp>
      <p:pic>
        <p:nvPicPr>
          <p:cNvPr id="5" name="Picture 3" descr="C:\Users\Никита\Desktop\нов\толстой работает на стоге.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40" y="4035896"/>
            <a:ext cx="3456384" cy="248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652659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172512" y="854492"/>
            <a:ext cx="6480720" cy="6390389"/>
          </a:xfrm>
        </p:spPr>
        <p:txBody>
          <a:bodyPr>
            <a:normAutofit fontScale="92500"/>
          </a:bodyPr>
          <a:lstStyle/>
          <a:p>
            <a:pPr marL="18288" indent="0">
              <a:buNone/>
            </a:pPr>
            <a:r>
              <a:rPr lang="ru-RU" dirty="0" smtClean="0">
                <a:effectLst/>
              </a:rPr>
              <a:t>	 </a:t>
            </a:r>
            <a:r>
              <a:rPr lang="ru-RU" sz="2400" dirty="0">
                <a:effectLst/>
              </a:rPr>
              <a:t>Стремясь к самосовершенствованию, Толстой освободился от вредной привычки: перестал курить. Отказался он и от употребления вина. Давалось это ему нелегко: курить бросал несколько раз. Когда его спросили: «Вы думаете, что курить во время писания вредно? Чем же?»,— ответил категорически: «Ослабляет силу мысли и делает неясным ее выражение». Алкоголь и табак он называл одурманивающими веществами и подчеркивал, что «освобождение от этого страшного зла будет эпохой в жизни человечества." Именно Толстым было основано одно из первых в России обществ трезвости, названное им «Согласие против пьянства». Перу писателя принадлежит статья  «Для чего люди одурманиваются?». </a:t>
            </a:r>
          </a:p>
          <a:p>
            <a:pPr marL="18288" indent="0">
              <a:buNone/>
            </a:pPr>
            <a:r>
              <a:rPr lang="ru-RU" sz="2400" dirty="0">
                <a:effectLst/>
              </a:rPr>
              <a:t> </a:t>
            </a:r>
            <a:endParaRPr lang="ru-RU" sz="2400" dirty="0"/>
          </a:p>
        </p:txBody>
      </p:sp>
      <p:sp>
        <p:nvSpPr>
          <p:cNvPr id="4" name="Объект 3"/>
          <p:cNvSpPr>
            <a:spLocks noGrp="1"/>
          </p:cNvSpPr>
          <p:nvPr>
            <p:ph sz="quarter" idx="14"/>
          </p:nvPr>
        </p:nvSpPr>
        <p:spPr>
          <a:xfrm>
            <a:off x="1" y="260648"/>
            <a:ext cx="9354008" cy="1008112"/>
          </a:xfrm>
        </p:spPr>
        <p:txBody>
          <a:bodyPr>
            <a:normAutofit/>
          </a:bodyPr>
          <a:lstStyle/>
          <a:p>
            <a:pPr marL="18288" lvl="0" indent="0">
              <a:buNone/>
            </a:pPr>
            <a:r>
              <a:rPr lang="ru-RU" sz="2800" b="1" dirty="0" smtClean="0">
                <a:effectLst/>
              </a:rPr>
              <a:t>	Отказ </a:t>
            </a:r>
            <a:r>
              <a:rPr lang="ru-RU" sz="2800" b="1" dirty="0">
                <a:effectLst/>
              </a:rPr>
              <a:t>от вредных привычек – путь к </a:t>
            </a:r>
            <a:r>
              <a:rPr lang="ru-RU" sz="2800" b="1" dirty="0" smtClean="0">
                <a:effectLst/>
              </a:rPr>
              <a:t>				самосовершенствованию</a:t>
            </a:r>
            <a:endParaRPr lang="ru-RU" sz="2800" b="1" dirty="0">
              <a:effectLst/>
            </a:endParaRPr>
          </a:p>
          <a:p>
            <a:pPr marL="18288" indent="0">
              <a:buNone/>
            </a:pPr>
            <a:endParaRPr lang="ru-RU" dirty="0"/>
          </a:p>
        </p:txBody>
      </p:sp>
      <p:pic>
        <p:nvPicPr>
          <p:cNvPr id="9218" name="Picture 2" descr="C:\Users\Никита\Desktop\нов\tolstoy-10-s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9823" y="2780929"/>
            <a:ext cx="1774965" cy="2097686"/>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9219" name="Picture 3" descr="C:\Users\Никита\Desktop\нов\tolstoy-04-s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20272" y="548681"/>
            <a:ext cx="1926626"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9220" name="Picture 4" descr="C:\Users\Никита\Desktop\нов\tolstoy-07-sm.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53232" y="4293096"/>
            <a:ext cx="1813182" cy="214285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9221" name="Picture 5" descr="C:\Users\Никита\Desktop\нов\толстой читает.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09904" y="2132856"/>
            <a:ext cx="1620736" cy="191683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161620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404664"/>
            <a:ext cx="8172400" cy="914400"/>
          </a:xfrm>
        </p:spPr>
        <p:txBody>
          <a:bodyPr/>
          <a:lstStyle/>
          <a:p>
            <a:r>
              <a:rPr lang="ru-RU" sz="2400" i="1" dirty="0">
                <a:effectLst/>
              </a:rPr>
              <a:t>«Надо непременно встряхивать себя физически, чтобы быть здоровым нравственно»- говорил Л</a:t>
            </a:r>
            <a:r>
              <a:rPr lang="ru-RU" sz="2400" i="1" dirty="0" smtClean="0">
                <a:effectLst/>
              </a:rPr>
              <a:t>. Н .Толстой</a:t>
            </a:r>
            <a:r>
              <a:rPr lang="ru-RU" sz="2400" i="1" dirty="0">
                <a:effectLst/>
              </a:rPr>
              <a:t>. </a:t>
            </a:r>
            <a:endParaRPr lang="ru-RU" sz="2400" i="1" dirty="0"/>
          </a:p>
        </p:txBody>
      </p:sp>
      <p:sp>
        <p:nvSpPr>
          <p:cNvPr id="3" name="Объект 2"/>
          <p:cNvSpPr>
            <a:spLocks noGrp="1"/>
          </p:cNvSpPr>
          <p:nvPr>
            <p:ph sz="quarter" idx="13"/>
          </p:nvPr>
        </p:nvSpPr>
        <p:spPr>
          <a:xfrm>
            <a:off x="467544" y="1500174"/>
            <a:ext cx="8280920" cy="5357826"/>
          </a:xfrm>
        </p:spPr>
        <p:txBody>
          <a:bodyPr>
            <a:normAutofit fontScale="85000" lnSpcReduction="10000"/>
          </a:bodyPr>
          <a:lstStyle/>
          <a:p>
            <a:pPr marL="18288" indent="0">
              <a:buNone/>
            </a:pPr>
            <a:r>
              <a:rPr lang="ru-RU" sz="2400" b="1" dirty="0" smtClean="0">
                <a:solidFill>
                  <a:srgbClr val="FFFF00"/>
                </a:solidFill>
                <a:effectLst/>
              </a:rPr>
              <a:t>Объект исследования: </a:t>
            </a:r>
            <a:r>
              <a:rPr lang="ru-RU" sz="2400" b="1" dirty="0" smtClean="0">
                <a:effectLst/>
              </a:rPr>
              <a:t>изучение жизнедеятельности великого русского писателя, мыслителя, долгожителя Л.Н.Толстого.</a:t>
            </a:r>
            <a:endParaRPr lang="ru-RU" sz="2400" b="1" dirty="0">
              <a:effectLst/>
            </a:endParaRPr>
          </a:p>
          <a:p>
            <a:pPr marL="18288" indent="0">
              <a:buNone/>
            </a:pPr>
            <a:r>
              <a:rPr lang="ru-RU" sz="2400" b="1" dirty="0" smtClean="0">
                <a:solidFill>
                  <a:srgbClr val="FFFF00"/>
                </a:solidFill>
                <a:effectLst/>
              </a:rPr>
              <a:t>Проблема: </a:t>
            </a:r>
            <a:r>
              <a:rPr lang="ru-RU" sz="2400" b="1" dirty="0" smtClean="0">
                <a:effectLst/>
              </a:rPr>
              <a:t>забота о физическом и духовном здоровье позволит прожить долгую плодотворную жизнь на благо своей семьи и республики.</a:t>
            </a:r>
            <a:endParaRPr lang="ru-RU" sz="2400" b="1" dirty="0">
              <a:effectLst/>
            </a:endParaRPr>
          </a:p>
          <a:p>
            <a:pPr marL="18288" indent="0">
              <a:buNone/>
            </a:pPr>
            <a:r>
              <a:rPr lang="ru-RU" sz="2400" b="1" dirty="0" smtClean="0">
                <a:solidFill>
                  <a:srgbClr val="FFFF00"/>
                </a:solidFill>
                <a:effectLst/>
              </a:rPr>
              <a:t>Актуальность: </a:t>
            </a:r>
            <a:r>
              <a:rPr lang="ru-RU" sz="2400" b="1" dirty="0" smtClean="0">
                <a:effectLst/>
              </a:rPr>
              <a:t>воспитание силы духа и характера молодого поколения примерами из жизни великих людей.</a:t>
            </a:r>
            <a:endParaRPr lang="ru-RU" sz="2400" b="1" dirty="0">
              <a:solidFill>
                <a:srgbClr val="FFFF00"/>
              </a:solidFill>
              <a:effectLst/>
            </a:endParaRPr>
          </a:p>
          <a:p>
            <a:pPr marL="18288" indent="0">
              <a:buNone/>
            </a:pPr>
            <a:r>
              <a:rPr lang="ru-RU" sz="2400" b="1" dirty="0">
                <a:solidFill>
                  <a:srgbClr val="FFFF00"/>
                </a:solidFill>
                <a:effectLst/>
              </a:rPr>
              <a:t>Цель</a:t>
            </a:r>
            <a:r>
              <a:rPr lang="ru-RU" sz="2400" b="1" dirty="0" smtClean="0">
                <a:solidFill>
                  <a:srgbClr val="FFFF00"/>
                </a:solidFill>
                <a:effectLst/>
              </a:rPr>
              <a:t>: </a:t>
            </a:r>
            <a:r>
              <a:rPr lang="ru-RU" sz="2400" b="1" dirty="0" smtClean="0">
                <a:effectLst/>
              </a:rPr>
              <a:t>развитие уверенности, что здоровый образ жизни делает человека физически, духовно сильным и независимым, на долгую крепкую семейную и плодотворную жизнь.</a:t>
            </a:r>
            <a:endParaRPr lang="ru-RU" sz="2400" b="1" dirty="0">
              <a:effectLst/>
            </a:endParaRPr>
          </a:p>
          <a:p>
            <a:pPr marL="18288" indent="0">
              <a:buNone/>
            </a:pPr>
            <a:r>
              <a:rPr lang="ru-RU" sz="2400" b="1" dirty="0">
                <a:solidFill>
                  <a:srgbClr val="FFFF00"/>
                </a:solidFill>
                <a:effectLst/>
              </a:rPr>
              <a:t>Задачи</a:t>
            </a:r>
            <a:r>
              <a:rPr lang="ru-RU" sz="2400" b="1" dirty="0" smtClean="0">
                <a:solidFill>
                  <a:srgbClr val="FFFF00"/>
                </a:solidFill>
                <a:effectLst/>
              </a:rPr>
              <a:t>:</a:t>
            </a:r>
          </a:p>
          <a:p>
            <a:pPr marL="475488" indent="-457200">
              <a:buFont typeface="+mj-lt"/>
              <a:buAutoNum type="arabicPeriod"/>
            </a:pPr>
            <a:r>
              <a:rPr lang="ru-RU" sz="2400" b="1" dirty="0" smtClean="0">
                <a:effectLst/>
              </a:rPr>
              <a:t>Изучить литературу по теме</a:t>
            </a:r>
          </a:p>
          <a:p>
            <a:pPr marL="475488" indent="-457200">
              <a:buFont typeface="+mj-lt"/>
              <a:buAutoNum type="arabicPeriod"/>
            </a:pPr>
            <a:r>
              <a:rPr lang="ru-RU" sz="2400" b="1" dirty="0" smtClean="0">
                <a:effectLst/>
              </a:rPr>
              <a:t>Анализировать образ жизни писателя</a:t>
            </a:r>
          </a:p>
          <a:p>
            <a:pPr marL="475488" indent="-457200">
              <a:buFont typeface="+mj-lt"/>
              <a:buAutoNum type="arabicPeriod"/>
            </a:pPr>
            <a:r>
              <a:rPr lang="ru-RU" sz="2400" b="1" dirty="0" smtClean="0">
                <a:effectLst/>
              </a:rPr>
              <a:t>Проследить корни родословной  семьи писателя, которая почитала сохранить гуманность, патриотизм и нравственность</a:t>
            </a:r>
            <a:endParaRPr lang="ru-RU" sz="2400" b="1" dirty="0">
              <a:effectLst/>
            </a:endParaRPr>
          </a:p>
          <a:p>
            <a:pPr marL="18288" indent="0">
              <a:buNone/>
            </a:pPr>
            <a:endParaRPr lang="ru-RU" dirty="0"/>
          </a:p>
        </p:txBody>
      </p:sp>
      <p:sp>
        <p:nvSpPr>
          <p:cNvPr id="4" name="Объект 3"/>
          <p:cNvSpPr>
            <a:spLocks noGrp="1"/>
          </p:cNvSpPr>
          <p:nvPr>
            <p:ph sz="quarter" idx="14"/>
          </p:nvPr>
        </p:nvSpPr>
        <p:spPr>
          <a:xfrm>
            <a:off x="7380312" y="5805264"/>
            <a:ext cx="1329336" cy="767879"/>
          </a:xfrm>
        </p:spPr>
        <p:txBody>
          <a:bodyPr/>
          <a:lstStyle/>
          <a:p>
            <a:endParaRPr lang="ru-RU" dirty="0"/>
          </a:p>
        </p:txBody>
      </p:sp>
    </p:spTree>
    <p:extLst>
      <p:ext uri="{BB962C8B-B14F-4D97-AF65-F5344CB8AC3E}">
        <p14:creationId xmlns="" xmlns:p14="http://schemas.microsoft.com/office/powerpoint/2010/main" val="384890355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7543800" cy="720080"/>
          </a:xfrm>
        </p:spPr>
        <p:txBody>
          <a:bodyPr/>
          <a:lstStyle/>
          <a:p>
            <a:r>
              <a:rPr lang="ru-RU" sz="4000" b="1" dirty="0" smtClean="0"/>
              <a:t>Отношение к медицине</a:t>
            </a:r>
            <a:endParaRPr lang="ru-RU" sz="4000" b="1" dirty="0"/>
          </a:p>
        </p:txBody>
      </p:sp>
      <p:sp>
        <p:nvSpPr>
          <p:cNvPr id="3" name="Объект 2"/>
          <p:cNvSpPr>
            <a:spLocks noGrp="1"/>
          </p:cNvSpPr>
          <p:nvPr>
            <p:ph sz="quarter" idx="13"/>
          </p:nvPr>
        </p:nvSpPr>
        <p:spPr>
          <a:xfrm>
            <a:off x="340652" y="836712"/>
            <a:ext cx="8231876" cy="4100017"/>
          </a:xfrm>
        </p:spPr>
        <p:txBody>
          <a:bodyPr>
            <a:normAutofit/>
          </a:bodyPr>
          <a:lstStyle/>
          <a:p>
            <a:pPr marL="18288" indent="0">
              <a:buNone/>
            </a:pPr>
            <a:r>
              <a:rPr lang="ru-RU" sz="2200" b="1" dirty="0" smtClean="0">
                <a:effectLst/>
              </a:rPr>
              <a:t>	Д</a:t>
            </a:r>
            <a:r>
              <a:rPr lang="ru-RU" sz="2200" b="1" dirty="0">
                <a:effectLst/>
              </a:rPr>
              <a:t>. П. </a:t>
            </a:r>
            <a:r>
              <a:rPr lang="ru-RU" sz="2200" b="1" dirty="0" err="1">
                <a:effectLst/>
              </a:rPr>
              <a:t>Маковицкому</a:t>
            </a:r>
            <a:r>
              <a:rPr lang="ru-RU" sz="2200" b="1" dirty="0">
                <a:effectLst/>
              </a:rPr>
              <a:t> он говорил: </a:t>
            </a:r>
            <a:r>
              <a:rPr lang="ru-RU" sz="2200" b="1" i="1" dirty="0">
                <a:solidFill>
                  <a:srgbClr val="FFFF00"/>
                </a:solidFill>
                <a:effectLst/>
              </a:rPr>
              <a:t>«Есть два способа борьбы с болезнями. Один в том, чтобы закалять себя, чтобы болезнь не пристала (правильно жить), другой в том, чтобы, заболев, лечить болезнь... Первый способ —медленный, но гораздо важнее». </a:t>
            </a:r>
            <a:endParaRPr lang="ru-RU" sz="2200" dirty="0"/>
          </a:p>
        </p:txBody>
      </p:sp>
      <p:sp>
        <p:nvSpPr>
          <p:cNvPr id="4" name="Объект 3"/>
          <p:cNvSpPr>
            <a:spLocks noGrp="1"/>
          </p:cNvSpPr>
          <p:nvPr>
            <p:ph sz="quarter" idx="14"/>
          </p:nvPr>
        </p:nvSpPr>
        <p:spPr>
          <a:xfrm>
            <a:off x="428596" y="3214686"/>
            <a:ext cx="8045488" cy="3194508"/>
          </a:xfrm>
        </p:spPr>
        <p:txBody>
          <a:bodyPr>
            <a:normAutofit/>
          </a:bodyPr>
          <a:lstStyle/>
          <a:p>
            <a:pPr marL="18288" indent="0">
              <a:buNone/>
            </a:pPr>
            <a:r>
              <a:rPr lang="ru-RU" b="1" dirty="0" smtClean="0">
                <a:effectLst/>
              </a:rPr>
              <a:t>	</a:t>
            </a:r>
            <a:r>
              <a:rPr lang="ru-RU" sz="2200" b="1" dirty="0" smtClean="0">
                <a:effectLst/>
              </a:rPr>
              <a:t>Эти </a:t>
            </a:r>
            <a:r>
              <a:rPr lang="ru-RU" sz="2200" b="1" dirty="0">
                <a:effectLst/>
              </a:rPr>
              <a:t>взгляды Толстого были созвучны мыслям передовых русских врачей того времени.  Также  важным оздоровительным средством он считал массаж, растирания, плавание и убеждал в этом друзей.</a:t>
            </a:r>
          </a:p>
          <a:p>
            <a:endParaRPr lang="ru-RU" sz="2200" dirty="0"/>
          </a:p>
        </p:txBody>
      </p:sp>
    </p:spTree>
    <p:extLst>
      <p:ext uri="{BB962C8B-B14F-4D97-AF65-F5344CB8AC3E}">
        <p14:creationId xmlns="" xmlns:p14="http://schemas.microsoft.com/office/powerpoint/2010/main" val="296999340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7504" y="205230"/>
            <a:ext cx="5688632" cy="6597352"/>
          </a:xfrm>
        </p:spPr>
        <p:txBody>
          <a:bodyPr>
            <a:normAutofit lnSpcReduction="10000"/>
          </a:bodyPr>
          <a:lstStyle/>
          <a:p>
            <a:pPr>
              <a:buNone/>
            </a:pPr>
            <a:r>
              <a:rPr lang="ru-RU" dirty="0" smtClean="0"/>
              <a:t>     	Ежедневно ранним утром в яснополянском парке можно было видеть седобородого крепкого старика с молодыми глазами, живо выглядывающими из-под густых бровей, идущего с палкой в руках крупным, уверенным шагом в глубь липовой аллеи. Это был Л. Н. Толстой; в любое время года, и в погожий день, и в ненастье совершавший свою излюбленную утреннюю прогулку. </a:t>
            </a:r>
          </a:p>
          <a:p>
            <a:pPr>
              <a:buNone/>
            </a:pPr>
            <a:r>
              <a:rPr lang="ru-RU" dirty="0"/>
              <a:t>	</a:t>
            </a:r>
            <a:r>
              <a:rPr lang="ru-RU" dirty="0" smtClean="0"/>
              <a:t>	Каждое утро, встав с постели, Лев  Николаевич занимался гимнастикой и выходил на прогулку уже совсем бодрый. Великий писатель считал физические упражнения обязательными для каждого человека. Следуя им же установленному чёткому режиму, Толстой до последних дней жизни сохранял удивительную бодрость, поражая современников умением очень много и плодотворно работать</a:t>
            </a:r>
            <a:r>
              <a:rPr lang="ru-RU" b="1" dirty="0" smtClean="0"/>
              <a:t>.</a:t>
            </a:r>
            <a:endParaRPr lang="ru-RU" dirty="0"/>
          </a:p>
        </p:txBody>
      </p:sp>
      <p:pic>
        <p:nvPicPr>
          <p:cNvPr id="4" name="Рисунок 3" descr="L.N.Tolstoy_Prokudin-Gorsky.jpg"/>
          <p:cNvPicPr>
            <a:picLocks noChangeAspect="1"/>
          </p:cNvPicPr>
          <p:nvPr/>
        </p:nvPicPr>
        <p:blipFill>
          <a:blip r:embed="rId2" cstate="print"/>
          <a:stretch>
            <a:fillRect/>
          </a:stretch>
        </p:blipFill>
        <p:spPr>
          <a:xfrm>
            <a:off x="5652118" y="620688"/>
            <a:ext cx="336232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65653473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979712" y="260648"/>
            <a:ext cx="7164288" cy="6408712"/>
          </a:xfrm>
        </p:spPr>
        <p:txBody>
          <a:bodyPr>
            <a:normAutofit fontScale="92500" lnSpcReduction="20000"/>
          </a:bodyPr>
          <a:lstStyle/>
          <a:p>
            <a:pPr>
              <a:buNone/>
            </a:pPr>
            <a:r>
              <a:rPr lang="ru-RU" sz="2400" b="1" dirty="0" smtClean="0"/>
              <a:t>		Лев Николаевич Толстой уделял большое внимание различным вилам спорта. Его любимым видом отдыха были занятия </a:t>
            </a:r>
            <a:r>
              <a:rPr lang="ru-RU" sz="2400" b="1" dirty="0" smtClean="0">
                <a:solidFill>
                  <a:srgbClr val="FFFF00"/>
                </a:solidFill>
              </a:rPr>
              <a:t>гимнастикой</a:t>
            </a:r>
            <a:r>
              <a:rPr lang="ru-RU" sz="2400" b="1" dirty="0" smtClean="0"/>
              <a:t>. На шестом десятке жизни Толстой был посетителем гимнастического зала на Страстном бульваре в Москве. В 80 лет он тренировал мышцы гимнастическими упражнениями. Также увлекался </a:t>
            </a:r>
            <a:r>
              <a:rPr lang="ru-RU" sz="2400" b="1" dirty="0" smtClean="0">
                <a:solidFill>
                  <a:srgbClr val="FFFF00"/>
                </a:solidFill>
              </a:rPr>
              <a:t>велосипедным спортом</a:t>
            </a:r>
            <a:r>
              <a:rPr lang="ru-RU" sz="2400" b="1" dirty="0" smtClean="0"/>
              <a:t>, научился ездить в 65 лет. Страстью великого писателя была и </a:t>
            </a:r>
            <a:r>
              <a:rPr lang="ru-RU" sz="2400" b="1" dirty="0" smtClean="0">
                <a:solidFill>
                  <a:srgbClr val="FFFF00"/>
                </a:solidFill>
              </a:rPr>
              <a:t>верховая езда</a:t>
            </a:r>
            <a:r>
              <a:rPr lang="ru-RU" sz="2400" b="1" dirty="0" smtClean="0"/>
              <a:t>. В юности он мог скакать в седле от зари до зари. В 82 года он мог садиться верхом на лошади без посторонней помощи. Отлично бегал </a:t>
            </a:r>
            <a:r>
              <a:rPr lang="ru-RU" sz="2400" b="1" dirty="0" smtClean="0">
                <a:solidFill>
                  <a:srgbClr val="FFFF00"/>
                </a:solidFill>
              </a:rPr>
              <a:t>на коньках</a:t>
            </a:r>
            <a:r>
              <a:rPr lang="ru-RU" sz="2400" b="1" dirty="0" smtClean="0"/>
              <a:t>, </a:t>
            </a:r>
            <a:r>
              <a:rPr lang="ru-RU" sz="2400" b="1" dirty="0" smtClean="0">
                <a:solidFill>
                  <a:srgbClr val="FFFF00"/>
                </a:solidFill>
              </a:rPr>
              <a:t>любил ходить босиком</a:t>
            </a:r>
            <a:r>
              <a:rPr lang="ru-RU" sz="2400" b="1" dirty="0" smtClean="0"/>
              <a:t>. Любил играть в </a:t>
            </a:r>
            <a:r>
              <a:rPr lang="ru-RU" sz="2400" b="1" dirty="0" smtClean="0">
                <a:solidFill>
                  <a:srgbClr val="FFFF00"/>
                </a:solidFill>
              </a:rPr>
              <a:t>шахматы</a:t>
            </a:r>
            <a:r>
              <a:rPr lang="ru-RU" sz="2400" b="1" dirty="0" smtClean="0"/>
              <a:t>, в </a:t>
            </a:r>
            <a:r>
              <a:rPr lang="ru-RU" sz="2400" b="1" dirty="0" smtClean="0">
                <a:solidFill>
                  <a:srgbClr val="FFFF00"/>
                </a:solidFill>
              </a:rPr>
              <a:t>теннис, бильярд, в крокет</a:t>
            </a:r>
            <a:r>
              <a:rPr lang="ru-RU" sz="2400" b="1" dirty="0" smtClean="0"/>
              <a:t>, </a:t>
            </a:r>
            <a:r>
              <a:rPr lang="ru-RU" sz="2400" b="1" dirty="0" smtClean="0">
                <a:solidFill>
                  <a:srgbClr val="FFFF00"/>
                </a:solidFill>
              </a:rPr>
              <a:t>в лапту </a:t>
            </a:r>
            <a:r>
              <a:rPr lang="ru-RU" sz="2400" b="1" dirty="0" smtClean="0"/>
              <a:t>и </a:t>
            </a:r>
            <a:r>
              <a:rPr lang="ru-RU" sz="2400" b="1" dirty="0" smtClean="0">
                <a:solidFill>
                  <a:srgbClr val="FFFF00"/>
                </a:solidFill>
              </a:rPr>
              <a:t>городки</a:t>
            </a:r>
            <a:r>
              <a:rPr lang="ru-RU" sz="2400" b="1" dirty="0" smtClean="0"/>
              <a:t>. Упорно занимался </a:t>
            </a:r>
            <a:r>
              <a:rPr lang="ru-RU" sz="2400" b="1" dirty="0" smtClean="0">
                <a:solidFill>
                  <a:srgbClr val="FFFF00"/>
                </a:solidFill>
              </a:rPr>
              <a:t>лесоводством, пчеловодством, разведением животных. </a:t>
            </a:r>
            <a:r>
              <a:rPr lang="ru-RU" sz="2400" b="1" dirty="0" smtClean="0"/>
              <a:t>Был страстным </a:t>
            </a:r>
            <a:r>
              <a:rPr lang="ru-RU" sz="2400" b="1" dirty="0" smtClean="0">
                <a:solidFill>
                  <a:srgbClr val="FFFF00"/>
                </a:solidFill>
              </a:rPr>
              <a:t>охотником</a:t>
            </a:r>
            <a:r>
              <a:rPr lang="ru-RU" sz="2400" b="1" dirty="0" smtClean="0"/>
              <a:t>. Шил сапоги, ботинки. А еще были </a:t>
            </a:r>
            <a:r>
              <a:rPr lang="ru-RU" sz="2400" b="1" dirty="0" smtClean="0">
                <a:solidFill>
                  <a:srgbClr val="FFFF00"/>
                </a:solidFill>
              </a:rPr>
              <a:t>музыка, книга</a:t>
            </a:r>
            <a:r>
              <a:rPr lang="ru-RU" sz="2400" b="1" dirty="0" smtClean="0"/>
              <a:t>. И это все успевал делать один человек- великий писатель Лев Николаевич Толстой.</a:t>
            </a:r>
            <a:endParaRPr lang="ru-RU" sz="2400" b="1" dirty="0"/>
          </a:p>
        </p:txBody>
      </p:sp>
      <p:pic>
        <p:nvPicPr>
          <p:cNvPr id="4" name="Рисунок 3" descr="leo_tolstoy.jpg_1466075606.jpg"/>
          <p:cNvPicPr>
            <a:picLocks noChangeAspect="1"/>
          </p:cNvPicPr>
          <p:nvPr/>
        </p:nvPicPr>
        <p:blipFill>
          <a:blip r:embed="rId2" cstate="print"/>
          <a:stretch>
            <a:fillRect/>
          </a:stretch>
        </p:blipFill>
        <p:spPr>
          <a:xfrm>
            <a:off x="156142" y="1268760"/>
            <a:ext cx="2232248" cy="3780744"/>
          </a:xfrm>
          <a:prstGeom prst="roundRect">
            <a:avLst>
              <a:gd name="adj" fmla="val 8594"/>
            </a:avLst>
          </a:prstGeom>
          <a:solidFill>
            <a:srgbClr val="FFFFFF">
              <a:shade val="85000"/>
            </a:srgbClr>
          </a:solidFill>
          <a:ln>
            <a:noFill/>
          </a:ln>
          <a:effectLst>
            <a:reflection blurRad="6350" stA="50000" endA="300" endPos="55500" dist="101600" dir="5400000" sy="-100000" algn="bl" rotWithShape="0"/>
          </a:effectLst>
          <a:scene3d>
            <a:camera prst="perspectiveRight"/>
            <a:lightRig rig="threePt" dir="t"/>
          </a:scene3d>
          <a:sp3d>
            <a:bevelT/>
          </a:sp3d>
        </p:spPr>
      </p:pic>
    </p:spTree>
    <p:extLst>
      <p:ext uri="{BB962C8B-B14F-4D97-AF65-F5344CB8AC3E}">
        <p14:creationId xmlns="" xmlns:p14="http://schemas.microsoft.com/office/powerpoint/2010/main" val="278938633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188640"/>
            <a:ext cx="7543800" cy="914400"/>
          </a:xfrm>
        </p:spPr>
        <p:txBody>
          <a:bodyPr/>
          <a:lstStyle/>
          <a:p>
            <a:r>
              <a:rPr lang="ru-RU" b="1" dirty="0" smtClean="0"/>
              <a:t>Заключение</a:t>
            </a:r>
            <a:endParaRPr lang="ru-RU" b="1" dirty="0"/>
          </a:p>
        </p:txBody>
      </p:sp>
      <p:sp>
        <p:nvSpPr>
          <p:cNvPr id="3" name="Объект 2"/>
          <p:cNvSpPr>
            <a:spLocks noGrp="1"/>
          </p:cNvSpPr>
          <p:nvPr>
            <p:ph sz="quarter" idx="13"/>
          </p:nvPr>
        </p:nvSpPr>
        <p:spPr>
          <a:xfrm>
            <a:off x="251520" y="548680"/>
            <a:ext cx="8748464" cy="6192688"/>
          </a:xfrm>
        </p:spPr>
        <p:txBody>
          <a:bodyPr>
            <a:normAutofit/>
          </a:bodyPr>
          <a:lstStyle/>
          <a:p>
            <a:pPr marL="18288" indent="0">
              <a:buNone/>
            </a:pPr>
            <a:r>
              <a:rPr lang="ru-RU" sz="2200" dirty="0" smtClean="0"/>
              <a:t>	</a:t>
            </a:r>
            <a:r>
              <a:rPr lang="ru-RU" sz="2200" b="1" dirty="0" smtClean="0"/>
              <a:t>История знает много примеров, когда закаливание организма, занятия физическим трудом и спортом являлись главенствующим причинами длительной молодости организма, бодрости и энергии человека, укреплении здоровья. Ярчайшим примером был Лев Николаевич Толстой. </a:t>
            </a:r>
          </a:p>
          <a:p>
            <a:pPr marL="18288" indent="0">
              <a:buNone/>
            </a:pPr>
            <a:r>
              <a:rPr lang="ru-RU" sz="2200" b="1" dirty="0" smtClean="0"/>
              <a:t> </a:t>
            </a:r>
            <a:r>
              <a:rPr lang="ru-RU" sz="2200" b="1" dirty="0">
                <a:effectLst/>
              </a:rPr>
              <a:t> </a:t>
            </a:r>
            <a:r>
              <a:rPr lang="ru-RU" sz="2200" b="1" dirty="0" smtClean="0">
                <a:effectLst/>
              </a:rPr>
              <a:t>	Закаленный </a:t>
            </a:r>
            <a:r>
              <a:rPr lang="ru-RU" sz="2200" b="1" dirty="0">
                <a:effectLst/>
              </a:rPr>
              <a:t>и выносливый организм </a:t>
            </a:r>
            <a:r>
              <a:rPr lang="ru-RU" sz="2200" b="1" dirty="0" err="1">
                <a:effectLst/>
              </a:rPr>
              <a:t>Л.Н.Толстого</a:t>
            </a:r>
            <a:r>
              <a:rPr lang="ru-RU" sz="2200" b="1" dirty="0">
                <a:effectLst/>
              </a:rPr>
              <a:t> позволил ему до самой смерти (он умер в 82 года)  необычайно много и плодотворно работать на благо народа. Умелое сочетание умственного труда с физическим, любовь к здоровому образу жизни являются благородным примером для молодого поколения в деле укрепления здоровья, воспитания силы духа и характера. </a:t>
            </a:r>
            <a:endParaRPr lang="ru-RU" sz="2200" b="1" dirty="0"/>
          </a:p>
        </p:txBody>
      </p:sp>
      <p:sp>
        <p:nvSpPr>
          <p:cNvPr id="4" name="Объект 3"/>
          <p:cNvSpPr>
            <a:spLocks noGrp="1"/>
          </p:cNvSpPr>
          <p:nvPr>
            <p:ph sz="quarter" idx="14"/>
          </p:nvPr>
        </p:nvSpPr>
        <p:spPr>
          <a:xfrm>
            <a:off x="5652120" y="5805264"/>
            <a:ext cx="3273552" cy="3432175"/>
          </a:xfrm>
        </p:spPr>
        <p:txBody>
          <a:bodyPr/>
          <a:lstStyle/>
          <a:p>
            <a:endParaRPr lang="ru-RU" dirty="0"/>
          </a:p>
        </p:txBody>
      </p:sp>
    </p:spTree>
    <p:extLst>
      <p:ext uri="{BB962C8B-B14F-4D97-AF65-F5344CB8AC3E}">
        <p14:creationId xmlns="" xmlns:p14="http://schemas.microsoft.com/office/powerpoint/2010/main" val="120183424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65720"/>
            <a:ext cx="7543800" cy="914400"/>
          </a:xfrm>
        </p:spPr>
        <p:txBody>
          <a:bodyPr/>
          <a:lstStyle/>
          <a:p>
            <a:endParaRPr lang="ru-RU" dirty="0"/>
          </a:p>
        </p:txBody>
      </p:sp>
      <p:sp>
        <p:nvSpPr>
          <p:cNvPr id="3" name="Объект 2"/>
          <p:cNvSpPr>
            <a:spLocks noGrp="1"/>
          </p:cNvSpPr>
          <p:nvPr>
            <p:ph sz="quarter" idx="13"/>
          </p:nvPr>
        </p:nvSpPr>
        <p:spPr>
          <a:xfrm>
            <a:off x="2568709" y="620688"/>
            <a:ext cx="6518093" cy="2989632"/>
          </a:xfrm>
        </p:spPr>
        <p:txBody>
          <a:bodyPr>
            <a:normAutofit fontScale="92500"/>
          </a:bodyPr>
          <a:lstStyle/>
          <a:p>
            <a:pPr marL="18288" indent="0">
              <a:buNone/>
            </a:pPr>
            <a:r>
              <a:rPr lang="ru-RU" dirty="0">
                <a:effectLst/>
              </a:rPr>
              <a:t> </a:t>
            </a:r>
            <a:r>
              <a:rPr lang="ru-RU" b="1" dirty="0">
                <a:solidFill>
                  <a:srgbClr val="FFFF00"/>
                </a:solidFill>
                <a:effectLst/>
              </a:rPr>
              <a:t>Лев Николаевич Толстой</a:t>
            </a:r>
            <a:r>
              <a:rPr lang="ru-RU" b="1" dirty="0">
                <a:effectLst/>
              </a:rPr>
              <a:t> </a:t>
            </a:r>
            <a:r>
              <a:rPr lang="ru-RU" dirty="0">
                <a:effectLst/>
              </a:rPr>
              <a:t>– выдающийся русский писатель и общественный деятель родился 28 августа (9 сентября) 1828 года в усадьбе Ясная Поляна Тульской области. По материнской линии писатель принадлежал к именитому роду князей </a:t>
            </a:r>
            <a:r>
              <a:rPr lang="ru-RU" b="1" dirty="0">
                <a:effectLst/>
              </a:rPr>
              <a:t>Волконских</a:t>
            </a:r>
            <a:r>
              <a:rPr lang="ru-RU" dirty="0">
                <a:effectLst/>
              </a:rPr>
              <a:t>, а по отцовской – к старинному роду графов </a:t>
            </a:r>
            <a:r>
              <a:rPr lang="ru-RU" b="1" dirty="0">
                <a:effectLst/>
              </a:rPr>
              <a:t>Толстых</a:t>
            </a:r>
            <a:r>
              <a:rPr lang="ru-RU" dirty="0">
                <a:effectLst/>
              </a:rPr>
              <a:t>. Прапрадед, прадед, дед и отец Льва Толстого были военными. Представители древнего рода Толстых еще при Иване Грозном служили воеводами во многих городах Руси</a:t>
            </a:r>
            <a:r>
              <a:rPr lang="ru-RU" dirty="0" smtClean="0">
                <a:effectLst/>
              </a:rPr>
              <a:t>.</a:t>
            </a:r>
            <a:r>
              <a:rPr lang="ru-RU" dirty="0">
                <a:effectLst/>
              </a:rPr>
              <a:t> </a:t>
            </a:r>
            <a:endParaRPr lang="ru-RU" dirty="0"/>
          </a:p>
        </p:txBody>
      </p:sp>
      <p:sp>
        <p:nvSpPr>
          <p:cNvPr id="4" name="Объект 3"/>
          <p:cNvSpPr>
            <a:spLocks noGrp="1"/>
          </p:cNvSpPr>
          <p:nvPr>
            <p:ph sz="quarter" idx="14"/>
          </p:nvPr>
        </p:nvSpPr>
        <p:spPr>
          <a:xfrm>
            <a:off x="251520" y="3687364"/>
            <a:ext cx="6120680" cy="2996951"/>
          </a:xfrm>
        </p:spPr>
        <p:txBody>
          <a:bodyPr>
            <a:normAutofit/>
          </a:bodyPr>
          <a:lstStyle/>
          <a:p>
            <a:pPr marL="18288" indent="0">
              <a:buNone/>
            </a:pPr>
            <a:r>
              <a:rPr lang="ru-RU" dirty="0">
                <a:effectLst/>
              </a:rPr>
              <a:t>Детство писателя прошло в Ясной Поляне – старинном родовом имении. Интерес Толстого к истории и литературе зародился в детские годы: живя в деревне, он видел, как протекала жизнь трудового народа, от него он услышал множество народных сказок, былин, песен, легенд. Жизнь народа, его труд, интересы и взгляды, устное творчество – все живое и мудрое – открыла Толстому Ясная Поляна.</a:t>
            </a:r>
          </a:p>
          <a:p>
            <a:pPr marL="18288" indent="0">
              <a:buNone/>
            </a:pPr>
            <a:endParaRPr lang="ru-RU" dirty="0"/>
          </a:p>
        </p:txBody>
      </p:sp>
      <p:pic>
        <p:nvPicPr>
          <p:cNvPr id="5" name="Рисунок 4" descr="1383595086_repin-ilya-efimovich-18441930-tolstoy-lev-nikolaevich-2.jpg"/>
          <p:cNvPicPr>
            <a:picLocks noChangeAspect="1"/>
          </p:cNvPicPr>
          <p:nvPr/>
        </p:nvPicPr>
        <p:blipFill>
          <a:blip r:embed="rId2" cstate="print"/>
          <a:stretch>
            <a:fillRect/>
          </a:stretch>
        </p:blipFill>
        <p:spPr>
          <a:xfrm>
            <a:off x="361225" y="548680"/>
            <a:ext cx="2173173" cy="3098944"/>
          </a:xfrm>
          <a:prstGeom prst="rect">
            <a:avLst/>
          </a:prstGeom>
          <a:ln>
            <a:noFill/>
          </a:ln>
          <a:effectLst>
            <a:softEdge rad="112500"/>
          </a:effectLst>
        </p:spPr>
      </p:pic>
      <p:pic>
        <p:nvPicPr>
          <p:cNvPr id="4098" name="Picture 2" descr="C:\Users\Никита\Desktop\нов\tolstoy-06-s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61929" y="3501008"/>
            <a:ext cx="2530494" cy="2990583"/>
          </a:xfrm>
          <a:prstGeom prst="ellipse">
            <a:avLst/>
          </a:prstGeom>
          <a:ln>
            <a:noFill/>
          </a:ln>
          <a:effectLst>
            <a:outerShdw blurRad="107950" dist="12700" dir="5400000" algn="ctr">
              <a:srgbClr val="000000"/>
            </a:outerShdw>
            <a:reflection blurRad="6350" stA="52000" endA="300" endPos="35000" dir="5400000" sy="-100000" algn="bl" rotWithShape="0"/>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3688685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928992" cy="1584176"/>
          </a:xfrm>
        </p:spPr>
        <p:txBody>
          <a:bodyPr/>
          <a:lstStyle/>
          <a:p>
            <a:r>
              <a:rPr lang="ru-RU" sz="3200" b="1" dirty="0">
                <a:effectLst/>
              </a:rPr>
              <a:t>Крепкая и нравственная семья – сильнейший фактор воспитания ЗОЖ</a:t>
            </a:r>
            <a:br>
              <a:rPr lang="ru-RU" sz="3200" b="1" dirty="0">
                <a:effectLst/>
              </a:rPr>
            </a:br>
            <a:endParaRPr lang="ru-RU" sz="3200" b="1" dirty="0"/>
          </a:p>
        </p:txBody>
      </p:sp>
      <p:sp>
        <p:nvSpPr>
          <p:cNvPr id="3" name="Объект 2"/>
          <p:cNvSpPr>
            <a:spLocks noGrp="1"/>
          </p:cNvSpPr>
          <p:nvPr>
            <p:ph sz="quarter" idx="13"/>
          </p:nvPr>
        </p:nvSpPr>
        <p:spPr>
          <a:xfrm>
            <a:off x="395536" y="1630068"/>
            <a:ext cx="5274243" cy="5525717"/>
          </a:xfrm>
        </p:spPr>
        <p:txBody>
          <a:bodyPr>
            <a:normAutofit fontScale="85000" lnSpcReduction="10000"/>
          </a:bodyPr>
          <a:lstStyle/>
          <a:p>
            <a:pPr marL="18288" indent="0">
              <a:buNone/>
            </a:pPr>
            <a:r>
              <a:rPr lang="ru-RU" dirty="0" smtClean="0">
                <a:effectLst/>
              </a:rPr>
              <a:t>	</a:t>
            </a:r>
            <a:r>
              <a:rPr lang="ru-RU" sz="2300" b="1" dirty="0" smtClean="0">
                <a:solidFill>
                  <a:srgbClr val="FFFF00"/>
                </a:solidFill>
                <a:effectLst/>
              </a:rPr>
              <a:t>Мария </a:t>
            </a:r>
            <a:r>
              <a:rPr lang="ru-RU" sz="2300" b="1" dirty="0">
                <a:solidFill>
                  <a:srgbClr val="FFFF00"/>
                </a:solidFill>
                <a:effectLst/>
              </a:rPr>
              <a:t>Николаевна Толстая</a:t>
            </a:r>
            <a:r>
              <a:rPr lang="ru-RU" dirty="0">
                <a:effectLst/>
              </a:rPr>
              <a:t>, мать писателя, была добрым и отзывчивым человеком, умной и образованной </a:t>
            </a:r>
            <a:r>
              <a:rPr lang="ru-RU" dirty="0" smtClean="0">
                <a:effectLst/>
              </a:rPr>
              <a:t>женщиной, </a:t>
            </a:r>
            <a:r>
              <a:rPr lang="ru-RU" dirty="0">
                <a:effectLst/>
              </a:rPr>
              <a:t>играла на фортепиано, занималась живописью. Толстому не исполнилось и двух лет, когда умерла его мать. </a:t>
            </a:r>
            <a:endParaRPr lang="ru-RU" dirty="0" smtClean="0">
              <a:effectLst/>
            </a:endParaRPr>
          </a:p>
          <a:p>
            <a:pPr marL="18288" indent="0">
              <a:buNone/>
            </a:pPr>
            <a:r>
              <a:rPr lang="ru-RU" sz="2300" b="1" dirty="0">
                <a:effectLst/>
              </a:rPr>
              <a:t>	</a:t>
            </a:r>
            <a:r>
              <a:rPr lang="ru-RU" sz="2300" b="1" dirty="0" smtClean="0">
                <a:solidFill>
                  <a:srgbClr val="FFFF00"/>
                </a:solidFill>
                <a:effectLst/>
              </a:rPr>
              <a:t>Николая </a:t>
            </a:r>
            <a:r>
              <a:rPr lang="ru-RU" sz="2300" b="1" dirty="0">
                <a:solidFill>
                  <a:srgbClr val="FFFF00"/>
                </a:solidFill>
                <a:effectLst/>
              </a:rPr>
              <a:t>Ильича Толстого</a:t>
            </a:r>
            <a:r>
              <a:rPr lang="ru-RU" dirty="0">
                <a:effectLst/>
              </a:rPr>
              <a:t>, своего отца, дети любили и ценили за гуманное отношение к крепостным. О первым заметил склонность своего младшего сына к живому восприятию художественного слова. Он умер, когда Льву Толстому было 9 лет. </a:t>
            </a:r>
            <a:endParaRPr lang="ru-RU" dirty="0" smtClean="0">
              <a:effectLst/>
            </a:endParaRPr>
          </a:p>
          <a:p>
            <a:pPr marL="18288" indent="0">
              <a:buNone/>
            </a:pPr>
            <a:r>
              <a:rPr lang="ru-RU" dirty="0" smtClean="0">
                <a:effectLst/>
              </a:rPr>
              <a:t>	Толстые </a:t>
            </a:r>
            <a:r>
              <a:rPr lang="ru-RU" dirty="0">
                <a:effectLst/>
              </a:rPr>
              <a:t>стремились дать своим детям – их было у них пятеро: </a:t>
            </a:r>
            <a:r>
              <a:rPr lang="ru-RU" sz="2200" b="1" dirty="0">
                <a:solidFill>
                  <a:srgbClr val="FFFF00"/>
                </a:solidFill>
                <a:effectLst/>
              </a:rPr>
              <a:t>Николай, Сергей, Дмитрий, Лев и дочь Мария </a:t>
            </a:r>
            <a:r>
              <a:rPr lang="ru-RU" dirty="0">
                <a:effectLst/>
              </a:rPr>
              <a:t>– воспитание свободное, гуманное, патриотическое. Нравственный и интеллектуальный облик родителей, их семейное счастье – вот то, что определяло особую атмосферу Ясной Поляны, где были заложены истоки, «чистоты нравственного чувства». </a:t>
            </a:r>
          </a:p>
          <a:p>
            <a:pPr marL="18288" indent="0">
              <a:buNone/>
            </a:pPr>
            <a:endParaRPr lang="ru-RU" dirty="0"/>
          </a:p>
          <a:p>
            <a:pPr marL="18288" indent="0">
              <a:buNone/>
            </a:pPr>
            <a:endParaRPr lang="ru-RU" dirty="0">
              <a:effectLst/>
            </a:endParaRPr>
          </a:p>
          <a:p>
            <a:pPr marL="18288" indent="0">
              <a:buNone/>
            </a:pPr>
            <a:endParaRPr lang="ru-RU" b="1" dirty="0"/>
          </a:p>
        </p:txBody>
      </p:sp>
      <p:sp>
        <p:nvSpPr>
          <p:cNvPr id="4" name="Объект 3"/>
          <p:cNvSpPr>
            <a:spLocks noGrp="1"/>
          </p:cNvSpPr>
          <p:nvPr>
            <p:ph sz="quarter" idx="14"/>
          </p:nvPr>
        </p:nvSpPr>
        <p:spPr>
          <a:xfrm>
            <a:off x="3563888" y="3933056"/>
            <a:ext cx="5472608" cy="2736303"/>
          </a:xfrm>
        </p:spPr>
        <p:txBody>
          <a:bodyPr>
            <a:normAutofit/>
          </a:bodyPr>
          <a:lstStyle/>
          <a:p>
            <a:pPr marL="18288" indent="0">
              <a:buNone/>
            </a:pPr>
            <a:endParaRPr lang="ru-RU" dirty="0"/>
          </a:p>
          <a:p>
            <a:pPr marL="18288" indent="0">
              <a:buNone/>
            </a:pPr>
            <a:endParaRPr lang="ru-RU" dirty="0"/>
          </a:p>
        </p:txBody>
      </p:sp>
      <p:pic>
        <p:nvPicPr>
          <p:cNvPr id="2050" name="Picture 2" descr="C:\Users\Никита\Desktop\нов\щщ\0008-008-Mat-pisatelj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81260" y="1214422"/>
            <a:ext cx="1962740" cy="246463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1" name="Picture 3" descr="C:\Users\Никита\Desktop\нов\щщ\106711121_461pxNicolay_Ilyich_Tolsto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4104" y="1319969"/>
            <a:ext cx="1840959" cy="243927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 name="Picture 2" descr="C:\Users\Никита\Desktop\нов\щщ\4700624967.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27177" y="4392927"/>
            <a:ext cx="3169156" cy="21955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2" name="Picture 4" descr="C:\Users\Никита\Desktop\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15140" y="2857496"/>
            <a:ext cx="1384912" cy="1806877"/>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8192703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464" y="7317432"/>
            <a:ext cx="7543800" cy="914400"/>
          </a:xfrm>
        </p:spPr>
        <p:txBody>
          <a:bodyPr/>
          <a:lstStyle/>
          <a:p>
            <a:endParaRPr lang="ru-RU" dirty="0"/>
          </a:p>
        </p:txBody>
      </p:sp>
      <p:sp>
        <p:nvSpPr>
          <p:cNvPr id="4" name="Объект 3"/>
          <p:cNvSpPr>
            <a:spLocks noGrp="1"/>
          </p:cNvSpPr>
          <p:nvPr>
            <p:ph sz="quarter" idx="14"/>
          </p:nvPr>
        </p:nvSpPr>
        <p:spPr>
          <a:xfrm>
            <a:off x="-828600" y="5378301"/>
            <a:ext cx="288273" cy="3432175"/>
          </a:xfrm>
        </p:spPr>
        <p:txBody>
          <a:bodyPr/>
          <a:lstStyle/>
          <a:p>
            <a:endParaRPr lang="ru-RU" dirty="0"/>
          </a:p>
        </p:txBody>
      </p:sp>
      <p:pic>
        <p:nvPicPr>
          <p:cNvPr id="1026" name="Picture 2" descr="C:\Users\Никита\Desktop\нов\его жена.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47713" y="3429000"/>
            <a:ext cx="1687617" cy="27636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1027" name="Picture 3" descr="F:\ \толстой\Скан_20150217 - копия.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71453"/>
            <a:ext cx="2845319" cy="17446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
        <p:nvSpPr>
          <p:cNvPr id="5" name="Объект 4"/>
          <p:cNvSpPr>
            <a:spLocks noGrp="1"/>
          </p:cNvSpPr>
          <p:nvPr>
            <p:ph sz="quarter" idx="13"/>
          </p:nvPr>
        </p:nvSpPr>
        <p:spPr>
          <a:xfrm>
            <a:off x="323528" y="2449145"/>
            <a:ext cx="7010309" cy="4503044"/>
          </a:xfrm>
        </p:spPr>
        <p:txBody>
          <a:bodyPr>
            <a:normAutofit lnSpcReduction="10000"/>
          </a:bodyPr>
          <a:lstStyle/>
          <a:p>
            <a:pPr marL="18288" indent="0">
              <a:buNone/>
            </a:pPr>
            <a:r>
              <a:rPr lang="ru-RU" dirty="0" smtClean="0">
                <a:effectLst/>
              </a:rPr>
              <a:t>	Для </a:t>
            </a:r>
            <a:r>
              <a:rPr lang="ru-RU" dirty="0">
                <a:effectLst/>
              </a:rPr>
              <a:t>Льва Николаевича Толстого строить семью – это значит строить жизнь; личная жизнь, в его представлении, невозможна без семьи. </a:t>
            </a:r>
          </a:p>
          <a:p>
            <a:pPr marL="18288" indent="0">
              <a:buNone/>
            </a:pPr>
            <a:r>
              <a:rPr lang="ru-RU" dirty="0" smtClean="0">
                <a:effectLst/>
              </a:rPr>
              <a:t>	23 сентября 1862 </a:t>
            </a:r>
            <a:r>
              <a:rPr lang="ru-RU" dirty="0">
                <a:effectLst/>
              </a:rPr>
              <a:t>году Толстой женился на </a:t>
            </a:r>
            <a:r>
              <a:rPr lang="ru-RU" dirty="0">
                <a:solidFill>
                  <a:srgbClr val="FFFF00"/>
                </a:solidFill>
                <a:effectLst/>
              </a:rPr>
              <a:t>Софье Андреевне Берс</a:t>
            </a:r>
            <a:r>
              <a:rPr lang="ru-RU" dirty="0">
                <a:effectLst/>
              </a:rPr>
              <a:t>, дочери московского врача. </a:t>
            </a:r>
            <a:r>
              <a:rPr lang="ru-RU" dirty="0" smtClean="0">
                <a:effectLst/>
              </a:rPr>
              <a:t>Ей было 18 лет, а графу 34. Прибыв </a:t>
            </a:r>
            <a:r>
              <a:rPr lang="ru-RU" dirty="0">
                <a:effectLst/>
              </a:rPr>
              <a:t>с мужем в Ясную Поляну, Софья Андреевна всеми силами стремилась создать в имении такую обстановку, при которой ничто бы не отвлекало писателя от напряженного труда. </a:t>
            </a:r>
            <a:r>
              <a:rPr lang="ru-RU" dirty="0" smtClean="0">
                <a:effectLst/>
              </a:rPr>
              <a:t>У них родилось 13 детей, 5 из которых умерли в детстве. По состоянию на 2010 год в общей сложности насчитывалось </a:t>
            </a:r>
            <a:r>
              <a:rPr lang="ru-RU" dirty="0" smtClean="0">
                <a:solidFill>
                  <a:srgbClr val="FFFF00"/>
                </a:solidFill>
                <a:effectLst/>
              </a:rPr>
              <a:t>более 350 потомков </a:t>
            </a:r>
            <a:r>
              <a:rPr lang="ru-RU" dirty="0" err="1" smtClean="0">
                <a:effectLst/>
              </a:rPr>
              <a:t>Л.Н.Толстого</a:t>
            </a:r>
            <a:r>
              <a:rPr lang="ru-RU" dirty="0" smtClean="0">
                <a:effectLst/>
              </a:rPr>
              <a:t>, живших в 25 странах мира. Большинство из них- потомки имевшего 10 детей Льва Львовича Толстого, третьего сына.</a:t>
            </a:r>
            <a:endParaRPr lang="ru-RU" dirty="0">
              <a:effectLst/>
            </a:endParaRPr>
          </a:p>
          <a:p>
            <a:pPr marL="18288" indent="0">
              <a:buNone/>
            </a:pPr>
            <a:endParaRPr lang="ru-RU" dirty="0"/>
          </a:p>
        </p:txBody>
      </p:sp>
      <p:pic>
        <p:nvPicPr>
          <p:cNvPr id="1030" name="Picture 6" descr="C:\Users\Никита\Desktop\1fb71779b9fe475d8efc592abb4c26aa.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187055" y="201929"/>
            <a:ext cx="2008934" cy="2959397"/>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19863" b="7410"/>
          <a:stretch/>
        </p:blipFill>
        <p:spPr bwMode="auto">
          <a:xfrm>
            <a:off x="3000246" y="188640"/>
            <a:ext cx="2500846" cy="226050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descr="C:\Users\Никита\Desktop\нов\tolstoy-05-sm.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562383" y="296039"/>
            <a:ext cx="1603903" cy="1895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16784106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332656"/>
            <a:ext cx="8229600" cy="5904656"/>
          </a:xfrm>
        </p:spPr>
        <p:txBody>
          <a:bodyPr>
            <a:normAutofit fontScale="92500"/>
          </a:bodyPr>
          <a:lstStyle/>
          <a:p>
            <a:pPr algn="ctr">
              <a:buNone/>
            </a:pPr>
            <a:r>
              <a:rPr lang="ru-RU" sz="1400" b="1" dirty="0" smtClean="0"/>
              <a:t> </a:t>
            </a:r>
            <a:r>
              <a:rPr lang="ru-RU" sz="2800" b="1" i="1" u="sng" dirty="0" smtClean="0">
                <a:solidFill>
                  <a:srgbClr val="C00000"/>
                </a:solidFill>
              </a:rPr>
              <a:t>Неужели Л. Н. Толстой любил спорт? Если любил – то какой вид спорта? И какое значение имела для него физическая культура? </a:t>
            </a:r>
            <a:endParaRPr lang="ru-RU" sz="1400" b="1" i="1" u="sng" dirty="0" smtClean="0">
              <a:solidFill>
                <a:srgbClr val="C00000"/>
              </a:solidFill>
            </a:endParaRPr>
          </a:p>
          <a:p>
            <a:pPr>
              <a:buNone/>
            </a:pPr>
            <a:endParaRPr lang="ru-RU" b="1" dirty="0" smtClean="0"/>
          </a:p>
          <a:p>
            <a:pPr>
              <a:buNone/>
            </a:pPr>
            <a:r>
              <a:rPr lang="ru-RU" b="1" dirty="0" smtClean="0"/>
              <a:t>    	</a:t>
            </a:r>
            <a:r>
              <a:rPr lang="ru-RU" sz="2400" b="1" dirty="0" smtClean="0"/>
              <a:t>Знакомясь с жизнью Толстого, его дневниками и воспоминаниями становится понятным,  какой это был гармоничный, цельный, умный человек и как он заботился о своём физическом и духовном здоровье. </a:t>
            </a:r>
          </a:p>
          <a:p>
            <a:pPr algn="r">
              <a:buNone/>
            </a:pPr>
            <a:r>
              <a:rPr lang="ru-RU" sz="2400" b="1" i="1" dirty="0" smtClean="0">
                <a:solidFill>
                  <a:srgbClr val="FFFF00"/>
                </a:solidFill>
              </a:rPr>
              <a:t>«Надо непременно встряхивать себя физически, чтобы быть здоровым нравственно», </a:t>
            </a:r>
            <a:r>
              <a:rPr lang="ru-RU" sz="2400" b="1" i="1" dirty="0" smtClean="0"/>
              <a:t>- говорил Л. Н. Толстой. </a:t>
            </a:r>
          </a:p>
          <a:p>
            <a:pPr>
              <a:buNone/>
            </a:pPr>
            <a:r>
              <a:rPr lang="ru-RU" sz="2400" b="1" dirty="0" smtClean="0"/>
              <a:t>Увлечение и занятие спортом позволили писателю до самой смерти необычайно много и плодотворно работать на благо народа, прожить долгую жизнь.</a:t>
            </a:r>
            <a:endParaRPr lang="ru-RU" sz="2400" dirty="0"/>
          </a:p>
        </p:txBody>
      </p:sp>
    </p:spTree>
    <p:extLst>
      <p:ext uri="{BB962C8B-B14F-4D97-AF65-F5344CB8AC3E}">
        <p14:creationId xmlns="" xmlns:p14="http://schemas.microsoft.com/office/powerpoint/2010/main" val="371148426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560840" cy="842392"/>
          </a:xfrm>
        </p:spPr>
        <p:txBody>
          <a:bodyPr/>
          <a:lstStyle/>
          <a:p>
            <a:r>
              <a:rPr lang="ru-RU" sz="3600" b="1" dirty="0" smtClean="0"/>
              <a:t>Кодекс здоровья </a:t>
            </a:r>
            <a:r>
              <a:rPr lang="ru-RU" sz="3600" b="1" dirty="0" err="1" smtClean="0"/>
              <a:t>Л.Н.Толстого</a:t>
            </a:r>
            <a:endParaRPr lang="ru-RU" sz="3600" b="1" dirty="0"/>
          </a:p>
        </p:txBody>
      </p:sp>
      <p:sp>
        <p:nvSpPr>
          <p:cNvPr id="3" name="Объект 2"/>
          <p:cNvSpPr>
            <a:spLocks noGrp="1"/>
          </p:cNvSpPr>
          <p:nvPr>
            <p:ph sz="quarter" idx="13"/>
          </p:nvPr>
        </p:nvSpPr>
        <p:spPr>
          <a:xfrm>
            <a:off x="107504" y="764704"/>
            <a:ext cx="9036496" cy="5904656"/>
          </a:xfrm>
        </p:spPr>
        <p:txBody>
          <a:bodyPr>
            <a:normAutofit/>
          </a:bodyPr>
          <a:lstStyle/>
          <a:p>
            <a:pPr marL="18288" indent="0">
              <a:buNone/>
            </a:pPr>
            <a:r>
              <a:rPr lang="ru-RU" dirty="0" smtClean="0">
                <a:effectLst/>
              </a:rPr>
              <a:t>	</a:t>
            </a:r>
            <a:r>
              <a:rPr lang="ru-RU" dirty="0" smtClean="0">
                <a:solidFill>
                  <a:srgbClr val="FFFF00"/>
                </a:solidFill>
                <a:effectLst/>
              </a:rPr>
              <a:t>«</a:t>
            </a:r>
            <a:r>
              <a:rPr lang="ru-RU" dirty="0">
                <a:solidFill>
                  <a:srgbClr val="FFFF00"/>
                </a:solidFill>
                <a:effectLst/>
              </a:rPr>
              <a:t>В народе нет здравых гигиенических понятий»</a:t>
            </a:r>
            <a:r>
              <a:rPr lang="ru-RU" dirty="0">
                <a:effectLst/>
              </a:rPr>
              <a:t>,— писал Толстой и старался нести эти понятия в широкие массы. О значении, которое он придавал гигиене, говорит объем санитарно - просветительной литературы, выпускавшейся в конце XIX века издательством «Посредник», где Лев Николаевич редактировал серию популярных книг по уходу за детьми, физическому воспитанию, борьбе с алкоголизмом.                                         </a:t>
            </a:r>
            <a:endParaRPr lang="ru-RU" dirty="0" smtClean="0">
              <a:effectLst/>
            </a:endParaRPr>
          </a:p>
          <a:p>
            <a:pPr marL="18288" indent="0">
              <a:buNone/>
            </a:pPr>
            <a:r>
              <a:rPr lang="ru-RU" dirty="0" smtClean="0">
                <a:effectLst/>
              </a:rPr>
              <a:t>	Толстой </a:t>
            </a:r>
            <a:r>
              <a:rPr lang="ru-RU" dirty="0">
                <a:effectLst/>
              </a:rPr>
              <a:t>рекомендовал к изданию книгу главного врача детской больницы в Москве  Е. А. Покровского «Первоначальное физическое воспитание детей». По предложению Толстого этот врач написал популярную брошюру об уходе за малыми детьми, которую писатель отредактировал, и сам написал главу о вреде соски. При участии Льва Николаевича был издан сборник «Первые понятия о том, как живет наше тело, что для него полезно и что вредно».</a:t>
            </a:r>
          </a:p>
          <a:p>
            <a:pPr marL="18288" indent="0">
              <a:buNone/>
            </a:pPr>
            <a:endParaRPr lang="ru-RU" dirty="0">
              <a:effectLst/>
            </a:endParaRPr>
          </a:p>
        </p:txBody>
      </p:sp>
      <p:sp>
        <p:nvSpPr>
          <p:cNvPr id="4" name="Объект 3"/>
          <p:cNvSpPr>
            <a:spLocks noGrp="1"/>
          </p:cNvSpPr>
          <p:nvPr>
            <p:ph sz="quarter" idx="14"/>
          </p:nvPr>
        </p:nvSpPr>
        <p:spPr>
          <a:xfrm>
            <a:off x="6804248" y="5301208"/>
            <a:ext cx="3273552" cy="3432175"/>
          </a:xfrm>
        </p:spPr>
        <p:txBody>
          <a:bodyPr/>
          <a:lstStyle/>
          <a:p>
            <a:pPr marL="18288" indent="0">
              <a:buNone/>
            </a:pPr>
            <a:endParaRPr lang="ru-RU" dirty="0"/>
          </a:p>
        </p:txBody>
      </p:sp>
    </p:spTree>
    <p:extLst>
      <p:ext uri="{BB962C8B-B14F-4D97-AF65-F5344CB8AC3E}">
        <p14:creationId xmlns="" xmlns:p14="http://schemas.microsoft.com/office/powerpoint/2010/main" val="298205129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531"/>
            <a:ext cx="7543800" cy="914400"/>
          </a:xfrm>
        </p:spPr>
        <p:txBody>
          <a:bodyPr/>
          <a:lstStyle/>
          <a:p>
            <a:r>
              <a:rPr lang="ru-RU" sz="4000" b="1" dirty="0" smtClean="0"/>
              <a:t>Правила умственного труда</a:t>
            </a:r>
            <a:endParaRPr lang="ru-RU" sz="4000" b="1" dirty="0"/>
          </a:p>
        </p:txBody>
      </p:sp>
      <p:sp>
        <p:nvSpPr>
          <p:cNvPr id="3" name="Объект 2"/>
          <p:cNvSpPr>
            <a:spLocks noGrp="1"/>
          </p:cNvSpPr>
          <p:nvPr>
            <p:ph sz="quarter" idx="13"/>
          </p:nvPr>
        </p:nvSpPr>
        <p:spPr>
          <a:xfrm>
            <a:off x="2411760" y="1246613"/>
            <a:ext cx="7128792" cy="2520280"/>
          </a:xfrm>
        </p:spPr>
        <p:txBody>
          <a:bodyPr>
            <a:normAutofit/>
          </a:bodyPr>
          <a:lstStyle/>
          <a:p>
            <a:pPr marL="18288" indent="0">
              <a:buNone/>
            </a:pPr>
            <a:r>
              <a:rPr lang="ru-RU" dirty="0" smtClean="0">
                <a:effectLst/>
              </a:rPr>
              <a:t>	 </a:t>
            </a:r>
            <a:r>
              <a:rPr lang="ru-RU" dirty="0">
                <a:effectLst/>
              </a:rPr>
              <a:t>В 1847 году девятнадцатилетний Толстой разработал для </a:t>
            </a:r>
            <a:r>
              <a:rPr lang="ru-RU" dirty="0">
                <a:solidFill>
                  <a:srgbClr val="FFFF00"/>
                </a:solidFill>
                <a:effectLst/>
              </a:rPr>
              <a:t>себя правила умственного труда:   </a:t>
            </a:r>
            <a:r>
              <a:rPr lang="ru-RU" dirty="0">
                <a:effectLst/>
              </a:rPr>
              <a:t>                                                                                                                         1) Что нужно непременно исполнить, то исполняй несмотря ни на что;</a:t>
            </a:r>
          </a:p>
          <a:p>
            <a:pPr marL="18288" indent="0">
              <a:buNone/>
            </a:pPr>
            <a:r>
              <a:rPr lang="ru-RU" dirty="0" smtClean="0">
                <a:effectLst/>
              </a:rPr>
              <a:t>2)</a:t>
            </a:r>
            <a:r>
              <a:rPr lang="ru-RU" dirty="0">
                <a:effectLst/>
              </a:rPr>
              <a:t> </a:t>
            </a:r>
            <a:r>
              <a:rPr lang="ru-RU" dirty="0" smtClean="0">
                <a:effectLst/>
              </a:rPr>
              <a:t>Что </a:t>
            </a:r>
            <a:r>
              <a:rPr lang="ru-RU" dirty="0">
                <a:effectLst/>
              </a:rPr>
              <a:t>исполняешь, исполняй хорошо;</a:t>
            </a:r>
          </a:p>
          <a:p>
            <a:pPr marL="18288" indent="0">
              <a:buNone/>
            </a:pPr>
            <a:r>
              <a:rPr lang="ru-RU" dirty="0">
                <a:effectLst/>
              </a:rPr>
              <a:t>3</a:t>
            </a:r>
            <a:r>
              <a:rPr lang="ru-RU" dirty="0" smtClean="0">
                <a:effectLst/>
              </a:rPr>
              <a:t>) </a:t>
            </a:r>
            <a:r>
              <a:rPr lang="ru-RU" dirty="0">
                <a:effectLst/>
              </a:rPr>
              <a:t>Никогда не справляйся в книге, если что-нибудь забыл</a:t>
            </a:r>
            <a:r>
              <a:rPr lang="ru-RU" dirty="0" smtClean="0">
                <a:effectLst/>
              </a:rPr>
              <a:t>,</a:t>
            </a:r>
            <a:endParaRPr lang="ru-RU" dirty="0">
              <a:effectLst/>
            </a:endParaRPr>
          </a:p>
        </p:txBody>
      </p:sp>
      <p:sp>
        <p:nvSpPr>
          <p:cNvPr id="4" name="Объект 3"/>
          <p:cNvSpPr>
            <a:spLocks noGrp="1"/>
          </p:cNvSpPr>
          <p:nvPr>
            <p:ph sz="quarter" idx="14"/>
          </p:nvPr>
        </p:nvSpPr>
        <p:spPr>
          <a:xfrm>
            <a:off x="369888" y="3504703"/>
            <a:ext cx="8774112" cy="3432175"/>
          </a:xfrm>
        </p:spPr>
        <p:txBody>
          <a:bodyPr/>
          <a:lstStyle/>
          <a:p>
            <a:pPr marL="18288" indent="0">
              <a:buNone/>
            </a:pPr>
            <a:r>
              <a:rPr lang="ru-RU" dirty="0">
                <a:effectLst/>
              </a:rPr>
              <a:t>а старайся сам припомнить;</a:t>
            </a:r>
          </a:p>
          <a:p>
            <a:pPr marL="18288" indent="0">
              <a:buNone/>
            </a:pPr>
            <a:r>
              <a:rPr lang="ru-RU" dirty="0">
                <a:effectLst/>
              </a:rPr>
              <a:t>4) Заставляй постоянно ум свой действовать со всею ему</a:t>
            </a:r>
          </a:p>
          <a:p>
            <a:pPr marL="18288" indent="0">
              <a:buNone/>
            </a:pPr>
            <a:r>
              <a:rPr lang="ru-RU" dirty="0">
                <a:effectLst/>
              </a:rPr>
              <a:t>возможною силой;</a:t>
            </a:r>
          </a:p>
          <a:p>
            <a:pPr marL="18288" indent="0">
              <a:buNone/>
            </a:pPr>
            <a:r>
              <a:rPr lang="ru-RU" dirty="0">
                <a:effectLst/>
              </a:rPr>
              <a:t>5) Читай и думай всегда громко;</a:t>
            </a:r>
          </a:p>
          <a:p>
            <a:pPr marL="18288" indent="0">
              <a:buNone/>
            </a:pPr>
            <a:r>
              <a:rPr lang="ru-RU" dirty="0">
                <a:effectLst/>
              </a:rPr>
              <a:t>6) Не стыдись говорить людям, которые тебе мешают, что они мешают; сначала дай почувствовать, а ежели он не понимает, то извинись и скажи ему это.</a:t>
            </a:r>
            <a:endParaRPr lang="ru-RU" dirty="0"/>
          </a:p>
          <a:p>
            <a:pPr marL="18288" indent="0">
              <a:buNone/>
            </a:pPr>
            <a:endParaRPr lang="ru-RU" dirty="0"/>
          </a:p>
        </p:txBody>
      </p:sp>
      <p:pic>
        <p:nvPicPr>
          <p:cNvPr id="5123" name="Picture 3" descr="C:\Users\Никита\Desktop\нов\tolstoy-07-s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1108676"/>
            <a:ext cx="2232248" cy="2638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61695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559" y="-171400"/>
            <a:ext cx="8312402" cy="1008112"/>
          </a:xfrm>
        </p:spPr>
        <p:txBody>
          <a:bodyPr/>
          <a:lstStyle/>
          <a:p>
            <a:r>
              <a:rPr lang="ru-RU" sz="2800" b="1" dirty="0" smtClean="0"/>
              <a:t>Гимнастика – развитие всех способностей </a:t>
            </a:r>
            <a:endParaRPr lang="ru-RU" sz="2800" b="1" dirty="0"/>
          </a:p>
        </p:txBody>
      </p:sp>
      <p:sp>
        <p:nvSpPr>
          <p:cNvPr id="3" name="Объект 2"/>
          <p:cNvSpPr>
            <a:spLocks noGrp="1"/>
          </p:cNvSpPr>
          <p:nvPr>
            <p:ph sz="quarter" idx="13"/>
          </p:nvPr>
        </p:nvSpPr>
        <p:spPr>
          <a:xfrm>
            <a:off x="539552" y="836712"/>
            <a:ext cx="8352928" cy="3312368"/>
          </a:xfrm>
        </p:spPr>
        <p:txBody>
          <a:bodyPr>
            <a:normAutofit fontScale="92500" lnSpcReduction="10000"/>
          </a:bodyPr>
          <a:lstStyle/>
          <a:p>
            <a:pPr marL="18288" indent="0">
              <a:buNone/>
            </a:pPr>
            <a:r>
              <a:rPr lang="ru-RU" dirty="0" smtClean="0">
                <a:effectLst/>
              </a:rPr>
              <a:t>	В1848 </a:t>
            </a:r>
            <a:r>
              <a:rPr lang="ru-RU" dirty="0">
                <a:effectLst/>
              </a:rPr>
              <a:t>году он посещал в Москве курсы гимнастики и фехтования. Для себя Толстой составил </a:t>
            </a:r>
            <a:r>
              <a:rPr lang="ru-RU" dirty="0">
                <a:solidFill>
                  <a:srgbClr val="FFFF00"/>
                </a:solidFill>
                <a:effectLst/>
              </a:rPr>
              <a:t>список из двадцати обязательных физических упражнений</a:t>
            </a:r>
            <a:r>
              <a:rPr lang="ru-RU" dirty="0">
                <a:effectLst/>
              </a:rPr>
              <a:t> и отметил следующие правила их выполнения:</a:t>
            </a:r>
          </a:p>
          <a:p>
            <a:pPr marL="18288" indent="0">
              <a:buNone/>
            </a:pPr>
            <a:r>
              <a:rPr lang="ru-RU" dirty="0">
                <a:effectLst/>
              </a:rPr>
              <a:t>1) Останавливайся, как только почувствуешь легкую усталость;</a:t>
            </a:r>
          </a:p>
          <a:p>
            <a:pPr marL="18288" indent="0">
              <a:buNone/>
            </a:pPr>
            <a:r>
              <a:rPr lang="ru-RU" dirty="0">
                <a:effectLst/>
              </a:rPr>
              <a:t>2)   Сделав какое-нибудь упражнение, не начинать нового, пока дыхание не вернется к своему нормальному состоянию;</a:t>
            </a:r>
          </a:p>
          <a:p>
            <a:pPr marL="18288" indent="0">
              <a:buNone/>
            </a:pPr>
            <a:r>
              <a:rPr lang="ru-RU" dirty="0" smtClean="0">
                <a:effectLst/>
              </a:rPr>
              <a:t>3)   Стараться сделать на следующий день то же количество движений, как и </a:t>
            </a:r>
          </a:p>
          <a:p>
            <a:pPr marL="18288" indent="0">
              <a:buNone/>
            </a:pPr>
            <a:r>
              <a:rPr lang="ru-RU" dirty="0" smtClean="0">
                <a:effectLst/>
              </a:rPr>
              <a:t> накануне, если не больше».</a:t>
            </a:r>
          </a:p>
          <a:p>
            <a:pPr marL="18288" indent="0">
              <a:buNone/>
            </a:pPr>
            <a:r>
              <a:rPr lang="ru-RU" dirty="0">
                <a:effectLst/>
              </a:rPr>
              <a:t> </a:t>
            </a:r>
            <a:r>
              <a:rPr lang="ru-RU" dirty="0" smtClean="0">
                <a:effectLst/>
              </a:rPr>
              <a:t>	</a:t>
            </a:r>
            <a:endParaRPr lang="ru-RU" dirty="0"/>
          </a:p>
        </p:txBody>
      </p:sp>
      <p:sp>
        <p:nvSpPr>
          <p:cNvPr id="4" name="Объект 3"/>
          <p:cNvSpPr>
            <a:spLocks noGrp="1"/>
          </p:cNvSpPr>
          <p:nvPr>
            <p:ph sz="quarter" idx="14"/>
          </p:nvPr>
        </p:nvSpPr>
        <p:spPr>
          <a:xfrm>
            <a:off x="3635896" y="3425825"/>
            <a:ext cx="5508104" cy="3432175"/>
          </a:xfrm>
        </p:spPr>
        <p:txBody>
          <a:bodyPr>
            <a:normAutofit fontScale="92500" lnSpcReduction="20000"/>
          </a:bodyPr>
          <a:lstStyle/>
          <a:p>
            <a:pPr marL="18288" indent="0">
              <a:buNone/>
            </a:pPr>
            <a:r>
              <a:rPr lang="ru-RU" dirty="0" smtClean="0">
                <a:effectLst/>
              </a:rPr>
              <a:t>	Гимнастикой </a:t>
            </a:r>
            <a:r>
              <a:rPr lang="ru-RU" dirty="0">
                <a:effectLst/>
              </a:rPr>
              <a:t>с гирями писатель занимался до глубокой старости. «Ведь я, знаете, подымал одной рукой пять пудов»,— заменил он однажды. </a:t>
            </a:r>
          </a:p>
          <a:p>
            <a:pPr marL="18288" indent="0">
              <a:buNone/>
            </a:pPr>
            <a:r>
              <a:rPr lang="ru-RU" dirty="0">
                <a:effectLst/>
              </a:rPr>
              <a:t>	</a:t>
            </a:r>
            <a:r>
              <a:rPr lang="ru-RU" dirty="0" err="1">
                <a:effectLst/>
              </a:rPr>
              <a:t>Л.Толстой</a:t>
            </a:r>
            <a:r>
              <a:rPr lang="ru-RU" dirty="0">
                <a:effectLst/>
              </a:rPr>
              <a:t> приучал в Ясной Поляне крестьянских детей к гимнастике. </a:t>
            </a:r>
            <a:r>
              <a:rPr lang="ru-RU" dirty="0" smtClean="0">
                <a:effectLst/>
              </a:rPr>
              <a:t>Мальчики </a:t>
            </a:r>
            <a:r>
              <a:rPr lang="ru-RU" dirty="0">
                <a:effectLst/>
              </a:rPr>
              <a:t>все не могли на него надивиться и совсем обомлели, когда он взобрался на трапецию, покружился на ней раза три колесом и спустился на землю. – «Ох и дедушка! Ну и дедушка! Бедовый дедушка, шустрый, ловкий!» - говорили мальчишки», по воспоминаниям детей тульских рабочих.  </a:t>
            </a:r>
          </a:p>
        </p:txBody>
      </p:sp>
      <p:pic>
        <p:nvPicPr>
          <p:cNvPr id="6146" name="Picture 2" descr="C:\Users\Никита\Desktop\нов\встреча с крестьянскими детьми.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038" y="4005064"/>
            <a:ext cx="2914278" cy="21194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297423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398</TotalTime>
  <Words>595</Words>
  <Application>Microsoft Office PowerPoint</Application>
  <PresentationFormat>Экран (4:3)</PresentationFormat>
  <Paragraphs>82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Базовая</vt:lpstr>
      <vt:lpstr>Секреты долголетия Льва Николаевича Толстого</vt:lpstr>
      <vt:lpstr>«Надо непременно встряхивать себя физически, чтобы быть здоровым нравственно»- говорил Л. Н .Толстой. </vt:lpstr>
      <vt:lpstr>Слайд 3</vt:lpstr>
      <vt:lpstr>Крепкая и нравственная семья – сильнейший фактор воспитания ЗОЖ </vt:lpstr>
      <vt:lpstr>Слайд 5</vt:lpstr>
      <vt:lpstr>Слайд 6</vt:lpstr>
      <vt:lpstr>Кодекс здоровья Л.Н.Толстого</vt:lpstr>
      <vt:lpstr>Правила умственного труда</vt:lpstr>
      <vt:lpstr>Гимнастика – развитие всех способностей </vt:lpstr>
      <vt:lpstr>  Режим дня – первостепенное условие продуктивности труда</vt:lpstr>
      <vt:lpstr>Слайд 11</vt:lpstr>
      <vt:lpstr>Слайд 12</vt:lpstr>
      <vt:lpstr>Слайд 13</vt:lpstr>
      <vt:lpstr>Слайд 14</vt:lpstr>
      <vt:lpstr>Слайд 15</vt:lpstr>
      <vt:lpstr>Слайд 16</vt:lpstr>
      <vt:lpstr>Слайд 17</vt:lpstr>
      <vt:lpstr>Слайд 18</vt:lpstr>
      <vt:lpstr>Слайд 19</vt:lpstr>
      <vt:lpstr>Отношение к медицине</vt:lpstr>
      <vt:lpstr>Слайд 21</vt:lpstr>
      <vt:lpstr>Слайд 22</vt:lpstr>
      <vt:lpstr>Заключение</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Секреты долголетия Льва Николаевича Толстого</dc:title>
  <dc:creator>Никита</dc:creator>
  <cp:lastModifiedBy>УЧИТЕЛЬСКАЯ</cp:lastModifiedBy>
  <cp:revision>36</cp:revision>
  <dcterms:created xsi:type="dcterms:W3CDTF">2015-02-17T10:33:11Z</dcterms:created>
  <dcterms:modified xsi:type="dcterms:W3CDTF">2016-02-08T12:41:26Z</dcterms:modified>
</cp:coreProperties>
</file>