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6" r:id="rId2"/>
    <p:sldId id="272" r:id="rId3"/>
    <p:sldId id="273" r:id="rId4"/>
    <p:sldId id="274" r:id="rId5"/>
    <p:sldId id="257" r:id="rId6"/>
    <p:sldId id="265" r:id="rId7"/>
    <p:sldId id="258" r:id="rId8"/>
    <p:sldId id="259" r:id="rId9"/>
    <p:sldId id="268" r:id="rId10"/>
    <p:sldId id="267" r:id="rId11"/>
    <p:sldId id="269" r:id="rId12"/>
    <p:sldId id="271" r:id="rId13"/>
    <p:sldId id="260" r:id="rId14"/>
    <p:sldId id="270" r:id="rId15"/>
    <p:sldId id="261" r:id="rId16"/>
    <p:sldId id="264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67DD1CD-8694-4B09-B04B-EDB42B7789EC}">
          <p14:sldIdLst>
            <p14:sldId id="266"/>
            <p14:sldId id="272"/>
            <p14:sldId id="273"/>
            <p14:sldId id="274"/>
            <p14:sldId id="257"/>
            <p14:sldId id="265"/>
            <p14:sldId id="258"/>
            <p14:sldId id="259"/>
            <p14:sldId id="268"/>
            <p14:sldId id="267"/>
            <p14:sldId id="269"/>
            <p14:sldId id="271"/>
            <p14:sldId id="260"/>
            <p14:sldId id="270"/>
            <p14:sldId id="261"/>
            <p14:sldId id="264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183-6EDF-48C7-A901-DA7F82ACC47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volution.allbest.ru/pedagogics/00057475_0.html" TargetMode="External"/><Relationship Id="rId2" Type="http://schemas.openxmlformats.org/officeDocument/2006/relationships/hyperlink" Target="http://milohka-domen.okis.ru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ovari.yandex.ru/dict/trud/article/ot1/ot1-0060.htm" TargetMode="External"/><Relationship Id="rId4" Type="http://schemas.openxmlformats.org/officeDocument/2006/relationships/hyperlink" Target="http://www.sano.ru/publik/matconf/07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Муниципальный этап конкурса «Учитель года - 2016»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Конкурсное задание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«Методический семинар»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Речевые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0" indent="-274320">
              <a:buClr>
                <a:srgbClr val="FEB80A"/>
              </a:buClr>
              <a:buSzPct val="95000"/>
              <a:buNone/>
            </a:pPr>
            <a:endParaRPr lang="ru-RU" sz="1700" i="1" dirty="0">
              <a:solidFill>
                <a:prstClr val="black"/>
              </a:solidFill>
              <a:latin typeface="Constantia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70080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prstClr val="black"/>
                </a:solidFill>
                <a:latin typeface="Constantia"/>
              </a:rPr>
              <a:t> </a:t>
            </a:r>
            <a:endParaRPr lang="ru-RU" i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1196752"/>
            <a:ext cx="3550766" cy="1634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>
                <a:solidFill>
                  <a:prstClr val="black"/>
                </a:solidFill>
                <a:latin typeface="Constantia"/>
              </a:rPr>
              <a:t>по отношению к музыке означает прежде всего ритмическую и темброво-звуковую тренировку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11960" y="1268760"/>
            <a:ext cx="4392488" cy="23042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prstClr val="black"/>
                </a:solidFill>
                <a:latin typeface="Constantia"/>
              </a:rPr>
              <a:t>Речевое упражнение служит также эффективным средством развития интонационного слуха, оно наиболее доступное и первейшее средство для развития предпосылок умения импровизировать. 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4" y="3212976"/>
            <a:ext cx="268667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211960" y="3717032"/>
            <a:ext cx="4608512" cy="24482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i="1" dirty="0">
                <a:solidFill>
                  <a:prstClr val="black"/>
                </a:solidFill>
                <a:latin typeface="Constantia"/>
              </a:rPr>
              <a:t>Виды речевых упражнений: имитации «эхо», игры-диалоги; артикуляционные, фонематические игры; упражнения с сопровождением «звучащих жестов», упражнения с сопровождением детских музыкальных инструментов, двигательно-речевые и коммуникативные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31489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Двигательные</a:t>
            </a:r>
            <a:r>
              <a:rPr lang="ru-RU" b="1" i="1" dirty="0"/>
              <a:t> </a:t>
            </a:r>
            <a:r>
              <a:rPr lang="ru-RU" i="1" dirty="0"/>
              <a:t>упражнения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7739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4121231" y="1124744"/>
            <a:ext cx="4752528" cy="270892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Занятия направлены на развитие: чувства ритма, музыкального слуха и вкуса; умения правильно и красиво двигаться, укрепления различных групп мышц и осанки; умения чувствовать и передавать характер музыки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83568" y="3833664"/>
            <a:ext cx="4752528" cy="288032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Задания развивают воображение, учат детей лучше понимать друг друга, помогают понимать музыку, любить ее и </a:t>
            </a:r>
            <a:r>
              <a:rPr lang="ru-RU" dirty="0" smtClean="0">
                <a:solidFill>
                  <a:srgbClr val="FF0000"/>
                </a:solidFill>
              </a:rPr>
              <a:t>запомнить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Здоровьесберегающие</a:t>
            </a:r>
            <a:r>
              <a:rPr lang="ru-RU" dirty="0"/>
              <a:t> технологии хорового пения: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9" y="1881810"/>
            <a:ext cx="3718882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6302"/>
            <a:ext cx="4038600" cy="387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71472" y="214290"/>
            <a:ext cx="7786742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"Кто много поет, того хворь не берет!"</a:t>
            </a:r>
          </a:p>
        </p:txBody>
      </p:sp>
      <p:pic>
        <p:nvPicPr>
          <p:cNvPr id="14" name="Содержимое 13" descr="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67990"/>
            <a:ext cx="3186106" cy="4389967"/>
          </a:xfr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“а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” массирует глотку, гортань, щитовидную железу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“о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” оздоровляет среднюю часть груди;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звук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“о - и - о - и” массирует сердце;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“а - у - э - и” помогает всему организму в целом.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147248" cy="475252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ОМ – снижает кровяное давление; </a:t>
            </a:r>
          </a:p>
          <a:p>
            <a:r>
              <a:rPr lang="ru-RU" i="1" dirty="0">
                <a:solidFill>
                  <a:srgbClr val="002060"/>
                </a:solidFill>
              </a:rPr>
              <a:t>АЙ, ПА – снижают боли в сердце;</a:t>
            </a:r>
          </a:p>
          <a:p>
            <a:r>
              <a:rPr lang="ru-RU" i="1" dirty="0">
                <a:solidFill>
                  <a:srgbClr val="002060"/>
                </a:solidFill>
              </a:rPr>
              <a:t>УХ, ОХ, АХ – стимулируют выброс из организма отработанных веществ и негативной энергии.</a:t>
            </a:r>
          </a:p>
          <a:p>
            <a:r>
              <a:rPr lang="ru-RU" i="1" dirty="0">
                <a:solidFill>
                  <a:srgbClr val="002060"/>
                </a:solidFill>
              </a:rPr>
              <a:t> </a:t>
            </a:r>
          </a:p>
          <a:p>
            <a:r>
              <a:rPr lang="ru-RU" i="1" dirty="0">
                <a:solidFill>
                  <a:srgbClr val="002060"/>
                </a:solidFill>
              </a:rPr>
              <a:t>Научно доказана целебная сила произнесения и некоторых отдельных СОГЛАСНЫХ звуков (лучше их </a:t>
            </a:r>
            <a:r>
              <a:rPr lang="ru-RU" i="1" dirty="0" err="1">
                <a:solidFill>
                  <a:srgbClr val="002060"/>
                </a:solidFill>
              </a:rPr>
              <a:t>пропевать</a:t>
            </a:r>
            <a:r>
              <a:rPr lang="ru-RU" i="1" dirty="0">
                <a:solidFill>
                  <a:srgbClr val="002060"/>
                </a:solidFill>
              </a:rPr>
              <a:t>)</a:t>
            </a:r>
          </a:p>
          <a:p>
            <a:r>
              <a:rPr lang="ru-RU" i="1" dirty="0">
                <a:solidFill>
                  <a:srgbClr val="002060"/>
                </a:solidFill>
              </a:rPr>
              <a:t> </a:t>
            </a:r>
          </a:p>
          <a:p>
            <a:r>
              <a:rPr lang="ru-RU" i="1" dirty="0">
                <a:solidFill>
                  <a:srgbClr val="002060"/>
                </a:solidFill>
              </a:rPr>
              <a:t>В, Н, М – улучшает работу головного мозга;</a:t>
            </a:r>
          </a:p>
          <a:p>
            <a:r>
              <a:rPr lang="ru-RU" i="1" dirty="0">
                <a:solidFill>
                  <a:srgbClr val="002060"/>
                </a:solidFill>
              </a:rPr>
              <a:t>С – лечит кишечник, сердце, легкие;</a:t>
            </a:r>
          </a:p>
          <a:p>
            <a:r>
              <a:rPr lang="ru-RU" i="1" dirty="0">
                <a:solidFill>
                  <a:srgbClr val="002060"/>
                </a:solidFill>
              </a:rPr>
              <a:t>Ш – лечит печень;</a:t>
            </a:r>
          </a:p>
          <a:p>
            <a:r>
              <a:rPr lang="ru-RU" i="1" dirty="0">
                <a:solidFill>
                  <a:srgbClr val="002060"/>
                </a:solidFill>
              </a:rPr>
              <a:t>Ч – улучшает дыхание;</a:t>
            </a:r>
          </a:p>
          <a:p>
            <a:r>
              <a:rPr lang="ru-RU" i="1" dirty="0">
                <a:solidFill>
                  <a:srgbClr val="002060"/>
                </a:solidFill>
              </a:rPr>
              <a:t>К, Щ – лечат уши;</a:t>
            </a:r>
          </a:p>
          <a:p>
            <a:r>
              <a:rPr lang="ru-RU" i="1" dirty="0">
                <a:solidFill>
                  <a:srgbClr val="002060"/>
                </a:solidFill>
              </a:rPr>
              <a:t>М – лечит сердечные заболевания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32656"/>
            <a:ext cx="7416824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ЗВУКОСОЧЕТАНИЯ</a:t>
            </a:r>
          </a:p>
        </p:txBody>
      </p:sp>
    </p:spTree>
    <p:extLst>
      <p:ext uri="{BB962C8B-B14F-4D97-AF65-F5344CB8AC3E}">
        <p14:creationId xmlns:p14="http://schemas.microsoft.com/office/powerpoint/2010/main" val="211965021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Реализация </a:t>
            </a:r>
            <a:r>
              <a:rPr lang="ru-RU" b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b="1" dirty="0" smtClean="0">
                <a:solidFill>
                  <a:srgbClr val="FF0000"/>
                </a:solidFill>
              </a:rPr>
              <a:t> технологий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u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428869"/>
            <a:ext cx="3005165" cy="3357586"/>
          </a:xfr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785926"/>
            <a:ext cx="4546848" cy="471490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активного участия в этом процессе самих учащихся;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 создание </a:t>
            </a:r>
            <a:r>
              <a:rPr lang="ru-RU" b="1" dirty="0" err="1">
                <a:solidFill>
                  <a:srgbClr val="0070C0"/>
                </a:solidFill>
              </a:rPr>
              <a:t>здоровьесберегающей</a:t>
            </a:r>
            <a:r>
              <a:rPr lang="ru-RU" b="1" dirty="0">
                <a:solidFill>
                  <a:srgbClr val="0070C0"/>
                </a:solidFill>
              </a:rPr>
              <a:t> среды;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 высокой профессиональной компетентности и грамотности педагогов;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 планомерной работы с родителями;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 тесного взаимодействия с социально-культурной сферой.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1214423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Зависит от многих составляющих:</a:t>
            </a:r>
            <a:endParaRPr lang="ru-RU" sz="2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музыкально-оздоровительной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Повышение уровня развития музыкальных и творческих способностей детей;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Стабильность эмоционального благополучия каждого ученика;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Повышение уровня речевого развития;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Снижение уровня заболеваемости;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Стабильность физической и умственной работоспособности во всех сезонах года, не зависимо от погоды.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00" y="332656"/>
            <a:ext cx="4381500" cy="509660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accent2"/>
                </a:solidFill>
              </a:rPr>
              <a:t>Здоровым </a:t>
            </a:r>
            <a:r>
              <a:rPr lang="ru-RU" kern="0" dirty="0">
                <a:solidFill>
                  <a:schemeClr val="folHlink"/>
                </a:solidFill>
              </a:rPr>
              <a:t>может считаться человек, который отличается </a:t>
            </a:r>
            <a:r>
              <a:rPr lang="ru-RU" kern="0" dirty="0">
                <a:solidFill>
                  <a:srgbClr val="9900CC"/>
                </a:solidFill>
              </a:rPr>
              <a:t>гармоническим развитием</a:t>
            </a:r>
            <a:r>
              <a:rPr lang="ru-RU" kern="0" dirty="0">
                <a:solidFill>
                  <a:schemeClr val="folHlink"/>
                </a:solidFill>
              </a:rPr>
              <a:t> и </a:t>
            </a:r>
            <a:r>
              <a:rPr lang="ru-RU" kern="0" dirty="0">
                <a:solidFill>
                  <a:srgbClr val="008000"/>
                </a:solidFill>
              </a:rPr>
              <a:t>хорошо адаптирован к окружающей</a:t>
            </a:r>
            <a:r>
              <a:rPr lang="ru-RU" kern="0" dirty="0">
                <a:solidFill>
                  <a:schemeClr val="folHlink"/>
                </a:solidFill>
              </a:rPr>
              <a:t> </a:t>
            </a:r>
            <a:r>
              <a:rPr lang="ru-RU" kern="0" dirty="0">
                <a:solidFill>
                  <a:srgbClr val="009900"/>
                </a:solidFill>
              </a:rPr>
              <a:t>его физической </a:t>
            </a:r>
            <a:r>
              <a:rPr lang="ru-RU" kern="0" dirty="0">
                <a:solidFill>
                  <a:srgbClr val="000066"/>
                </a:solidFill>
              </a:rPr>
              <a:t>и социальной среде.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accent2"/>
                </a:solidFill>
              </a:rPr>
              <a:t>Здоровье</a:t>
            </a:r>
            <a:r>
              <a:rPr lang="ru-RU" kern="0" dirty="0">
                <a:solidFill>
                  <a:schemeClr val="folHlink"/>
                </a:solidFill>
              </a:rPr>
              <a:t> не означает просто отсутствие болезней: </a:t>
            </a:r>
            <a:r>
              <a:rPr lang="ru-RU" kern="0" dirty="0">
                <a:solidFill>
                  <a:srgbClr val="9900CC"/>
                </a:solidFill>
              </a:rPr>
              <a:t>это нечто положительное, это жизнерадостное и охотное выполнение обязанностей, которые жизнь возлагает на человека»	</a:t>
            </a:r>
          </a:p>
          <a:p>
            <a:pPr algn="ctr">
              <a:buClr>
                <a:schemeClr val="accent2"/>
              </a:buClr>
              <a:buNone/>
              <a:defRPr/>
            </a:pPr>
            <a:r>
              <a:rPr lang="ru-RU" kern="0" dirty="0" smtClean="0">
                <a:solidFill>
                  <a:srgbClr val="9900CC"/>
                </a:solidFill>
              </a:rPr>
              <a:t>                  </a:t>
            </a:r>
            <a:r>
              <a:rPr lang="ru-RU" kern="0" dirty="0">
                <a:solidFill>
                  <a:srgbClr val="993300"/>
                </a:solidFill>
              </a:rPr>
              <a:t>Г. </a:t>
            </a:r>
            <a:r>
              <a:rPr lang="ru-RU" kern="0" dirty="0" err="1">
                <a:solidFill>
                  <a:srgbClr val="993300"/>
                </a:solidFill>
              </a:rPr>
              <a:t>Сигерист</a:t>
            </a:r>
            <a:endParaRPr lang="ru-RU" dirty="0"/>
          </a:p>
        </p:txBody>
      </p:sp>
      <p:pic>
        <p:nvPicPr>
          <p:cNvPr id="4" name="Рисунок 5" descr="Заяц и лягушо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072074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bg2"/>
                </a:solidFill>
              </a:rPr>
              <a:t> </a:t>
            </a:r>
            <a:r>
              <a:rPr lang="ru-RU" sz="2000" b="1" kern="0" dirty="0">
                <a:solidFill>
                  <a:schemeClr val="folHlink"/>
                </a:solidFill>
              </a:rPr>
              <a:t>«</a:t>
            </a:r>
            <a:r>
              <a:rPr lang="ru-RU" sz="2000" b="1" kern="0" dirty="0">
                <a:solidFill>
                  <a:schemeClr val="accent2"/>
                </a:solidFill>
              </a:rPr>
              <a:t>Здоровье</a:t>
            </a:r>
            <a:r>
              <a:rPr lang="ru-RU" sz="2000" b="1" kern="0" dirty="0"/>
              <a:t> </a:t>
            </a:r>
            <a:r>
              <a:rPr lang="ru-RU" sz="2000" b="1" kern="0" dirty="0">
                <a:solidFill>
                  <a:schemeClr val="folHlink"/>
                </a:solidFill>
              </a:rPr>
              <a:t>– это состояние  полного</a:t>
            </a:r>
            <a:r>
              <a:rPr lang="ru-RU" sz="2000" b="1" kern="0" dirty="0"/>
              <a:t> </a:t>
            </a:r>
            <a:r>
              <a:rPr lang="ru-RU" sz="2000" b="1" kern="0" dirty="0">
                <a:solidFill>
                  <a:srgbClr val="9900CC"/>
                </a:solidFill>
              </a:rPr>
              <a:t>физического</a:t>
            </a:r>
            <a:r>
              <a:rPr lang="ru-RU" sz="2000" b="1" kern="0" dirty="0"/>
              <a:t>, </a:t>
            </a:r>
            <a:r>
              <a:rPr lang="ru-RU" sz="2000" b="1" kern="0" dirty="0">
                <a:solidFill>
                  <a:srgbClr val="008000"/>
                </a:solidFill>
              </a:rPr>
              <a:t>душевного</a:t>
            </a:r>
            <a:r>
              <a:rPr lang="ru-RU" sz="2000" b="1" kern="0" dirty="0"/>
              <a:t> и </a:t>
            </a:r>
            <a:r>
              <a:rPr lang="ru-RU" sz="2000" b="1" kern="0" dirty="0">
                <a:solidFill>
                  <a:schemeClr val="hlink"/>
                </a:solidFill>
              </a:rPr>
              <a:t>социального</a:t>
            </a:r>
            <a:r>
              <a:rPr lang="ru-RU" sz="2000" b="1" kern="0" dirty="0">
                <a:solidFill>
                  <a:schemeClr val="folHlink"/>
                </a:solidFill>
              </a:rPr>
              <a:t> </a:t>
            </a:r>
            <a:r>
              <a:rPr lang="ru-RU" sz="2000" b="1" kern="0" dirty="0">
                <a:solidFill>
                  <a:srgbClr val="FF33CC"/>
                </a:solidFill>
              </a:rPr>
              <a:t>благополучия,</a:t>
            </a:r>
            <a:r>
              <a:rPr lang="ru-RU" sz="2000" b="1" kern="0" dirty="0"/>
              <a:t> </a:t>
            </a:r>
            <a:r>
              <a:rPr lang="ru-RU" sz="2000" b="1" kern="0" dirty="0">
                <a:solidFill>
                  <a:srgbClr val="000066"/>
                </a:solidFill>
              </a:rPr>
              <a:t>а не только отсутствие болезней или физических недостатков».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000" kern="0" dirty="0"/>
              <a:t>                                            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993300"/>
                </a:solidFill>
              </a:rPr>
              <a:t>          Всемирная  организация  здравоохранения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ru-RU" b="1" dirty="0"/>
              <a:t>Используемые источники:</a:t>
            </a:r>
          </a:p>
          <a:p>
            <a:pPr algn="ctr">
              <a:defRPr/>
            </a:pPr>
            <a:endParaRPr lang="ru-RU" b="1" dirty="0"/>
          </a:p>
          <a:p>
            <a:pPr>
              <a:defRPr/>
            </a:pPr>
            <a:r>
              <a:rPr lang="en-US" dirty="0">
                <a:hlinkClick r:id="rId2"/>
              </a:rPr>
              <a:t>http://milohka-domen.okis.ru/index.html</a:t>
            </a:r>
            <a:endParaRPr lang="ru-RU" dirty="0"/>
          </a:p>
          <a:p>
            <a:pPr>
              <a:defRPr/>
            </a:pPr>
            <a:r>
              <a:rPr lang="en-US" dirty="0">
                <a:hlinkClick r:id="rId3"/>
              </a:rPr>
              <a:t>http://revolution.allbest.ru/pedagogics/00057475_0.html</a:t>
            </a:r>
            <a:endParaRPr lang="ru-RU" dirty="0"/>
          </a:p>
          <a:p>
            <a:pPr>
              <a:defRPr/>
            </a:pPr>
            <a:r>
              <a:rPr lang="en-US" dirty="0">
                <a:hlinkClick r:id="rId4"/>
              </a:rPr>
              <a:t>http://www.sano.ru/publik/matconf/07.htm</a:t>
            </a:r>
            <a:endParaRPr lang="ru-RU" dirty="0"/>
          </a:p>
          <a:p>
            <a:pPr>
              <a:defRPr/>
            </a:pPr>
            <a:r>
              <a:rPr lang="en-US" dirty="0">
                <a:hlinkClick r:id="rId5"/>
              </a:rPr>
              <a:t>http://slovari.yandex.ru/dict/trud/article/ot1/ot1-0060.htm</a:t>
            </a: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/>
              <a:t>Литература:</a:t>
            </a:r>
          </a:p>
          <a:p>
            <a:pPr>
              <a:buNone/>
              <a:defRPr/>
            </a:pPr>
            <a:r>
              <a:rPr lang="ru-RU" dirty="0" smtClean="0"/>
              <a:t> </a:t>
            </a:r>
            <a:endParaRPr lang="ru-RU" dirty="0"/>
          </a:p>
          <a:p>
            <a:pPr>
              <a:defRPr/>
            </a:pPr>
            <a:r>
              <a:rPr lang="ru-RU" dirty="0" smtClean="0"/>
              <a:t>1.  </a:t>
            </a:r>
            <a:r>
              <a:rPr lang="ru-RU" dirty="0" err="1"/>
              <a:t>Ковалько</a:t>
            </a:r>
            <a:r>
              <a:rPr lang="ru-RU" dirty="0"/>
              <a:t> В.И.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технологии. М.,2004.</a:t>
            </a:r>
          </a:p>
          <a:p>
            <a:pPr>
              <a:defRPr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Смирнов  Н.К. «</a:t>
            </a:r>
            <a:r>
              <a:rPr lang="ru-RU" dirty="0" err="1"/>
              <a:t>Здоровьесберегающие</a:t>
            </a:r>
            <a:r>
              <a:rPr lang="ru-RU" dirty="0"/>
              <a:t> образовательные технологии в   современной школе». М., 2002 г.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Ботицкий</a:t>
            </a:r>
            <a:r>
              <a:rPr lang="ru-RU" dirty="0" smtClean="0"/>
              <a:t>  </a:t>
            </a:r>
            <a:r>
              <a:rPr lang="ru-RU" dirty="0"/>
              <a:t>М. Знаете ли вы музыку. - М.: Музыка, 1985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 smtClean="0"/>
              <a:t>Рушель</a:t>
            </a:r>
            <a:r>
              <a:rPr lang="ru-RU" dirty="0" smtClean="0"/>
              <a:t> </a:t>
            </a:r>
            <a:r>
              <a:rPr lang="ru-RU" dirty="0" err="1"/>
              <a:t>Блаво</a:t>
            </a:r>
            <a:r>
              <a:rPr lang="ru-RU" dirty="0"/>
              <a:t>. Исцеление музыкой. </a:t>
            </a:r>
            <a:r>
              <a:rPr lang="ru-RU" dirty="0" err="1"/>
              <a:t>СПетербург</a:t>
            </a:r>
            <a:r>
              <a:rPr lang="ru-RU" dirty="0"/>
              <a:t>, Питер, 2003</a:t>
            </a:r>
          </a:p>
          <a:p>
            <a:r>
              <a:rPr lang="ru-RU" dirty="0"/>
              <a:t>5</a:t>
            </a:r>
            <a:r>
              <a:rPr lang="ru-RU" dirty="0" smtClean="0"/>
              <a:t>. Петрушин </a:t>
            </a:r>
            <a:r>
              <a:rPr lang="ru-RU" dirty="0"/>
              <a:t>В.И. Слушай. Пой. Играй. М.: Музыка, 2000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164" y="404664"/>
            <a:ext cx="7475636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Внедрение ФГОС на уроках музыки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282" y="1772816"/>
            <a:ext cx="7857182" cy="496855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 </a:t>
            </a:r>
            <a:r>
              <a:rPr lang="ru-RU" i="1" dirty="0">
                <a:solidFill>
                  <a:srgbClr val="002060"/>
                </a:solidFill>
              </a:rPr>
              <a:t>связи с введением федерального государственного образовательного стандарта общего образования нового поколения необходимы новые подходы к преподаванию предмета «Музыка». Для лучшего усвоения учащимися основной образовательной программы представлены личностные, предметные и </a:t>
            </a:r>
            <a:r>
              <a:rPr lang="ru-RU" i="1" dirty="0" err="1">
                <a:solidFill>
                  <a:srgbClr val="002060"/>
                </a:solidFill>
              </a:rPr>
              <a:t>метапредметные</a:t>
            </a:r>
            <a:r>
              <a:rPr lang="ru-RU" i="1" dirty="0">
                <a:solidFill>
                  <a:srgbClr val="002060"/>
                </a:solidFill>
              </a:rPr>
              <a:t> требования к школьнику. Для получения высоких результатов в образовании в программе разработаны универсальные учебные действия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1" y="404664"/>
            <a:ext cx="639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8001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Для этого в стандартах нового поколения сформированы несколько видов универсальных </a:t>
            </a:r>
            <a:r>
              <a:rPr lang="ru-RU" sz="2400" i="1" dirty="0" smtClean="0">
                <a:solidFill>
                  <a:srgbClr val="002060"/>
                </a:solidFill>
              </a:rPr>
              <a:t>действий</a:t>
            </a:r>
            <a:r>
              <a:rPr lang="ru-RU" sz="2400" i="1" dirty="0">
                <a:solidFill>
                  <a:srgbClr val="002060"/>
                </a:solidFill>
              </a:rPr>
              <a:t>: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778" y="3284984"/>
            <a:ext cx="1829318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УУД</a:t>
            </a:r>
            <a:endParaRPr lang="ru-RU" sz="7200" dirty="0"/>
          </a:p>
        </p:txBody>
      </p:sp>
      <p:sp>
        <p:nvSpPr>
          <p:cNvPr id="4" name="Овал 3"/>
          <p:cNvSpPr/>
          <p:nvPr/>
        </p:nvSpPr>
        <p:spPr>
          <a:xfrm>
            <a:off x="2785779" y="1299686"/>
            <a:ext cx="3168352" cy="214571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Познавательные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действия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24128" y="2708920"/>
            <a:ext cx="3312367" cy="21602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Регулятивные действия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564904"/>
            <a:ext cx="3275856" cy="2304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Коммуникативные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действия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71767" y="4444673"/>
            <a:ext cx="2996377" cy="23042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Личностные действия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6424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 преподавании  музыки, в связи с внедрением ФГОС,  я использую следующие технологии: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99715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cs typeface="Aharoni" pitchFamily="2" charset="-79"/>
              </a:rPr>
              <a:t>1.Технология развития ассоциативно – образного мышления </a:t>
            </a:r>
            <a:r>
              <a:rPr lang="ru-RU" sz="2000" i="1" dirty="0">
                <a:solidFill>
                  <a:srgbClr val="002060"/>
                </a:solidFill>
                <a:cs typeface="Aharoni" pitchFamily="2" charset="-79"/>
              </a:rPr>
              <a:t>школьников ( подразумевает взаимодействие музыки с искусством живописи, литературы, театром, кино и </a:t>
            </a:r>
            <a:r>
              <a:rPr lang="ru-RU" sz="2000" i="1" dirty="0" err="1">
                <a:solidFill>
                  <a:srgbClr val="002060"/>
                </a:solidFill>
                <a:cs typeface="Aharoni" pitchFamily="2" charset="-79"/>
              </a:rPr>
              <a:t>д.р</a:t>
            </a:r>
            <a:r>
              <a:rPr lang="ru-RU" sz="2000" i="1" dirty="0">
                <a:solidFill>
                  <a:srgbClr val="002060"/>
                </a:solidFill>
                <a:cs typeface="Aharoni" pitchFamily="2" charset="-79"/>
              </a:rPr>
              <a:t>. </a:t>
            </a:r>
            <a:r>
              <a:rPr lang="ru-RU" sz="2000" i="1" dirty="0" smtClean="0">
                <a:solidFill>
                  <a:srgbClr val="002060"/>
                </a:solidFill>
                <a:cs typeface="Aharoni" pitchFamily="2" charset="-79"/>
              </a:rPr>
              <a:t>)</a:t>
            </a:r>
          </a:p>
          <a:p>
            <a:endParaRPr lang="ru-RU" sz="2000" i="1" dirty="0" smtClean="0">
              <a:solidFill>
                <a:srgbClr val="002060"/>
              </a:solidFill>
              <a:cs typeface="Aharoni" pitchFamily="2" charset="-79"/>
            </a:endParaRPr>
          </a:p>
          <a:p>
            <a:r>
              <a:rPr lang="ru-RU" sz="2000" i="1" dirty="0">
                <a:solidFill>
                  <a:srgbClr val="002060"/>
                </a:solidFill>
                <a:cs typeface="Aharoni" pitchFamily="2" charset="-79"/>
              </a:rPr>
              <a:t>2. </a:t>
            </a:r>
            <a:r>
              <a:rPr lang="ru-RU" sz="2000" b="1" i="1" dirty="0">
                <a:solidFill>
                  <a:srgbClr val="FF0000"/>
                </a:solidFill>
                <a:cs typeface="Aharoni" pitchFamily="2" charset="-79"/>
              </a:rPr>
              <a:t>Здоровье сберегающая технология </a:t>
            </a:r>
            <a:r>
              <a:rPr lang="ru-RU" sz="2000" i="1" dirty="0">
                <a:solidFill>
                  <a:srgbClr val="002060"/>
                </a:solidFill>
                <a:cs typeface="Aharoni" pitchFamily="2" charset="-79"/>
              </a:rPr>
              <a:t>(Слушание музыки, исполнение песен участие в разнообразной творческой деятельности снимает нервные перегрузки, положительно влияет на эмоциональное состояние </a:t>
            </a:r>
            <a:r>
              <a:rPr lang="ru-RU" sz="2000" i="1" dirty="0" smtClean="0">
                <a:solidFill>
                  <a:srgbClr val="002060"/>
                </a:solidFill>
                <a:cs typeface="Aharoni" pitchFamily="2" charset="-79"/>
              </a:rPr>
              <a:t>учащихся)</a:t>
            </a:r>
          </a:p>
          <a:p>
            <a:endParaRPr lang="ru-RU" sz="2000" i="1" dirty="0" smtClean="0">
              <a:solidFill>
                <a:srgbClr val="002060"/>
              </a:solidFill>
              <a:cs typeface="Aharoni" pitchFamily="2" charset="-79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cs typeface="Aharoni" pitchFamily="2" charset="-79"/>
              </a:rPr>
              <a:t>3</a:t>
            </a:r>
            <a:r>
              <a:rPr lang="ru-RU" sz="2000" i="1" dirty="0">
                <a:solidFill>
                  <a:srgbClr val="002060"/>
                </a:solidFill>
                <a:cs typeface="Aharoni" pitchFamily="2" charset="-79"/>
              </a:rPr>
              <a:t>. </a:t>
            </a:r>
            <a:r>
              <a:rPr lang="ru-RU" sz="2000" b="1" i="1" dirty="0">
                <a:solidFill>
                  <a:srgbClr val="FF0000"/>
                </a:solidFill>
                <a:cs typeface="Aharoni" pitchFamily="2" charset="-79"/>
              </a:rPr>
              <a:t>Игровая технология </a:t>
            </a:r>
            <a:r>
              <a:rPr lang="ru-RU" sz="2000" i="1" dirty="0">
                <a:solidFill>
                  <a:srgbClr val="002060"/>
                </a:solidFill>
                <a:cs typeface="Aharoni" pitchFamily="2" charset="-79"/>
              </a:rPr>
              <a:t>(школьники во время игры мало устают, во – вторых, активно работает их мозг и интеллект) </a:t>
            </a:r>
            <a:endParaRPr lang="ru-RU" sz="2000" i="1" dirty="0" smtClean="0">
              <a:solidFill>
                <a:srgbClr val="002060"/>
              </a:solidFill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  <a:cs typeface="Aharoni" pitchFamily="2" charset="-79"/>
              </a:rPr>
              <a:t>В современном образовательном процессе используется множество различных технологий, но я бы хотела обострить свое внимание  на </a:t>
            </a: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здоровье сберегающую технологию.</a:t>
            </a:r>
            <a:endParaRPr lang="ru-RU" sz="20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104621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>
            <a:off x="323850" y="1"/>
            <a:ext cx="8640763" cy="142873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i="1" dirty="0" err="1" smtClean="0">
                <a:solidFill>
                  <a:srgbClr val="C2020B"/>
                </a:solidFill>
              </a:rPr>
              <a:t>Здоровьесберегающие</a:t>
            </a:r>
            <a:r>
              <a:rPr lang="ru-RU" sz="4000" b="1" i="1" dirty="0" smtClean="0">
                <a:solidFill>
                  <a:srgbClr val="C2020B"/>
                </a:solidFill>
              </a:rPr>
              <a:t> технологии</a:t>
            </a:r>
            <a:br>
              <a:rPr lang="ru-RU" sz="4000" b="1" i="1" dirty="0" smtClean="0">
                <a:solidFill>
                  <a:srgbClr val="C2020B"/>
                </a:solidFill>
              </a:rPr>
            </a:br>
            <a:r>
              <a:rPr lang="ru-RU" sz="4000" b="1" i="1" dirty="0" smtClean="0">
                <a:solidFill>
                  <a:srgbClr val="C2020B"/>
                </a:solidFill>
              </a:rPr>
              <a:t>на уроке музыки</a:t>
            </a:r>
          </a:p>
        </p:txBody>
      </p:sp>
      <p:sp>
        <p:nvSpPr>
          <p:cNvPr id="15364" name="Text Box 0"/>
          <p:cNvSpPr txBox="1">
            <a:spLocks noChangeArrowheads="1"/>
          </p:cNvSpPr>
          <p:nvPr/>
        </p:nvSpPr>
        <p:spPr bwMode="auto">
          <a:xfrm>
            <a:off x="2714612" y="5643578"/>
            <a:ext cx="6429388" cy="954107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6600"/>
                </a:solidFill>
              </a:rPr>
              <a:t> </a:t>
            </a:r>
            <a:r>
              <a:rPr lang="ru-RU" sz="1600" b="1" i="1" dirty="0" smtClean="0">
                <a:solidFill>
                  <a:srgbClr val="006600"/>
                </a:solidFill>
              </a:rPr>
              <a:t>                   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Саая</a:t>
            </a:r>
            <a:r>
              <a:rPr lang="ru-RU" sz="2000" b="1" i="1" dirty="0" smtClean="0">
                <a:solidFill>
                  <a:srgbClr val="006600"/>
                </a:solidFill>
              </a:rPr>
              <a:t> У.Д. учитель музыки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6600"/>
                </a:solidFill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</a:rPr>
              <a:t>            МБОУ СОШ №2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г.Ак-Довурака</a:t>
            </a:r>
            <a:r>
              <a:rPr lang="ru-RU" sz="2000" b="1" i="1" dirty="0" smtClean="0">
                <a:solidFill>
                  <a:srgbClr val="006600"/>
                </a:solidFill>
              </a:rPr>
              <a:t>  Республики Тыва</a:t>
            </a:r>
          </a:p>
          <a:p>
            <a:pPr algn="ctr">
              <a:defRPr/>
            </a:pPr>
            <a:endParaRPr lang="ru-RU" sz="1600" b="1" i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Дом\Downloads\24186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357297"/>
            <a:ext cx="6562725" cy="37998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53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8136904" cy="24482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Урок музыки </a:t>
            </a:r>
            <a:r>
              <a:rPr lang="ru-RU" sz="2000" b="1" i="1" dirty="0">
                <a:solidFill>
                  <a:srgbClr val="FF0000"/>
                </a:solidFill>
              </a:rPr>
              <a:t>сам по себе – </a:t>
            </a:r>
            <a:r>
              <a:rPr lang="ru-RU" sz="2000" b="1" i="1" dirty="0" err="1">
                <a:solidFill>
                  <a:srgbClr val="FF0000"/>
                </a:solidFill>
              </a:rPr>
              <a:t>здоровьесберегающая</a:t>
            </a:r>
            <a:r>
              <a:rPr lang="ru-RU" sz="2000" b="1" i="1" dirty="0">
                <a:solidFill>
                  <a:srgbClr val="FF0000"/>
                </a:solidFill>
              </a:rPr>
              <a:t> технология. Особенностью урока музыки является организация разных форм музыкальной деятельности школьников. Каждый урок музыки содержит в себе оздоровительный эффект, препятствует развитию переутомления, не ухудшает здоровье, а способствует его сохранению, укреплению и развитию.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67544" y="2636912"/>
            <a:ext cx="8136904" cy="3672408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Цель</a:t>
            </a:r>
            <a:r>
              <a:rPr lang="ru-RU" b="1" i="1" dirty="0"/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b="1" i="1" dirty="0">
                <a:solidFill>
                  <a:srgbClr val="FF0000"/>
                </a:solidFill>
              </a:rPr>
              <a:t> образовательных технологий обучения – обеспечить школьнику возможность сохранения здоровья за период обучения в школе, сформировать у него необходимые знания и навыки по здоровому образу жизни, научить использовать полученные знания в повседневной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22883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FF0000"/>
                </a:solidFill>
              </a:rPr>
              <a:t> технологии 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428736"/>
            <a:ext cx="8358246" cy="29289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Это система мер, направленных на улучшение здоровья участников образовательного процесса.</a:t>
            </a:r>
          </a:p>
        </p:txBody>
      </p:sp>
      <p:pic>
        <p:nvPicPr>
          <p:cNvPr id="6" name="Picture 11" descr="C:\Documents and Settings\Дима.C2CDB48B2BD34C0\Рабочий стол\Папка Татьяны\РИСУНКИ\Барто\Девочка пишет в тетрад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500570"/>
            <a:ext cx="3071834" cy="207170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1785926"/>
            <a:ext cx="4643470" cy="4786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Дыхательные упражнения;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Речевые упражнения;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Двигательные упражнения,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ритмопластика;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Пение;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Восприятие музыки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429684" cy="1428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Виды музыкальной </a:t>
            </a:r>
            <a:r>
              <a:rPr lang="ru-RU" sz="3200" b="1" dirty="0" err="1" smtClean="0">
                <a:solidFill>
                  <a:srgbClr val="FF0000"/>
                </a:solidFill>
              </a:rPr>
              <a:t>деятельности,помогающие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здоровьесбережению</a:t>
            </a:r>
            <a:r>
              <a:rPr lang="ru-RU" sz="3200" b="1" dirty="0" smtClean="0">
                <a:solidFill>
                  <a:srgbClr val="FF0000"/>
                </a:solidFill>
              </a:rPr>
              <a:t> учащихся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img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429024" cy="4143404"/>
          </a:xfr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645024"/>
            <a:ext cx="4038600" cy="288032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Чудо – нос. </a:t>
            </a:r>
            <a:r>
              <a:rPr lang="ru-RU" sz="2900" dirty="0" smtClean="0">
                <a:solidFill>
                  <a:srgbClr val="002060"/>
                </a:solidFill>
              </a:rPr>
              <a:t/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002060"/>
                </a:solidFill>
              </a:rPr>
              <a:t>После слов «задержу дыхание» дети делают вдох и задерживают дыхание. </a:t>
            </a:r>
            <a:br>
              <a:rPr lang="ru-RU" sz="2900" i="1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002060"/>
                </a:solidFill>
              </a:rPr>
              <a:t>Носиком дышу, дышу свободно,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i="1" dirty="0" smtClean="0">
                <a:solidFill>
                  <a:srgbClr val="002060"/>
                </a:solidFill>
              </a:rPr>
              <a:t>глубоко и тихо, </a:t>
            </a:r>
            <a:br>
              <a:rPr lang="ru-RU" sz="2900" i="1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002060"/>
                </a:solidFill>
              </a:rPr>
              <a:t>Как угодно. </a:t>
            </a:r>
            <a:br>
              <a:rPr lang="ru-RU" sz="2900" i="1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002060"/>
                </a:solidFill>
              </a:rPr>
              <a:t>Выполню задание, </a:t>
            </a:r>
            <a:br>
              <a:rPr lang="ru-RU" sz="2900" i="1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002060"/>
                </a:solidFill>
              </a:rPr>
              <a:t>Задержу дыхание… </a:t>
            </a:r>
            <a:br>
              <a:rPr lang="ru-RU" sz="2900" i="1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002060"/>
                </a:solidFill>
              </a:rPr>
              <a:t>Раз, два, три, четыре – </a:t>
            </a:r>
            <a:br>
              <a:rPr lang="ru-RU" sz="2900" i="1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002060"/>
                </a:solidFill>
              </a:rPr>
              <a:t>Снова дышим: глубже, шире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91680" y="188640"/>
            <a:ext cx="6048672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Constantia"/>
              </a:rPr>
              <a:t>Дыхательные упражнения</a:t>
            </a:r>
            <a:endParaRPr lang="ru-RU" sz="3600" dirty="0"/>
          </a:p>
        </p:txBody>
      </p:sp>
      <p:pic>
        <p:nvPicPr>
          <p:cNvPr id="2051" name="Picture 3" descr="C:\Users\ас\Documents\песни БАЙЫР\фото ЗОЖ\Фото24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8"/>
          <a:stretch/>
        </p:blipFill>
        <p:spPr bwMode="auto">
          <a:xfrm>
            <a:off x="683568" y="1556793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3995936" y="1916832"/>
            <a:ext cx="4824536" cy="36004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Дыхательные упражнения </a:t>
            </a:r>
            <a:r>
              <a:rPr lang="ru-RU" sz="2000" dirty="0">
                <a:solidFill>
                  <a:prstClr val="black"/>
                </a:solidFill>
              </a:rPr>
              <a:t>помогают повысить возбудимость коры больших полушарий мозга, активизировать детей на уроке. </a:t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0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829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Муниципальный этап конкурса «Учитель года - 2016»</vt:lpstr>
      <vt:lpstr>Внедрение ФГОС на уроках музыки </vt:lpstr>
      <vt:lpstr>Для этого в стандартах нового поколения сформированы несколько видов универсальных действий: </vt:lpstr>
      <vt:lpstr>В преподавании  музыки, в связи с внедрением ФГОС,  я использую следующие технологии:</vt:lpstr>
      <vt:lpstr>Здоровьесберегающие технологии на уроке музыки</vt:lpstr>
      <vt:lpstr>Презентация PowerPoint</vt:lpstr>
      <vt:lpstr>Здоровьесберегающие технологии </vt:lpstr>
      <vt:lpstr>Презентация PowerPoint</vt:lpstr>
      <vt:lpstr>Презентация PowerPoint</vt:lpstr>
      <vt:lpstr>Речевые упражнения</vt:lpstr>
      <vt:lpstr>Двигательные упражнения</vt:lpstr>
      <vt:lpstr>Здоровьесберегающие технологии хорового пения:</vt:lpstr>
      <vt:lpstr>"Кто много поет, того хворь не берет!"</vt:lpstr>
      <vt:lpstr>Презентация PowerPoint</vt:lpstr>
      <vt:lpstr>Реализация здоровьесберегающих технологий</vt:lpstr>
      <vt:lpstr>Результаты музыкально-оздоровительной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уроке музыки</dc:title>
  <dc:creator>user2</dc:creator>
  <cp:lastModifiedBy>ас</cp:lastModifiedBy>
  <cp:revision>29</cp:revision>
  <dcterms:created xsi:type="dcterms:W3CDTF">2012-07-29T11:57:02Z</dcterms:created>
  <dcterms:modified xsi:type="dcterms:W3CDTF">2016-02-05T09:15:03Z</dcterms:modified>
</cp:coreProperties>
</file>