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Default Extension="xlsx" ContentType="application/vnd.openxmlformats-officedocument.spreadsheetml.sheet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heme/themeOverride18.xml" ContentType="application/vnd.openxmlformats-officedocument.themeOverride+xml"/>
  <Override PartName="/ppt/theme/themeOverride27.xml" ContentType="application/vnd.openxmlformats-officedocument.themeOverride+xml"/>
  <Default Extension="vml" ContentType="application/vnd.openxmlformats-officedocument.vmlDrawing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0" r:id="rId5"/>
    <p:sldId id="276" r:id="rId6"/>
    <p:sldId id="275" r:id="rId7"/>
    <p:sldId id="280" r:id="rId8"/>
    <p:sldId id="261" r:id="rId9"/>
    <p:sldId id="282" r:id="rId10"/>
    <p:sldId id="281" r:id="rId11"/>
    <p:sldId id="279" r:id="rId12"/>
    <p:sldId id="272" r:id="rId13"/>
    <p:sldId id="286" r:id="rId14"/>
    <p:sldId id="290" r:id="rId15"/>
    <p:sldId id="262" r:id="rId16"/>
    <p:sldId id="278" r:id="rId17"/>
    <p:sldId id="287" r:id="rId18"/>
    <p:sldId id="273" r:id="rId19"/>
    <p:sldId id="288" r:id="rId20"/>
    <p:sldId id="289" r:id="rId21"/>
    <p:sldId id="263" r:id="rId22"/>
    <p:sldId id="283" r:id="rId23"/>
    <p:sldId id="284" r:id="rId24"/>
    <p:sldId id="274" r:id="rId25"/>
    <p:sldId id="271" r:id="rId26"/>
    <p:sldId id="264" r:id="rId27"/>
    <p:sldId id="266" r:id="rId28"/>
    <p:sldId id="265" r:id="rId29"/>
    <p:sldId id="285" r:id="rId30"/>
    <p:sldId id="277" r:id="rId31"/>
    <p:sldId id="308" r:id="rId32"/>
    <p:sldId id="292" r:id="rId33"/>
    <p:sldId id="306" r:id="rId34"/>
    <p:sldId id="304" r:id="rId35"/>
    <p:sldId id="305" r:id="rId36"/>
    <p:sldId id="291" r:id="rId37"/>
    <p:sldId id="303" r:id="rId38"/>
    <p:sldId id="302" r:id="rId39"/>
    <p:sldId id="301" r:id="rId40"/>
    <p:sldId id="300" r:id="rId41"/>
    <p:sldId id="299" r:id="rId42"/>
    <p:sldId id="298" r:id="rId43"/>
    <p:sldId id="297" r:id="rId44"/>
    <p:sldId id="296" r:id="rId45"/>
    <p:sldId id="295" r:id="rId46"/>
    <p:sldId id="294" r:id="rId47"/>
    <p:sldId id="293" r:id="rId48"/>
    <p:sldId id="307" r:id="rId49"/>
    <p:sldId id="309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CCFFFF"/>
    <a:srgbClr val="FFFFFF"/>
    <a:srgbClr val="FFCCFF"/>
    <a:srgbClr val="FFCC00"/>
    <a:srgbClr val="66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2787"/>
    <p:restoredTop sz="90929"/>
  </p:normalViewPr>
  <p:slideViewPr>
    <p:cSldViewPr>
      <p:cViewPr>
        <p:scale>
          <a:sx n="66" d="100"/>
          <a:sy n="66" d="100"/>
        </p:scale>
        <p:origin x="422" y="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4.xml"/><Relationship Id="rId1" Type="http://schemas.openxmlformats.org/officeDocument/2006/relationships/slide" Target="slides/slide32.xml"/><Relationship Id="rId4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8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Военно-промышленный потенциал Росии и Франции 
в 1812 г.</a:t>
            </a:r>
          </a:p>
        </c:rich>
      </c:tx>
      <c:layout>
        <c:manualLayout>
          <c:xMode val="edge"/>
          <c:yMode val="edge"/>
          <c:x val="0.16398390342052332"/>
          <c:y val="1.9538188277087056E-2"/>
        </c:manualLayout>
      </c:layout>
      <c:spPr>
        <a:noFill/>
        <a:ln w="20319">
          <a:noFill/>
        </a:ln>
      </c:spPr>
    </c:title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301810865191192E-2"/>
          <c:y val="0.18827708703374779"/>
          <c:w val="0.81891348088531157"/>
          <c:h val="0.73179396092362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9999FF"/>
            </a:solidFill>
            <a:ln w="1016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3958325543814114E-2"/>
                  <c:y val="-4.6414206421596653E-2"/>
                </c:manualLayout>
              </c:layout>
              <c:showVal val="1"/>
            </c:dLbl>
            <c:dLbl>
              <c:idx val="1"/>
              <c:layout>
                <c:manualLayout>
                  <c:x val="1.5228177463732605E-2"/>
                  <c:y val="-6.3814396574447804E-2"/>
                </c:manualLayout>
              </c:layout>
              <c:showVal val="1"/>
            </c:dLbl>
            <c:dLbl>
              <c:idx val="2"/>
              <c:layout>
                <c:manualLayout>
                  <c:x val="7.3318839546463932E-3"/>
                  <c:y val="-3.3142995331323942E-2"/>
                </c:manualLayout>
              </c:layout>
              <c:showVal val="1"/>
            </c:dLbl>
            <c:dLbl>
              <c:idx val="3"/>
              <c:layout>
                <c:manualLayout>
                  <c:x val="-3.2382861473300682E-3"/>
                  <c:y val="-4.4163997525396799E-2"/>
                </c:manualLayout>
              </c:layout>
              <c:showVal val="1"/>
            </c:dLbl>
            <c:spPr>
              <a:noFill/>
              <a:ln w="20319">
                <a:noFill/>
              </a:ln>
            </c:spPr>
            <c:txPr>
              <a:bodyPr/>
              <a:lstStyle/>
              <a:p>
                <a:pPr>
                  <a:defRPr sz="1340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Лист1!$C$2:$F$2</c:f>
              <c:strCache>
                <c:ptCount val="4"/>
                <c:pt idx="0">
                  <c:v>порох(тыс.пудов)</c:v>
                </c:pt>
                <c:pt idx="1">
                  <c:v>снаряды(тыс)</c:v>
                </c:pt>
                <c:pt idx="2">
                  <c:v>патроны(млн)</c:v>
                </c:pt>
                <c:pt idx="3">
                  <c:v>продовольствие(дни)</c:v>
                </c:pt>
              </c:strCache>
            </c:strRef>
          </c:cat>
          <c:val>
            <c:numRef>
              <c:f>Лист1!$C$3:$F$3</c:f>
              <c:numCache>
                <c:formatCode>General</c:formatCode>
                <c:ptCount val="4"/>
                <c:pt idx="0">
                  <c:v>323</c:v>
                </c:pt>
                <c:pt idx="1">
                  <c:v>300</c:v>
                </c:pt>
                <c:pt idx="2">
                  <c:v>44</c:v>
                </c:pt>
                <c:pt idx="3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Франция</c:v>
                </c:pt>
              </c:strCache>
            </c:strRef>
          </c:tx>
          <c:spPr>
            <a:solidFill>
              <a:srgbClr val="FF0000"/>
            </a:solidFill>
            <a:ln w="1016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2585328506471932E-2"/>
                  <c:y val="-6.0588584029610405E-2"/>
                </c:manualLayout>
              </c:layout>
              <c:showVal val="1"/>
            </c:dLbl>
            <c:dLbl>
              <c:idx val="1"/>
              <c:layout>
                <c:manualLayout>
                  <c:x val="1.5867252860998101E-2"/>
                  <c:y val="-4.7210986636523546E-2"/>
                </c:manualLayout>
              </c:layout>
              <c:showVal val="1"/>
            </c:dLbl>
            <c:dLbl>
              <c:idx val="2"/>
              <c:layout>
                <c:manualLayout>
                  <c:x val="4.2049557185632894E-3"/>
                  <c:y val="-3.5233094289221181E-2"/>
                </c:manualLayout>
              </c:layout>
              <c:showVal val="1"/>
            </c:dLbl>
            <c:dLbl>
              <c:idx val="3"/>
              <c:layout>
                <c:manualLayout>
                  <c:x val="-5.6173194019761546E-3"/>
                  <c:y val="-3.3866797437385583E-2"/>
                </c:manualLayout>
              </c:layout>
              <c:showVal val="1"/>
            </c:dLbl>
            <c:spPr>
              <a:noFill/>
              <a:ln w="20319">
                <a:noFill/>
              </a:ln>
            </c:spPr>
            <c:txPr>
              <a:bodyPr/>
              <a:lstStyle/>
              <a:p>
                <a:pPr>
                  <a:defRPr sz="1340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Лист1!$C$2:$F$2</c:f>
              <c:strCache>
                <c:ptCount val="4"/>
                <c:pt idx="0">
                  <c:v>порох(тыс.пудов)</c:v>
                </c:pt>
                <c:pt idx="1">
                  <c:v>снаряды(тыс)</c:v>
                </c:pt>
                <c:pt idx="2">
                  <c:v>патроны(млн)</c:v>
                </c:pt>
                <c:pt idx="3">
                  <c:v>продовольствие(дни)</c:v>
                </c:pt>
              </c:strCache>
            </c:str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95</c:v>
                </c:pt>
                <c:pt idx="1">
                  <c:v>35</c:v>
                </c:pt>
                <c:pt idx="2">
                  <c:v>7.5</c:v>
                </c:pt>
                <c:pt idx="3">
                  <c:v>90</c:v>
                </c:pt>
              </c:numCache>
            </c:numRef>
          </c:val>
        </c:ser>
        <c:shape val="cylinder"/>
        <c:axId val="50084864"/>
        <c:axId val="50131712"/>
        <c:axId val="0"/>
      </c:bar3DChart>
      <c:catAx>
        <c:axId val="50084864"/>
        <c:scaling>
          <c:orientation val="minMax"/>
        </c:scaling>
        <c:axPos val="b"/>
        <c:numFmt formatCode="General" sourceLinked="1"/>
        <c:tickLblPos val="low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131712"/>
        <c:crosses val="autoZero"/>
        <c:auto val="1"/>
        <c:lblAlgn val="ctr"/>
        <c:lblOffset val="100"/>
        <c:tickLblSkip val="1"/>
        <c:tickMarkSkip val="1"/>
      </c:catAx>
      <c:valAx>
        <c:axId val="50131712"/>
        <c:scaling>
          <c:orientation val="minMax"/>
        </c:scaling>
        <c:axPos val="l"/>
        <c:majorGridlines>
          <c:spPr>
            <a:ln w="254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4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084864"/>
        <c:crosses val="autoZero"/>
        <c:crossBetween val="between"/>
      </c:valAx>
      <c:spPr>
        <a:noFill/>
        <a:ln w="20319">
          <a:noFill/>
        </a:ln>
      </c:spPr>
    </c:plotArea>
    <c:legend>
      <c:legendPos val="r"/>
      <c:layout>
        <c:manualLayout>
          <c:xMode val="edge"/>
          <c:yMode val="edge"/>
          <c:x val="0.87625754527162958"/>
          <c:y val="0.53463587921847333"/>
          <c:w val="0.11971830985915492"/>
          <c:h val="0.10479573712255778"/>
        </c:manualLayout>
      </c:layout>
      <c:spPr>
        <a:solidFill>
          <a:srgbClr val="FFFFFF"/>
        </a:solidFill>
        <a:ln w="2540">
          <a:solidFill>
            <a:srgbClr val="000000"/>
          </a:solidFill>
          <a:prstDash val="solid"/>
        </a:ln>
      </c:spPr>
      <c:txPr>
        <a:bodyPr/>
        <a:lstStyle/>
        <a:p>
          <a:pPr>
            <a:defRPr sz="108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76200" cap="flat" cmpd="sng" algn="ctr">
      <a:solidFill>
        <a:schemeClr val="hlink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74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940" b="1" i="0" u="sng" strike="noStrike" baseline="0">
                <a:solidFill>
                  <a:srgbClr val="660066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Соотношение сил накануне Бородинского сражения</a:t>
            </a:r>
          </a:p>
        </c:rich>
      </c:tx>
      <c:layout>
        <c:manualLayout>
          <c:xMode val="edge"/>
          <c:yMode val="edge"/>
          <c:x val="0.1489141675284387"/>
          <c:y val="2.0338983050847435E-2"/>
        </c:manualLayout>
      </c:layout>
      <c:spPr>
        <a:noFill/>
        <a:ln w="20529">
          <a:noFill/>
        </a:ln>
      </c:spPr>
    </c:title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FFFF0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2388831437435436E-2"/>
          <c:y val="0.21864406779661028"/>
          <c:w val="0.71458117890382622"/>
          <c:h val="0.667796610169492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0000FF"/>
            </a:solidFill>
            <a:ln w="1026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7138886040781221E-2"/>
                  <c:y val="-5.7692491971485314E-2"/>
                </c:manualLayout>
              </c:layout>
              <c:spPr>
                <a:noFill/>
                <a:ln w="20529">
                  <a:noFill/>
                </a:ln>
              </c:spPr>
              <c:txPr>
                <a:bodyPr/>
                <a:lstStyle/>
                <a:p>
                  <a:pPr>
                    <a:defRPr sz="194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733168362816509E-3"/>
                  <c:y val="-7.4558055987390001E-2"/>
                </c:manualLayout>
              </c:layout>
              <c:spPr>
                <a:noFill/>
                <a:ln w="20529">
                  <a:noFill/>
                </a:ln>
              </c:spPr>
              <c:txPr>
                <a:bodyPr/>
                <a:lstStyle/>
                <a:p>
                  <a:pPr>
                    <a:defRPr sz="194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Лист1!$B$2:$C$2</c:f>
              <c:strCache>
                <c:ptCount val="2"/>
                <c:pt idx="0">
                  <c:v>Солдат(тыс.)</c:v>
                </c:pt>
                <c:pt idx="1">
                  <c:v>Пушек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132</c:v>
                </c:pt>
                <c:pt idx="1">
                  <c:v>640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Франция</c:v>
                </c:pt>
              </c:strCache>
            </c:strRef>
          </c:tx>
          <c:spPr>
            <a:solidFill>
              <a:srgbClr val="FF0000"/>
            </a:solidFill>
            <a:ln w="1026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5161737520289639E-2"/>
                  <c:y val="-5.0465091743284493E-2"/>
                </c:manualLayout>
              </c:layout>
              <c:showVal val="1"/>
            </c:dLbl>
            <c:dLbl>
              <c:idx val="1"/>
              <c:layout>
                <c:manualLayout>
                  <c:x val="-1.5822130299901086E-3"/>
                  <c:y val="-7.8424902281168163E-2"/>
                </c:manualLayout>
              </c:layout>
              <c:showVal val="1"/>
            </c:dLbl>
            <c:spPr>
              <a:noFill/>
              <a:ln w="20529">
                <a:noFill/>
              </a:ln>
            </c:spPr>
            <c:txPr>
              <a:bodyPr/>
              <a:lstStyle/>
              <a:p>
                <a:pPr>
                  <a:defRPr sz="194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Лист1!$B$2:$C$2</c:f>
              <c:strCache>
                <c:ptCount val="2"/>
                <c:pt idx="0">
                  <c:v>Солдат(тыс.)</c:v>
                </c:pt>
                <c:pt idx="1">
                  <c:v>Пушек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135</c:v>
                </c:pt>
                <c:pt idx="1">
                  <c:v>580</c:v>
                </c:pt>
              </c:numCache>
            </c:numRef>
          </c:val>
        </c:ser>
        <c:shape val="cylinder"/>
        <c:axId val="40543360"/>
        <c:axId val="40544896"/>
        <c:axId val="0"/>
      </c:bar3DChart>
      <c:catAx>
        <c:axId val="40543360"/>
        <c:scaling>
          <c:orientation val="minMax"/>
        </c:scaling>
        <c:axPos val="b"/>
        <c:numFmt formatCode="General" sourceLinked="1"/>
        <c:tickLblPos val="low"/>
        <c:spPr>
          <a:ln w="2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544896"/>
        <c:crosses val="autoZero"/>
        <c:auto val="1"/>
        <c:lblAlgn val="ctr"/>
        <c:lblOffset val="100"/>
        <c:tickLblSkip val="1"/>
        <c:tickMarkSkip val="1"/>
      </c:catAx>
      <c:valAx>
        <c:axId val="40544896"/>
        <c:scaling>
          <c:orientation val="minMax"/>
        </c:scaling>
        <c:axPos val="l"/>
        <c:majorGridlines>
          <c:spPr>
            <a:ln w="256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5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1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0543360"/>
        <c:crosses val="autoZero"/>
        <c:crossBetween val="between"/>
      </c:valAx>
      <c:spPr>
        <a:noFill/>
        <a:ln w="20529">
          <a:noFill/>
        </a:ln>
      </c:spPr>
    </c:plotArea>
    <c:legend>
      <c:legendPos val="r"/>
      <c:layout>
        <c:manualLayout>
          <c:xMode val="edge"/>
          <c:yMode val="edge"/>
          <c:x val="0.77869700103412698"/>
          <c:y val="0.40508474576271214"/>
          <c:w val="0.19338159255429171"/>
          <c:h val="0.21186440677966112"/>
        </c:manualLayout>
      </c:layout>
      <c:spPr>
        <a:solidFill>
          <a:srgbClr val="FFFFFF"/>
        </a:solidFill>
        <a:ln w="2566">
          <a:solidFill>
            <a:srgbClr val="000000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76200" cap="flat" cmpd="sng" algn="ctr">
      <a:solidFill>
        <a:schemeClr val="hlink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0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B5900-B8BD-403D-AC55-4ECCABC23BD8}" type="datetimeFigureOut">
              <a:rPr lang="ru-RU" smtClean="0"/>
              <a:t>22.10.2011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1B7ED-48B5-47A0-9166-1465C07409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1B7ED-48B5-47A0-9166-1465C074097F}" type="slidenum">
              <a:rPr lang="ru-RU" smtClean="0"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E1D8E-CB58-4492-91A8-4C92512F0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35B1-4115-45BC-AF9F-B5E6D46F43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260E-5FBB-428A-A691-095CBDE41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023100-E682-4C6B-8C29-224BC67006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7CAF-D612-45C0-AD07-746165FC70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D6697-DFEC-4BB2-9157-77C625CA0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C5B6B-1F95-4221-B616-1FF9C42A92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171F-3029-4B9A-9C9F-F0D81CB82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2C1DC-FF31-4D65-9AA8-C75EF2B78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7B66D-FDE0-4CBD-A149-98B1726E25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B8FEE-C1D0-4FB2-A37D-DB0A06E155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F7DD1-9590-4486-979D-8C410B95A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E46940E-43F4-4389-BB22-FC84A1EE69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gif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6.jpeg"/><Relationship Id="rId10" Type="http://schemas.openxmlformats.org/officeDocument/2006/relationships/oleObject" Target="../embeddings/_____Microsoft_Office_Excel_97-2003111.xls"/><Relationship Id="rId4" Type="http://schemas.openxmlformats.org/officeDocument/2006/relationships/image" Target="../media/image13.jpeg"/><Relationship Id="rId9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8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9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10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12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1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14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515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629400" y="5581650"/>
            <a:ext cx="2590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История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России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276600" y="5695950"/>
            <a:ext cx="1981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XIX </a:t>
            </a: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век</a:t>
            </a:r>
          </a:p>
        </p:txBody>
      </p:sp>
      <p:sp>
        <p:nvSpPr>
          <p:cNvPr id="205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352800" y="1981200"/>
            <a:ext cx="5387975" cy="2071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Отечественная </a:t>
            </a:r>
          </a:p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война 1812 года</a:t>
            </a: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Анализ результатов диагностики экологической воспитанности старших школьников экспериментальной и контрольной групп в контрольном эксперименте показывает: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1. У ровень сформированности экологических знаний и экологически правильного отношения к миру природы повысился в обеих группах, однако динамика его повышения в экспериментальной группе выше, чем в контрольной по всем пяти показателям - и в уровнях сформированности экологических знаний, и в уровне экологического отношения к миру природы ( рис.3, табл.6) 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2. Значительно возрос уровень сформированности экологических знаний и экологически правильного отношения к миру природы у дошкольников экспериментальной группы, показавших в констатирующем эксперименте низкие результаты. В контрольном эксперименте все они показали средний уровень сформированности экологических знаний и, за исключением Гали Ф., средний уровень экологически правильного отношения к миру природы.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 CYR"/>
                <a:ea typeface="Times New Roman" pitchFamily="18" charset="0"/>
                <a:cs typeface="Arial" pitchFamily="34" charset="0"/>
              </a:rPr>
              <a:t>3. Данные табл. 7 показывают, что в результате проведенного нами формирующего педагогического эксперимента оценки результатов деятельности дошкольников экспериментальной группы во-первых, стали менее "разбросаны", во-вторых, улучшились более значительно, чем у дошкольников контрольной группы.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 descr="D:\WINDOWS\Рабочий стол\CONV\гесс смолен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87375"/>
            <a:ext cx="5105400" cy="31464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1747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810000"/>
            <a:ext cx="77724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Под Смоленском развернулось ожесточенное сражение.Французы,потеряв 20 000 солдат, заняли город только тогда ,когда русское командование сочло его дальнейшую обо-рону бессмысленной и отдало приказ возоб-новить отступление.</a:t>
            </a:r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2.Смоленское сражение.</a:t>
            </a:r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371600" y="1447800"/>
            <a:ext cx="2205038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П.Гесс.</a:t>
            </a:r>
          </a:p>
          <a:p>
            <a:pPr algn="ctr"/>
            <a:r>
              <a:rPr lang="ru-RU"/>
              <a:t>Сражение под</a:t>
            </a:r>
          </a:p>
          <a:p>
            <a:pPr algn="ctr"/>
            <a:r>
              <a:rPr lang="ru-RU"/>
              <a:t>Смоленском</a:t>
            </a:r>
          </a:p>
          <a:p>
            <a:pPr algn="ctr"/>
            <a:r>
              <a:rPr lang="ru-RU"/>
              <a:t>5 августа.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Неудачи начального пе-риода войны заставили императора заняться поиском нового глав-нокомандующего.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Противоречия между Барклаем де Толли и Багратионом не позво-ляли остановиться на их кандидатурах и под давлением обществен-ности Александр </a:t>
            </a:r>
            <a:r>
              <a:rPr lang="en-US" sz="2400" b="1">
                <a:solidFill>
                  <a:srgbClr val="FFFF00"/>
                </a:solidFill>
              </a:rPr>
              <a:t>I</a:t>
            </a:r>
            <a:r>
              <a:rPr lang="ru-RU" sz="2400" b="1">
                <a:solidFill>
                  <a:srgbClr val="FFFF00"/>
                </a:solidFill>
              </a:rPr>
              <a:t> пос-тавил во главе армии М.И.Кутузова,который вскоре прибыл к войс-кам в р-не Царево-Зай-мище.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2.Смоленское сражение.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77988" y="5518150"/>
            <a:ext cx="2970212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Кутузов принимает</a:t>
            </a:r>
          </a:p>
          <a:p>
            <a:pPr algn="ctr"/>
            <a:r>
              <a:rPr lang="ru-RU"/>
              <a:t>парад под</a:t>
            </a:r>
          </a:p>
          <a:p>
            <a:pPr algn="ctr"/>
            <a:r>
              <a:rPr lang="ru-RU"/>
              <a:t>Царево-Займище.</a:t>
            </a:r>
          </a:p>
        </p:txBody>
      </p:sp>
      <p:pic>
        <p:nvPicPr>
          <p:cNvPr id="29702" name="Picture 6" descr="D:\WINDOWS\Рабочий стол\CONV\кутузов-главк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1588" y="838200"/>
            <a:ext cx="3848100" cy="4724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:\WINDOWS\Рабочий стол\CONV\cnv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4079875" cy="50292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253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762000"/>
            <a:ext cx="3810000" cy="5943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Неожиданно для всех новый главноко-мандующий объя-вил действия Барк-лая де Толли вер-ными и продолжил отступление,в по-исках места для ге-нерального сраже-ния,пока не остано-вился в 110 км от Москвы,около де-ревни Бородино.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09800" y="6096000"/>
            <a:ext cx="212725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М.И.Кутузов.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По приказу Кутузова око-ло д.Шевардино нача-лось возведение земля-ного укрепления-реду-та.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24 августа к д. Шеварди-но подошли французы. Они с ходу атаковали редут.Сражение про-должалось до поздней ночи.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Утром Наполеону доло-жили,что русские ото-шли.25 августа сторо-ны готовились к пред-стоящему сражению.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0" y="5562600"/>
            <a:ext cx="3344863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Бой за Шевардинский</a:t>
            </a:r>
          </a:p>
          <a:p>
            <a:pPr algn="ctr"/>
            <a:r>
              <a:rPr lang="ru-RU"/>
              <a:t>редут.</a:t>
            </a:r>
          </a:p>
        </p:txBody>
      </p:sp>
      <p:pic>
        <p:nvPicPr>
          <p:cNvPr id="37896" name="Picture 8" descr="D:\WINDOWS\Рабочий стол\CONV\cnvt0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/>
          <a:stretch>
            <a:fillRect/>
          </a:stretch>
        </p:blipFill>
        <p:spPr bwMode="auto">
          <a:xfrm>
            <a:off x="1323975" y="1143000"/>
            <a:ext cx="3705225" cy="4038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447800" y="990600"/>
          <a:ext cx="7467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1295400" y="533400"/>
            <a:ext cx="7620000" cy="6126163"/>
            <a:chOff x="816" y="336"/>
            <a:chExt cx="4800" cy="3859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11269" name="Picture 5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11273" name="Text Box 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/>
                  <a:t>Шевардино</a:t>
                </a:r>
              </a:p>
            </p:txBody>
          </p:sp>
        </p:grp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Бородино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Татариново</a:t>
              </a:r>
            </a:p>
          </p:txBody>
        </p:sp>
      </p:grp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1126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457200"/>
            <a:ext cx="5029200" cy="609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Рано утром 26 августа полководцы выд-винули войска на исходные позиции.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7" name="Picture 23" descr="D:\WINDOWS\Рабочий стол\CONV\cnvt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Уваров</a:t>
            </a:r>
          </a:p>
          <a:p>
            <a:r>
              <a:rPr lang="ru-RU" sz="1800"/>
              <a:t>Платов</a:t>
            </a:r>
          </a:p>
        </p:txBody>
      </p:sp>
      <p:pic>
        <p:nvPicPr>
          <p:cNvPr id="11302" name="Picture 38" descr="D:\WINDOWS\Рабочий стол\CONV\cnvt1.jpg"/>
          <p:cNvPicPr>
            <a:picLocks noChangeAspect="1" noChangeArrowheads="1"/>
          </p:cNvPicPr>
          <p:nvPr/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71" grpId="0" animBg="1"/>
      <p:bldP spid="11272" grpId="0" animBg="1"/>
      <p:bldP spid="11278" grpId="0" animBg="1"/>
      <p:bldP spid="11279" grpId="0" animBg="1"/>
      <p:bldP spid="11280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9" grpId="0" animBg="1" autoUpdateAnimBg="0"/>
      <p:bldP spid="11290" grpId="0" animBg="1" autoUpdateAnimBg="0"/>
      <p:bldP spid="11298" grpId="0" animBg="1"/>
      <p:bldP spid="11299" grpId="0" animBg="1"/>
      <p:bldP spid="113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D:\WINDOWS\Рабочий стол\CONV\cnvt0.jpg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886200" y="609600"/>
            <a:ext cx="5029200" cy="3327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8675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657600"/>
            <a:ext cx="7772400" cy="3048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Битва началась в 5-30 утра. Наполеон напра-вил основной удар на левый фланг, где на-ходились Багратионовы Флеши.Бой за них продолжался весь день.Флеши переходили из рук в руки 7 раз,но французам так и не удалось прорвать оборону и выйти в тыл 1-й армии. 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47800" y="1343025"/>
            <a:ext cx="2159000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В.Верещагин.</a:t>
            </a:r>
          </a:p>
          <a:p>
            <a:r>
              <a:rPr lang="ru-RU"/>
              <a:t>Наполеон на </a:t>
            </a:r>
          </a:p>
          <a:p>
            <a:r>
              <a:rPr lang="ru-RU"/>
              <a:t>Бородинских</a:t>
            </a:r>
          </a:p>
          <a:p>
            <a:r>
              <a:rPr lang="ru-RU"/>
              <a:t>высотах.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26"/>
          <p:cNvGrpSpPr>
            <a:grpSpLocks/>
          </p:cNvGrpSpPr>
          <p:nvPr/>
        </p:nvGrpSpPr>
        <p:grpSpPr bwMode="auto">
          <a:xfrm>
            <a:off x="1295400" y="533400"/>
            <a:ext cx="7620000" cy="6126163"/>
            <a:chOff x="816" y="336"/>
            <a:chExt cx="4800" cy="3859"/>
          </a:xfrm>
        </p:grpSpPr>
        <p:grpSp>
          <p:nvGrpSpPr>
            <p:cNvPr id="38915" name="Group 1027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8916" name="Picture 1028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8917" name="Text Box 1029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/>
                  <a:t>Шевардино</a:t>
                </a:r>
              </a:p>
            </p:txBody>
          </p:sp>
        </p:grpSp>
        <p:sp>
          <p:nvSpPr>
            <p:cNvPr id="38918" name="Text Box 1030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Бородино</a:t>
              </a:r>
            </a:p>
          </p:txBody>
        </p:sp>
        <p:sp>
          <p:nvSpPr>
            <p:cNvPr id="38919" name="Text Box 1031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Татариново</a:t>
              </a:r>
            </a:p>
          </p:txBody>
        </p:sp>
      </p:grpSp>
      <p:sp>
        <p:nvSpPr>
          <p:cNvPr id="38920" name="Rectangle 103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38922" name="Rectangle 1034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035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036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Rectangle 1037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Rectangle 1038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Rectangle 1039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Rectangle 1040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Rectangle 1041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Rectangle 1042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1" name="Rectangle 1043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32" name="Picture 1044" descr="D:\WINDOWS\Рабочий стол\CONV\cnvt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8933" name="Text Box 1045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38934" name="Text Box 1046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38935" name="Group 1047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8936" name="AutoShape 1048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7" name="Text Box 1049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38938" name="Group 1050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8939" name="AutoShape 1051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Text Box 1052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38941" name="Rectangle 1053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Rectangle 1054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Text Box 1055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Уваров</a:t>
            </a:r>
          </a:p>
          <a:p>
            <a:r>
              <a:rPr lang="ru-RU" sz="1800"/>
              <a:t>Платов</a:t>
            </a:r>
          </a:p>
        </p:txBody>
      </p:sp>
      <p:pic>
        <p:nvPicPr>
          <p:cNvPr id="38944" name="Picture 1056" descr="D:\WINDOWS\Рабочий стол\CONV\cnvt1.jpg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8948" name="Group 1060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8946" name="AutoShape 1058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7" name="AutoShape 1059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49" name="Rectangle 1061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В ходе сражения был смертельно ранен командующий 2-й армии П.Багратион</a:t>
            </a:r>
          </a:p>
        </p:txBody>
      </p:sp>
      <p:pic>
        <p:nvPicPr>
          <p:cNvPr id="38950" name="Picture 1062" descr="D:\WINDOWS\Рабочий стол\CONV\cnvt0.jpg"/>
          <p:cNvPicPr>
            <a:picLocks noChangeAspect="1" noChangeArrowheads="1"/>
          </p:cNvPicPr>
          <p:nvPr/>
        </p:nvPicPr>
        <p:blipFill>
          <a:blip r:embed="rId7">
            <a:lum bright="12000" contrast="12000"/>
          </a:blip>
          <a:srcRect/>
          <a:stretch>
            <a:fillRect/>
          </a:stretch>
        </p:blipFill>
        <p:spPr bwMode="auto">
          <a:xfrm>
            <a:off x="1295400" y="1466850"/>
            <a:ext cx="7620000" cy="48577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8951" name="Rectangle 1063" descr="Фиолетовый узор"/>
          <p:cNvSpPr>
            <a:spLocks noChangeArrowheads="1"/>
          </p:cNvSpPr>
          <p:nvPr/>
        </p:nvSpPr>
        <p:spPr bwMode="auto">
          <a:xfrm>
            <a:off x="3810000" y="533400"/>
            <a:ext cx="5105400" cy="6858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На командном посту его сменил генерал Н.Тучков.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 autoUpdateAnimBg="0"/>
      <p:bldP spid="3895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D:\WINDOWS\Рабочий стол\CONV\cnvt3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886200" y="539750"/>
            <a:ext cx="5029200" cy="31940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55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3810000"/>
            <a:ext cx="76962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Не менее ожесточенное сражение разыгра-лось на Курганной высоте,где находилась батарея Раевского.Французы несколько раз захватывали ее,но русские солдаты в штыковых атаках возвращали позиции обратно.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489075" y="1219200"/>
            <a:ext cx="2092325" cy="19939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Генерал </a:t>
            </a:r>
          </a:p>
          <a:p>
            <a:pPr algn="ctr"/>
            <a:r>
              <a:rPr lang="ru-RU"/>
              <a:t>А.П.Ермолов</a:t>
            </a:r>
          </a:p>
          <a:p>
            <a:pPr algn="ctr"/>
            <a:r>
              <a:rPr lang="ru-RU"/>
              <a:t>отбивает </a:t>
            </a:r>
          </a:p>
          <a:p>
            <a:pPr algn="ctr"/>
            <a:r>
              <a:rPr lang="ru-RU"/>
              <a:t>батарею</a:t>
            </a:r>
          </a:p>
          <a:p>
            <a:pPr algn="ctr"/>
            <a:r>
              <a:rPr lang="ru-RU"/>
              <a:t>Н.Раевского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295400" y="533400"/>
            <a:ext cx="7620000" cy="6126163"/>
            <a:chOff x="816" y="336"/>
            <a:chExt cx="4800" cy="3859"/>
          </a:xfrm>
        </p:grpSpPr>
        <p:grpSp>
          <p:nvGrpSpPr>
            <p:cNvPr id="39939" name="Group 3"/>
            <p:cNvGrpSpPr>
              <a:grpSpLocks/>
            </p:cNvGrpSpPr>
            <p:nvPr/>
          </p:nvGrpSpPr>
          <p:grpSpPr bwMode="auto">
            <a:xfrm>
              <a:off x="816" y="336"/>
              <a:ext cx="4800" cy="3859"/>
              <a:chOff x="816" y="336"/>
              <a:chExt cx="4800" cy="3859"/>
            </a:xfrm>
          </p:grpSpPr>
          <p:pic>
            <p:nvPicPr>
              <p:cNvPr id="39940" name="Picture 4" descr="D:\WINDOWS\Рабочий стол\1\1812\бородино.JPG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816" y="336"/>
                <a:ext cx="4800" cy="3859"/>
              </a:xfrm>
              <a:prstGeom prst="rect">
                <a:avLst/>
              </a:prstGeom>
              <a:noFill/>
              <a:ln w="76200">
                <a:solidFill>
                  <a:schemeClr val="hlink"/>
                </a:solidFill>
                <a:miter lim="800000"/>
                <a:headEnd/>
                <a:tailEnd/>
              </a:ln>
            </p:spPr>
          </p:pic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897" y="3168"/>
                <a:ext cx="8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800"/>
                  <a:t>Шевардино</a:t>
                </a:r>
              </a:p>
            </p:txBody>
          </p:sp>
        </p:grp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630" y="1257"/>
              <a:ext cx="7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Бородино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656" y="2361"/>
              <a:ext cx="8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Татариново</a:t>
              </a:r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3810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 rot="1194221">
            <a:off x="3276600" y="2057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 rot="-463599">
            <a:off x="3124200" y="3962400"/>
            <a:ext cx="381000" cy="1600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 rot="949081">
            <a:off x="4267200" y="11430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 rot="819025">
            <a:off x="3733800" y="26670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 rot="-471677">
            <a:off x="2667000" y="37338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471677">
            <a:off x="2819400" y="4800600"/>
            <a:ext cx="228600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 rot="-330374">
            <a:off x="1295400" y="4876800"/>
            <a:ext cx="228600" cy="7620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209800" y="56388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 rot="-472662">
            <a:off x="2209800" y="38100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 rot="-472662">
            <a:off x="1447800" y="3962400"/>
            <a:ext cx="3048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5" name="Picture 19" descr="D:\WINDOWS\Рабочий стол\CONV\cnvt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4800600"/>
            <a:ext cx="752475" cy="76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9956" name="Text Box 20"/>
          <p:cNvSpPr txBox="1">
            <a:spLocks noChangeArrowheads="1"/>
          </p:cNvSpPr>
          <p:nvPr/>
        </p:nvSpPr>
        <p:spPr bwMode="auto">
          <a:xfrm rot="-4606433">
            <a:off x="5203825" y="25685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Барклай де Толли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 rot="4805046">
            <a:off x="5159375" y="5083175"/>
            <a:ext cx="2362200" cy="42545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FF"/>
                </a:solidFill>
              </a:rPr>
              <a:t>Багратион</a:t>
            </a:r>
          </a:p>
        </p:txBody>
      </p:sp>
      <p:grpSp>
        <p:nvGrpSpPr>
          <p:cNvPr id="39958" name="Group 22"/>
          <p:cNvGrpSpPr>
            <a:grpSpLocks/>
          </p:cNvGrpSpPr>
          <p:nvPr/>
        </p:nvGrpSpPr>
        <p:grpSpPr bwMode="auto">
          <a:xfrm>
            <a:off x="5029200" y="2667000"/>
            <a:ext cx="930275" cy="1524000"/>
            <a:chOff x="3168" y="1680"/>
            <a:chExt cx="586" cy="960"/>
          </a:xfrm>
        </p:grpSpPr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 rot="-5410919">
              <a:off x="3109" y="1931"/>
              <a:ext cx="8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Батарея </a:t>
              </a:r>
            </a:p>
            <a:p>
              <a:pPr algn="ctr"/>
              <a:r>
                <a:rPr lang="ru-RU" sz="2000"/>
                <a:t>Раевского</a:t>
              </a:r>
            </a:p>
          </p:txBody>
        </p:sp>
      </p:grpSp>
      <p:grpSp>
        <p:nvGrpSpPr>
          <p:cNvPr id="39961" name="Group 25"/>
          <p:cNvGrpSpPr>
            <a:grpSpLocks/>
          </p:cNvGrpSpPr>
          <p:nvPr/>
        </p:nvGrpSpPr>
        <p:grpSpPr bwMode="auto">
          <a:xfrm>
            <a:off x="5029200" y="4078288"/>
            <a:ext cx="928688" cy="1870075"/>
            <a:chOff x="3168" y="1561"/>
            <a:chExt cx="585" cy="1178"/>
          </a:xfrm>
        </p:grpSpPr>
        <p:sp>
          <p:nvSpPr>
            <p:cNvPr id="39962" name="AutoShape 26"/>
            <p:cNvSpPr>
              <a:spLocks noChangeArrowheads="1"/>
            </p:cNvSpPr>
            <p:nvPr/>
          </p:nvSpPr>
          <p:spPr bwMode="auto">
            <a:xfrm rot="105899" flipH="1">
              <a:off x="3168" y="1680"/>
              <a:ext cx="240" cy="960"/>
            </a:xfrm>
            <a:prstGeom prst="chevro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 rot="-5410919">
              <a:off x="2943" y="1929"/>
              <a:ext cx="11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Багратионовы</a:t>
              </a:r>
            </a:p>
            <a:p>
              <a:pPr algn="ctr"/>
              <a:r>
                <a:rPr lang="ru-RU" sz="2000"/>
                <a:t>флеши</a:t>
              </a:r>
            </a:p>
          </p:txBody>
        </p:sp>
      </p:grp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6858000" y="3124200"/>
            <a:ext cx="381000" cy="129540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7696200" y="3810000"/>
            <a:ext cx="2286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 rot="-3837681">
            <a:off x="7299325" y="1790701"/>
            <a:ext cx="993775" cy="679450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Уваров</a:t>
            </a:r>
          </a:p>
          <a:p>
            <a:r>
              <a:rPr lang="ru-RU" sz="1800"/>
              <a:t>Платов</a:t>
            </a:r>
          </a:p>
        </p:txBody>
      </p:sp>
      <p:pic>
        <p:nvPicPr>
          <p:cNvPr id="39967" name="Picture 31" descr="D:\WINDOWS\Рабочий стол\CONV\cnvt1.jpg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7620000" y="2819400"/>
            <a:ext cx="838200" cy="9509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9968" name="Group 32"/>
          <p:cNvGrpSpPr>
            <a:grpSpLocks/>
          </p:cNvGrpSpPr>
          <p:nvPr/>
        </p:nvGrpSpPr>
        <p:grpSpPr bwMode="auto">
          <a:xfrm>
            <a:off x="2590800" y="4724400"/>
            <a:ext cx="3505200" cy="1600200"/>
            <a:chOff x="1632" y="2976"/>
            <a:chExt cx="2208" cy="1008"/>
          </a:xfrm>
        </p:grpSpPr>
        <p:sp>
          <p:nvSpPr>
            <p:cNvPr id="39969" name="AutoShape 33"/>
            <p:cNvSpPr>
              <a:spLocks noChangeArrowheads="1"/>
            </p:cNvSpPr>
            <p:nvPr/>
          </p:nvSpPr>
          <p:spPr bwMode="auto">
            <a:xfrm>
              <a:off x="2304" y="2976"/>
              <a:ext cx="816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AutoShape 34"/>
            <p:cNvSpPr>
              <a:spLocks noChangeArrowheads="1"/>
            </p:cNvSpPr>
            <p:nvPr/>
          </p:nvSpPr>
          <p:spPr bwMode="auto">
            <a:xfrm>
              <a:off x="1632" y="3696"/>
              <a:ext cx="2208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71" name="Rectangle 35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Кутузов.что бы снять напряжение в центре послал в обход французов казаков атама-на Платова и драгун генерала Уварова.</a:t>
            </a:r>
          </a:p>
        </p:txBody>
      </p:sp>
      <p:grpSp>
        <p:nvGrpSpPr>
          <p:cNvPr id="39977" name="Group 41"/>
          <p:cNvGrpSpPr>
            <a:grpSpLocks/>
          </p:cNvGrpSpPr>
          <p:nvPr/>
        </p:nvGrpSpPr>
        <p:grpSpPr bwMode="auto">
          <a:xfrm>
            <a:off x="3505200" y="3048000"/>
            <a:ext cx="1524000" cy="1143000"/>
            <a:chOff x="2208" y="1920"/>
            <a:chExt cx="960" cy="720"/>
          </a:xfrm>
        </p:grpSpPr>
        <p:sp>
          <p:nvSpPr>
            <p:cNvPr id="39975" name="AutoShape 39"/>
            <p:cNvSpPr>
              <a:spLocks noChangeArrowheads="1"/>
            </p:cNvSpPr>
            <p:nvPr/>
          </p:nvSpPr>
          <p:spPr bwMode="auto">
            <a:xfrm>
              <a:off x="2592" y="1920"/>
              <a:ext cx="57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6" name="AutoShape 40"/>
            <p:cNvSpPr>
              <a:spLocks noChangeArrowheads="1"/>
            </p:cNvSpPr>
            <p:nvPr/>
          </p:nvSpPr>
          <p:spPr bwMode="auto">
            <a:xfrm>
              <a:off x="2208" y="2352"/>
              <a:ext cx="960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80" name="Group 44"/>
          <p:cNvGrpSpPr>
            <a:grpSpLocks/>
          </p:cNvGrpSpPr>
          <p:nvPr/>
        </p:nvGrpSpPr>
        <p:grpSpPr bwMode="auto">
          <a:xfrm>
            <a:off x="5334000" y="3352800"/>
            <a:ext cx="685800" cy="1828800"/>
            <a:chOff x="3360" y="2112"/>
            <a:chExt cx="432" cy="1152"/>
          </a:xfrm>
        </p:grpSpPr>
        <p:sp>
          <p:nvSpPr>
            <p:cNvPr id="39978" name="AutoShape 42"/>
            <p:cNvSpPr>
              <a:spLocks noChangeArrowheads="1"/>
            </p:cNvSpPr>
            <p:nvPr/>
          </p:nvSpPr>
          <p:spPr bwMode="auto">
            <a:xfrm flipH="1">
              <a:off x="3360" y="2112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9" name="AutoShape 43"/>
            <p:cNvSpPr>
              <a:spLocks noChangeArrowheads="1"/>
            </p:cNvSpPr>
            <p:nvPr/>
          </p:nvSpPr>
          <p:spPr bwMode="auto">
            <a:xfrm flipH="1">
              <a:off x="3408" y="3120"/>
              <a:ext cx="384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81" name="AutoShape 45"/>
          <p:cNvSpPr>
            <a:spLocks noChangeArrowheads="1"/>
          </p:cNvSpPr>
          <p:nvPr/>
        </p:nvSpPr>
        <p:spPr bwMode="auto">
          <a:xfrm flipH="1">
            <a:off x="2133600" y="1066800"/>
            <a:ext cx="5334000" cy="914400"/>
          </a:xfrm>
          <a:prstGeom prst="curvedDownArrow">
            <a:avLst>
              <a:gd name="adj1" fmla="val 49124"/>
              <a:gd name="adj2" fmla="val 165791"/>
              <a:gd name="adj3" fmla="val 33333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2" name="Rectangle 46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Французы отбили рейд русских кавалеристов и в этот момент Наполеон двинул в бой свою Старую гвардию.</a:t>
            </a:r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-705065">
            <a:off x="2819400" y="1981200"/>
            <a:ext cx="304800" cy="12192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3124200" y="1828800"/>
            <a:ext cx="3352800" cy="228600"/>
          </a:xfrm>
          <a:prstGeom prst="rightArrow">
            <a:avLst>
              <a:gd name="adj1" fmla="val 50000"/>
              <a:gd name="adj2" fmla="val 366667"/>
            </a:avLst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1828800" y="43434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86" name="Rectangle 50" descr="Фиолетовый узор"/>
          <p:cNvSpPr>
            <a:spLocks noChangeArrowheads="1"/>
          </p:cNvSpPr>
          <p:nvPr/>
        </p:nvSpPr>
        <p:spPr bwMode="auto">
          <a:xfrm>
            <a:off x="3505200" y="533400"/>
            <a:ext cx="5410200" cy="9906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Но в неожиданно Наполеон отдал приказ возвратить Гвардию назад.К вечеру битва стала затихать. </a:t>
            </a:r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 flipH="1">
            <a:off x="1676400" y="3810000"/>
            <a:ext cx="2133600" cy="533400"/>
          </a:xfrm>
          <a:prstGeom prst="curvedDownArrow">
            <a:avLst>
              <a:gd name="adj1" fmla="val 39944"/>
              <a:gd name="adj2" fmla="val 119944"/>
              <a:gd name="adj3" fmla="val 33333"/>
            </a:avLst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1" grpId="0" animBg="1" autoUpdateAnimBg="0"/>
      <p:bldP spid="39981" grpId="0" animBg="1"/>
      <p:bldP spid="39982" grpId="0" animBg="1" autoUpdateAnimBg="0"/>
      <p:bldP spid="39983" grpId="0" animBg="1"/>
      <p:bldP spid="39984" grpId="0" animBg="1"/>
      <p:bldP spid="39985" grpId="0" animBg="1"/>
      <p:bldP spid="39986" grpId="0" animBg="1" autoUpdateAnimBg="0"/>
      <p:bldP spid="399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План урока.</a:t>
            </a:r>
          </a:p>
        </p:txBody>
      </p:sp>
      <p:sp>
        <p:nvSpPr>
          <p:cNvPr id="3075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620000" cy="51816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1.Причины и начало войны.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2.Смоленское сражение.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3.Бородинская битва.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4.Тарутинский маневр.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5.Партизанское движение.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6.Гибель «Великой армии».</a:t>
            </a:r>
          </a:p>
        </p:txBody>
      </p:sp>
      <p:pic>
        <p:nvPicPr>
          <p:cNvPr id="3076" name="Picture 4" descr="D:\Program Files\Office2000\Clipart\homeanim\ag0002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"/>
            <a:ext cx="1143000" cy="9064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762000"/>
            <a:ext cx="38862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27 августа в 2 часа но-чи Кутузов прика-зал отвести войска.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Сражение не принес-ло победы ни одной из сторон.Францу-зы потеряли 60 тыс. солдат, но за ними осталось поле боя. Русские-40 тыс, но они вынуждены бы-ли продолжить отс-тупление.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3.Бородинская битва.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79575" y="5851525"/>
            <a:ext cx="3044825" cy="7778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В.Верещагин.Конец</a:t>
            </a:r>
          </a:p>
          <a:p>
            <a:pPr algn="ctr"/>
            <a:r>
              <a:rPr lang="ru-RU" sz="2000"/>
              <a:t>Бородинского сражения</a:t>
            </a:r>
          </a:p>
        </p:txBody>
      </p:sp>
      <p:pic>
        <p:nvPicPr>
          <p:cNvPr id="40966" name="Picture 6" descr="D:\WINDOWS\Рабочий стол\CONV\cnvt1.jpg"/>
          <p:cNvPicPr>
            <a:picLocks noChangeAspect="1" noChangeArrowheads="1"/>
          </p:cNvPicPr>
          <p:nvPr/>
        </p:nvPicPr>
        <p:blipFill>
          <a:blip r:embed="rId4">
            <a:lum bright="18000" contrast="6000"/>
          </a:blip>
          <a:srcRect/>
          <a:stretch>
            <a:fillRect/>
          </a:stretch>
        </p:blipFill>
        <p:spPr bwMode="auto">
          <a:xfrm>
            <a:off x="1377950" y="1066800"/>
            <a:ext cx="3727450" cy="44672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D:\WINDOWS\Рабочий стол\CONV\совет в филях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114800" y="685800"/>
            <a:ext cx="4800600" cy="31686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31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3733800"/>
            <a:ext cx="76962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Александр</a:t>
            </a:r>
            <a:r>
              <a:rPr lang="en-US" sz="2400" b="1">
                <a:solidFill>
                  <a:srgbClr val="FFFF00"/>
                </a:solidFill>
              </a:rPr>
              <a:t> I </a:t>
            </a:r>
            <a:r>
              <a:rPr lang="ru-RU" sz="2400" b="1">
                <a:solidFill>
                  <a:srgbClr val="FFFF00"/>
                </a:solidFill>
              </a:rPr>
              <a:t>и придворные требовали, чтобы под Москвой Кутузов дал новое сражение.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Кутузов подойдя к Москве, собрал военный совет в д.Фили и выслушав всех присутствующих заявил: «С потерей Москвы-не потеряна еще Россия…Но, когда уничтожится армия погибнет Москва и Рос-сия».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4.Тарутинский маневр.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9550" y="1631950"/>
            <a:ext cx="233045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Военный совет</a:t>
            </a:r>
          </a:p>
          <a:p>
            <a:pPr algn="ctr" eaLnBrk="0" hangingPunct="0"/>
            <a:r>
              <a:rPr lang="ru-RU"/>
              <a:t>В Филях</a:t>
            </a:r>
          </a:p>
          <a:p>
            <a:pPr algn="ctr" eaLnBrk="0" hangingPunct="0"/>
            <a:r>
              <a:rPr lang="ru-RU"/>
              <a:t>(1.9.1812)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4.Тарутинский маневр.</a:t>
            </a:r>
          </a:p>
        </p:txBody>
      </p:sp>
      <p:pic>
        <p:nvPicPr>
          <p:cNvPr id="33796" name="Picture 4" descr="D:\WINDOWS\Рабочий стол\1\1812\на поклонной горе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295400" y="838200"/>
            <a:ext cx="3937000" cy="47244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00200" y="5791200"/>
            <a:ext cx="20828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В.Верещагин</a:t>
            </a:r>
          </a:p>
        </p:txBody>
      </p:sp>
      <p:sp>
        <p:nvSpPr>
          <p:cNvPr id="33794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762000"/>
            <a:ext cx="4191000" cy="5943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Вместе с русской армией го-род покинули многие его жители.По приказу гене-рал-губернатора Ф.Росто-пчина Москва была по-дожжена.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Французы подошли к горо-ду 3 сентября.Наполеон расположившись на Пок-лонной горе,любовался русской столицей.Но,во-преки ожиданиям депу-тация московских бояр с ключами от города так и не появилась.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Город на 3 дня был отдан во власть солдат.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: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0"/>
            <a:ext cx="9134475" cy="6848475"/>
          </a:xfrm>
          <a:prstGeom prst="rect">
            <a:avLst/>
          </a:prstGeom>
          <a:noFill/>
        </p:spPr>
      </p:pic>
      <p:sp>
        <p:nvSpPr>
          <p:cNvPr id="34819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Русская армия покинув столицу по Рязанской до-роге,затем перешла на Калужскую, и оторва-лась от преследовавшего ее корпуса Мюрата.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2172516">
            <a:off x="8077200" y="3810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-11202494">
            <a:off x="8001000" y="4114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4834" name="AutoShape 18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</a:rPr>
                <a:t>Тарутино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31" grpId="0" animBg="1"/>
      <p:bldP spid="348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1030" descr="D:\WINDOWS\Рабочий стол\CONV\малоярославец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505200" y="454025"/>
            <a:ext cx="5410200" cy="32797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4579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Русская армия расположилась на берегу р.Нара в ста-ринном русском селе Тарутино.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Это позволило,прикрывая пути отхода французов на юг,дать армии отдых.В Тарутинский лагерь посто-янно прибывали подкрепления.Несколько попы-ток французов пройти в не разоренные войной районы были успешно отбиты.</a:t>
            </a:r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4.Тарутинский маневр.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1223963" y="1555750"/>
            <a:ext cx="2205037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П.Гесс</a:t>
            </a:r>
          </a:p>
          <a:p>
            <a:pPr eaLnBrk="0" hangingPunct="0"/>
            <a:r>
              <a:rPr lang="ru-RU"/>
              <a:t>Сражение под</a:t>
            </a:r>
          </a:p>
          <a:p>
            <a:pPr eaLnBrk="0" hangingPunct="0"/>
            <a:r>
              <a:rPr lang="ru-RU"/>
              <a:t>Тарутино.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:\WINDOWS\Рабочий стол\CONV\наполеон и лортст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554038"/>
            <a:ext cx="4876800" cy="333216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150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Находившийся в Москве Наполеон очень быстро по-нял,что оказался в ловушке.Достигнув долгождан-ной цели,он не смог подписать мир,армия на гла-зах превращалась в мародеров,впереди предстояла зима в разоренном и сожженном городе.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Генерал Лористон,посланный с предложением о мире сначала к Кутузову,а затем к Александру </a:t>
            </a:r>
            <a:r>
              <a:rPr lang="en-US" sz="2400" b="1">
                <a:solidFill>
                  <a:srgbClr val="FFFF00"/>
                </a:solidFill>
              </a:rPr>
              <a:t>I </a:t>
            </a:r>
            <a:r>
              <a:rPr lang="ru-RU" sz="2400" b="1">
                <a:solidFill>
                  <a:srgbClr val="FFFF00"/>
                </a:solidFill>
              </a:rPr>
              <a:t>возвра-тился ни с чем.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4.Тарутинский маневр.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98600" y="1447800"/>
            <a:ext cx="2159000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В.Верещагин.</a:t>
            </a:r>
          </a:p>
          <a:p>
            <a:pPr algn="ctr" eaLnBrk="0" hangingPunct="0"/>
            <a:r>
              <a:rPr lang="ru-RU"/>
              <a:t>Наполеон </a:t>
            </a:r>
          </a:p>
          <a:p>
            <a:pPr algn="ctr" eaLnBrk="0" hangingPunct="0"/>
            <a:r>
              <a:rPr lang="ru-RU"/>
              <a:t>и</a:t>
            </a:r>
          </a:p>
          <a:p>
            <a:pPr algn="ctr" eaLnBrk="0" hangingPunct="0"/>
            <a:r>
              <a:rPr lang="ru-RU"/>
              <a:t>Лористон.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762000"/>
            <a:ext cx="41148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Огромный урон наносили французам партизанские отряды,которые блоки-ровали  коммуникации французов от Москвы до границы на Западе.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Инициатором партизанско-го движения стал полко-вник Д.Давыдов,полу-чивший на это согласие  М.Кутузова еще до Боро-динского сражения.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Вскоре на занятых врагом  территориях начали воз-никать отряды из числа местных жителей.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5.Партизанское движение.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2405063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Денис Давыдов</a:t>
            </a:r>
          </a:p>
        </p:txBody>
      </p:sp>
      <p:pic>
        <p:nvPicPr>
          <p:cNvPr id="14342" name="Picture 6" descr="D:\WINDOWS\Рабочий стол\CONV\давыдов.jpg"/>
          <p:cNvPicPr>
            <a:picLocks noChangeAspect="1" noChangeArrowheads="1"/>
          </p:cNvPicPr>
          <p:nvPr/>
        </p:nvPicPr>
        <p:blipFill>
          <a:blip r:embed="rId4"/>
          <a:srcRect l="1250" b="1234"/>
          <a:stretch>
            <a:fillRect/>
          </a:stretch>
        </p:blipFill>
        <p:spPr bwMode="auto">
          <a:xfrm>
            <a:off x="1371600" y="1066800"/>
            <a:ext cx="3386138" cy="457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:\WINDOWS\Рабочий стол\CONV\cnvt1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886200" y="533400"/>
            <a:ext cx="4953000" cy="3224213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638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Наиболее известными командирами были :    -офицеры А.Сеславин,А.Фигнер,солдат Е. Четвертаков,крестьяне Г.Курин и В.Кожи-на.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Вклад партизан в разгром врага с полным ос-нованием позволил назвать войну 1812 г. Отечественной.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5.Партизанское движение.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1479550"/>
            <a:ext cx="2159000" cy="12636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В.Верещагин.</a:t>
            </a:r>
          </a:p>
          <a:p>
            <a:pPr algn="ctr"/>
            <a:r>
              <a:rPr lang="ru-RU"/>
              <a:t>С оружием?</a:t>
            </a:r>
          </a:p>
          <a:p>
            <a:pPr algn="ctr"/>
            <a:r>
              <a:rPr lang="ru-RU"/>
              <a:t>Расстрелять!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WINDOWS\Рабочий стол\CONV\cnvt1.jpg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3276600" y="498475"/>
            <a:ext cx="5638800" cy="36163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536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810000"/>
            <a:ext cx="77724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6 октября Наполеон отдал приказ об отступлении. Уходя французы заминировали Кремль,Собор Ва-силия Блаженного и др.,но русские патриоты смог-ли обезвредить заряды.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Император рассчитывал прорваться  по Калужской дороге на юг, перезимовать там и на следующий год возобновить боевые действия.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6.Гибель «Великой армии».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1431925"/>
            <a:ext cx="1843088" cy="16922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/>
              <a:t>В.Верещагин.</a:t>
            </a:r>
          </a:p>
          <a:p>
            <a:pPr algn="ctr" eaLnBrk="0" hangingPunct="0"/>
            <a:r>
              <a:rPr lang="ru-RU" sz="2000"/>
              <a:t>По большой</a:t>
            </a:r>
          </a:p>
          <a:p>
            <a:pPr algn="ctr" eaLnBrk="0" hangingPunct="0"/>
            <a:r>
              <a:rPr lang="ru-RU" sz="2000"/>
              <a:t>дороге-</a:t>
            </a:r>
          </a:p>
          <a:p>
            <a:pPr algn="ctr" eaLnBrk="0" hangingPunct="0"/>
            <a:r>
              <a:rPr lang="ru-RU" sz="2000"/>
              <a:t>отступление,</a:t>
            </a:r>
          </a:p>
          <a:p>
            <a:pPr algn="ctr" eaLnBrk="0" hangingPunct="0"/>
            <a:r>
              <a:rPr lang="ru-RU" sz="2000"/>
              <a:t>бегство…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: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36883" name="Rectangle 19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Узнав об отступлении французов из Москвы,Ку-тузов вывел русскую армию к Малоярославцу и преградил дорогу неприятелю.</a:t>
            </a:r>
          </a:p>
        </p:txBody>
      </p:sp>
      <p:sp>
        <p:nvSpPr>
          <p:cNvPr id="36867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В ходе разыгравшегося сражения город 7 раз пе-реходил из рук в руки.В результате французы повернули на Старую Смоленскую дорогу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7239000" y="4267200"/>
            <a:ext cx="1293813" cy="396875"/>
            <a:chOff x="4560" y="2688"/>
            <a:chExt cx="815" cy="250"/>
          </a:xfrm>
        </p:grpSpPr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560" y="2688"/>
              <a:ext cx="8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</a:rPr>
                <a:t>Тарутино</a:t>
              </a:r>
            </a:p>
          </p:txBody>
        </p:sp>
      </p:grp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6224588" y="3886200"/>
            <a:ext cx="2005012" cy="473075"/>
            <a:chOff x="3921" y="2448"/>
            <a:chExt cx="1263" cy="298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921" y="2496"/>
              <a:ext cx="1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</a:rPr>
                <a:t>Малоярославец</a:t>
              </a:r>
            </a:p>
          </p:txBody>
        </p:sp>
      </p:grpSp>
      <p:sp>
        <p:nvSpPr>
          <p:cNvPr id="36876" name="AutoShape 12"/>
          <p:cNvSpPr>
            <a:spLocks noChangeArrowheads="1"/>
          </p:cNvSpPr>
          <p:nvPr/>
        </p:nvSpPr>
        <p:spPr bwMode="auto">
          <a:xfrm rot="-1688103">
            <a:off x="7239000" y="3733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 rot="1326354">
            <a:off x="7010400" y="4114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 rot="2961772">
            <a:off x="6781800" y="36576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891" name="Group 27"/>
          <p:cNvGrpSpPr>
            <a:grpSpLocks/>
          </p:cNvGrpSpPr>
          <p:nvPr/>
        </p:nvGrpSpPr>
        <p:grpSpPr bwMode="auto">
          <a:xfrm>
            <a:off x="6324600" y="3429000"/>
            <a:ext cx="685800" cy="685800"/>
            <a:chOff x="3984" y="2160"/>
            <a:chExt cx="432" cy="432"/>
          </a:xfrm>
        </p:grpSpPr>
        <p:sp>
          <p:nvSpPr>
            <p:cNvPr id="36886" name="AutoShape 22"/>
            <p:cNvSpPr>
              <a:spLocks noChangeArrowheads="1"/>
            </p:cNvSpPr>
            <p:nvPr/>
          </p:nvSpPr>
          <p:spPr bwMode="auto">
            <a:xfrm rot="-1354990">
              <a:off x="3984" y="2160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AutoShape 24"/>
            <p:cNvSpPr>
              <a:spLocks noChangeArrowheads="1"/>
            </p:cNvSpPr>
            <p:nvPr/>
          </p:nvSpPr>
          <p:spPr bwMode="auto">
            <a:xfrm rot="516186">
              <a:off x="4080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92" name="Group 28"/>
          <p:cNvGrpSpPr>
            <a:grpSpLocks/>
          </p:cNvGrpSpPr>
          <p:nvPr/>
        </p:nvGrpSpPr>
        <p:grpSpPr bwMode="auto">
          <a:xfrm>
            <a:off x="5791200" y="3581400"/>
            <a:ext cx="609600" cy="533400"/>
            <a:chOff x="3648" y="2256"/>
            <a:chExt cx="384" cy="336"/>
          </a:xfrm>
        </p:grpSpPr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90" name="Rectangle 26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371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Кутузов двигался вдоль Старой Смоленской до- роги,вступая в бой только тогда когда францу-зы пытались повернуть на юг.Великая армия таяла на глазах.</a:t>
            </a:r>
          </a:p>
        </p:txBody>
      </p:sp>
      <p:grpSp>
        <p:nvGrpSpPr>
          <p:cNvPr id="36893" name="Group 29"/>
          <p:cNvGrpSpPr>
            <a:grpSpLocks/>
          </p:cNvGrpSpPr>
          <p:nvPr/>
        </p:nvGrpSpPr>
        <p:grpSpPr bwMode="auto">
          <a:xfrm>
            <a:off x="5257800" y="3733800"/>
            <a:ext cx="609600" cy="533400"/>
            <a:chOff x="3648" y="2256"/>
            <a:chExt cx="384" cy="336"/>
          </a:xfrm>
        </p:grpSpPr>
        <p:sp>
          <p:nvSpPr>
            <p:cNvPr id="36894" name="AutoShape 30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5" name="AutoShape 31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96" name="Group 32"/>
          <p:cNvGrpSpPr>
            <a:grpSpLocks/>
          </p:cNvGrpSpPr>
          <p:nvPr/>
        </p:nvGrpSpPr>
        <p:grpSpPr bwMode="auto">
          <a:xfrm>
            <a:off x="4572000" y="3886200"/>
            <a:ext cx="609600" cy="533400"/>
            <a:chOff x="3648" y="2256"/>
            <a:chExt cx="384" cy="336"/>
          </a:xfrm>
        </p:grpSpPr>
        <p:sp>
          <p:nvSpPr>
            <p:cNvPr id="36897" name="AutoShape 33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3962400" y="4038600"/>
            <a:ext cx="609600" cy="533400"/>
            <a:chOff x="3648" y="2256"/>
            <a:chExt cx="384" cy="336"/>
          </a:xfrm>
        </p:grpSpPr>
        <p:sp>
          <p:nvSpPr>
            <p:cNvPr id="36900" name="AutoShape 36"/>
            <p:cNvSpPr>
              <a:spLocks noChangeArrowheads="1"/>
            </p:cNvSpPr>
            <p:nvPr/>
          </p:nvSpPr>
          <p:spPr bwMode="auto">
            <a:xfrm rot="-924266">
              <a:off x="3648" y="2256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1" name="AutoShape 37"/>
            <p:cNvSpPr>
              <a:spLocks noChangeArrowheads="1"/>
            </p:cNvSpPr>
            <p:nvPr/>
          </p:nvSpPr>
          <p:spPr bwMode="auto">
            <a:xfrm rot="-337979">
              <a:off x="3696" y="2448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905" name="Group 41"/>
          <p:cNvGrpSpPr>
            <a:grpSpLocks/>
          </p:cNvGrpSpPr>
          <p:nvPr/>
        </p:nvGrpSpPr>
        <p:grpSpPr bwMode="auto">
          <a:xfrm>
            <a:off x="3581400" y="4267200"/>
            <a:ext cx="473075" cy="1600200"/>
            <a:chOff x="2256" y="2688"/>
            <a:chExt cx="298" cy="1008"/>
          </a:xfrm>
        </p:grpSpPr>
        <p:sp>
          <p:nvSpPr>
            <p:cNvPr id="36902" name="Text Box 38"/>
            <p:cNvSpPr txBox="1">
              <a:spLocks noChangeArrowheads="1"/>
            </p:cNvSpPr>
            <p:nvPr/>
          </p:nvSpPr>
          <p:spPr bwMode="auto">
            <a:xfrm rot="4642928">
              <a:off x="1974" y="3116"/>
              <a:ext cx="9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FF0000"/>
                  </a:solidFill>
                </a:rPr>
                <a:t>р.Березина</a:t>
              </a:r>
            </a:p>
          </p:txBody>
        </p:sp>
        <p:sp>
          <p:nvSpPr>
            <p:cNvPr id="36903" name="AutoShape 39"/>
            <p:cNvSpPr>
              <a:spLocks noChangeArrowheads="1"/>
            </p:cNvSpPr>
            <p:nvPr/>
          </p:nvSpPr>
          <p:spPr bwMode="auto">
            <a:xfrm>
              <a:off x="2256" y="2688"/>
              <a:ext cx="240" cy="96"/>
            </a:xfrm>
            <a:prstGeom prst="flowChartPredefinedProcess">
              <a:avLst/>
            </a:prstGeom>
            <a:solidFill>
              <a:srgbClr val="CC99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7" name="AutoShape 43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8" name="AutoShape 44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9" name="AutoShape 45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0" name="AutoShape 46"/>
          <p:cNvSpPr>
            <a:spLocks noChangeArrowheads="1"/>
          </p:cNvSpPr>
          <p:nvPr/>
        </p:nvSpPr>
        <p:spPr bwMode="auto">
          <a:xfrm>
            <a:off x="3810000" y="4191000"/>
            <a:ext cx="228600" cy="228600"/>
          </a:xfrm>
          <a:prstGeom prst="star16">
            <a:avLst>
              <a:gd name="adj" fmla="val 375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3" grpId="0" animBg="1" autoUpdateAnimBg="0"/>
      <p:bldP spid="36867" grpId="0" animBg="1" autoUpdateAnimBg="0"/>
      <p:bldP spid="36876" grpId="0" animBg="1"/>
      <p:bldP spid="36877" grpId="0" animBg="1"/>
      <p:bldP spid="36879" grpId="0" animBg="1"/>
      <p:bldP spid="36880" grpId="0" animBg="1"/>
      <p:bldP spid="36881" grpId="0" animBg="1"/>
      <p:bldP spid="36882" grpId="0" animBg="1"/>
      <p:bldP spid="36884" grpId="0" animBg="1"/>
      <p:bldP spid="36885" grpId="0" animBg="1"/>
      <p:bldP spid="36890" grpId="0" animBg="1" autoUpdateAnimBg="0"/>
      <p:bldP spid="36906" grpId="0" animBg="1"/>
      <p:bldP spid="36907" grpId="0" animBg="1"/>
      <p:bldP spid="36908" grpId="0" animBg="1"/>
      <p:bldP spid="36909" grpId="0" animBg="1"/>
      <p:bldP spid="369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Задание на урок.</a:t>
            </a:r>
          </a:p>
        </p:txBody>
      </p:sp>
      <p:sp>
        <p:nvSpPr>
          <p:cNvPr id="7171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620000" cy="57150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>
                <a:solidFill>
                  <a:srgbClr val="FFFF00"/>
                </a:solidFill>
              </a:rPr>
              <a:t>Сформулируйте причины победы России в Отечественной войне 1812 года?</a:t>
            </a:r>
          </a:p>
        </p:txBody>
      </p:sp>
      <p:pic>
        <p:nvPicPr>
          <p:cNvPr id="717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D:\WINDOWS\Рабочий стол\CONV\cnvt0.jpg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3733800" y="447675"/>
            <a:ext cx="5181600" cy="33623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733800"/>
            <a:ext cx="7772400" cy="2971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Последнее сражение разыгралось при переправе че-рез р.Березину в ноябре 1812 года.Русские с ходу атаковали французов и Наполеон,потерявший здесь еще 30 000 солдат,бросил армию и с остатка-ми Старой гвардии возвратился в Париж.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25 декабря Александр</a:t>
            </a:r>
            <a:r>
              <a:rPr lang="en-US" sz="2400" b="1">
                <a:solidFill>
                  <a:srgbClr val="FFFF00"/>
                </a:solidFill>
              </a:rPr>
              <a:t> I </a:t>
            </a:r>
            <a:r>
              <a:rPr lang="ru-RU" sz="2400" b="1">
                <a:solidFill>
                  <a:srgbClr val="FFFF00"/>
                </a:solidFill>
              </a:rPr>
              <a:t>издал манифест об изгнании врага из России и окончании Отечественной вой-ны.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6.Гибель «Великой армии».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01775" y="1266825"/>
            <a:ext cx="1851025" cy="16287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/>
              <a:t>Переправа </a:t>
            </a:r>
          </a:p>
          <a:p>
            <a:pPr algn="ctr" eaLnBrk="0" hangingPunct="0"/>
            <a:r>
              <a:rPr lang="ru-RU"/>
              <a:t>через </a:t>
            </a:r>
          </a:p>
          <a:p>
            <a:pPr algn="ctr" eaLnBrk="0" hangingPunct="0"/>
            <a:r>
              <a:rPr lang="ru-RU"/>
              <a:t>р.Березину.</a:t>
            </a:r>
          </a:p>
          <a:p>
            <a:pPr algn="ctr" eaLnBrk="0" hangingPunct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Закрепление.</a:t>
            </a:r>
          </a:p>
        </p:txBody>
      </p:sp>
      <p:sp>
        <p:nvSpPr>
          <p:cNvPr id="60419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620000" cy="57150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FF00"/>
                </a:solidFill>
              </a:rPr>
              <a:t>Определите, какие эпизоды войны изображены на слайдах, и, перейдя в режим редактирования слайда, расставьте события войны в хронологической последовательности. </a:t>
            </a:r>
          </a:p>
        </p:txBody>
      </p:sp>
      <p:pic>
        <p:nvPicPr>
          <p:cNvPr id="60420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Задание на урок.</a:t>
            </a:r>
          </a:p>
        </p:txBody>
      </p:sp>
      <p:pic>
        <p:nvPicPr>
          <p:cNvPr id="4403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pic>
        <p:nvPicPr>
          <p:cNvPr id="44040" name="Picture 8" descr="D:\WINDOWS\Рабочий стол\CONV\cnvt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839788"/>
            <a:ext cx="2590800" cy="17510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41" name="Picture 9" descr="D:\WINDOWS\Рабочий стол\CONV\совет в филях.jpg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3733800" y="830263"/>
            <a:ext cx="2667000" cy="176053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42" name="Picture 10" descr="D:\WINDOWS\Рабочий стол\CONV\cnvt3.jpg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1295400" y="803275"/>
            <a:ext cx="2514600" cy="17875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43" name="Picture 11" descr="D:\WINDOWS\Рабочий стол\CONV\гесс смоленс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935538"/>
            <a:ext cx="2590800" cy="17383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44" name="Picture 12" descr="D:\WINDOWS\Рабочий стол\CONV\cnvt1.jpg"/>
          <p:cNvPicPr>
            <a:picLocks noChangeAspect="1" noChangeArrowheads="1"/>
          </p:cNvPicPr>
          <p:nvPr/>
        </p:nvPicPr>
        <p:blipFill>
          <a:blip r:embed="rId8">
            <a:lum bright="18000" contrast="12000"/>
          </a:blip>
          <a:srcRect/>
          <a:stretch>
            <a:fillRect/>
          </a:stretch>
        </p:blipFill>
        <p:spPr bwMode="auto">
          <a:xfrm>
            <a:off x="3810000" y="4953000"/>
            <a:ext cx="2590800" cy="17208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4045" name="Picture 13" descr="D:\WINDOWS\Рабочий стол\CONV\cnvt0.jpg"/>
          <p:cNvPicPr>
            <a:picLocks noChangeAspect="1" noChangeArrowheads="1"/>
          </p:cNvPicPr>
          <p:nvPr/>
        </p:nvPicPr>
        <p:blipFill>
          <a:blip r:embed="rId9">
            <a:lum bright="12000" contrast="18000"/>
          </a:blip>
          <a:srcRect/>
          <a:stretch>
            <a:fillRect/>
          </a:stretch>
        </p:blipFill>
        <p:spPr bwMode="auto">
          <a:xfrm>
            <a:off x="1295400" y="4953000"/>
            <a:ext cx="2514600" cy="17303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219200" y="2590800"/>
          <a:ext cx="7924800" cy="2286000"/>
        </p:xfrm>
        <a:graphic>
          <a:graphicData uri="http://schemas.openxmlformats.org/presentationml/2006/ole">
            <p:oleObj spid="_x0000_s44039" name="Worksheet" r:id="rId10" imgW="4869360" imgH="666000" progId="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Закрепление.</a:t>
            </a:r>
          </a:p>
        </p:txBody>
      </p:sp>
      <p:sp>
        <p:nvSpPr>
          <p:cNvPr id="58371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685800"/>
            <a:ext cx="7620000" cy="60198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5400" b="1">
                <a:solidFill>
                  <a:srgbClr val="FFFF00"/>
                </a:solidFill>
              </a:rPr>
              <a:t>Правильно ответив на вопросы кроссворда, вы сможете прочитать в выделенном столбце слово, означающее характер  войны 1812 года.</a:t>
            </a:r>
          </a:p>
        </p:txBody>
      </p:sp>
      <p:pic>
        <p:nvPicPr>
          <p:cNvPr id="5837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6322" name="Worksheet" r:id="rId3" imgW="3151440" imgH="3634920" progId="">
              <p:embed/>
            </p:oleObj>
          </a:graphicData>
        </a:graphic>
      </p:graphicFrame>
      <p:sp>
        <p:nvSpPr>
          <p:cNvPr id="5632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6324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6325" name="Text Box 1029"/>
          <p:cNvSpPr txBox="1">
            <a:spLocks noChangeArrowheads="1"/>
          </p:cNvSpPr>
          <p:nvPr/>
        </p:nvSpPr>
        <p:spPr bwMode="auto">
          <a:xfrm>
            <a:off x="1431925" y="1584325"/>
            <a:ext cx="3195638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1.Место, где состоялась  </a:t>
            </a:r>
          </a:p>
          <a:p>
            <a:r>
              <a:rPr lang="ru-RU" sz="2000"/>
              <a:t>главное сражение войны.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7346" name="Worksheet" r:id="rId3" imgW="3151440" imgH="3634920" progId="">
              <p:embed/>
            </p:oleObj>
          </a:graphicData>
        </a:graphic>
      </p:graphicFrame>
      <p:sp>
        <p:nvSpPr>
          <p:cNvPr id="5734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7348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7349" name="Text Box 1029"/>
          <p:cNvSpPr txBox="1">
            <a:spLocks noChangeArrowheads="1"/>
          </p:cNvSpPr>
          <p:nvPr/>
        </p:nvSpPr>
        <p:spPr bwMode="auto">
          <a:xfrm>
            <a:off x="1373188" y="1584325"/>
            <a:ext cx="3503612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2.Полководец,главнокоман-</a:t>
            </a:r>
          </a:p>
          <a:p>
            <a:r>
              <a:rPr lang="ru-RU" sz="2000"/>
              <a:t>дующий русской армии.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43013" name="Worksheet" r:id="rId3" imgW="3151440" imgH="3634920" progId="">
              <p:embed/>
            </p:oleObj>
          </a:graphicData>
        </a:graphic>
      </p:graphicFrame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301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54163" y="1736725"/>
            <a:ext cx="3094037" cy="4730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3.Земляные укрепления.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5298" name="Worksheet" r:id="rId3" imgW="3151440" imgH="3634920" progId="">
              <p:embed/>
            </p:oleObj>
          </a:graphicData>
        </a:graphic>
      </p:graphicFrame>
      <p:sp>
        <p:nvSpPr>
          <p:cNvPr id="5529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5300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5301" name="Text Box 1029"/>
          <p:cNvSpPr txBox="1">
            <a:spLocks noChangeArrowheads="1"/>
          </p:cNvSpPr>
          <p:nvPr/>
        </p:nvSpPr>
        <p:spPr bwMode="auto">
          <a:xfrm>
            <a:off x="1295400" y="1447800"/>
            <a:ext cx="3554413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4.Генерал,командующий 2-й</a:t>
            </a:r>
          </a:p>
          <a:p>
            <a:pPr algn="ctr"/>
            <a:r>
              <a:rPr lang="ru-RU" sz="2000"/>
              <a:t>армией после Бородинской</a:t>
            </a:r>
          </a:p>
          <a:p>
            <a:pPr algn="ctr"/>
            <a:r>
              <a:rPr lang="ru-RU" sz="2000"/>
              <a:t>битвы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4274" name="Worksheet" r:id="rId3" imgW="3151440" imgH="3634920" progId="">
              <p:embed/>
            </p:oleObj>
          </a:graphicData>
        </a:graphic>
      </p:graphicFrame>
      <p:sp>
        <p:nvSpPr>
          <p:cNvPr id="542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4276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4278" name="Text Box 1030"/>
          <p:cNvSpPr txBox="1">
            <a:spLocks noChangeArrowheads="1"/>
          </p:cNvSpPr>
          <p:nvPr/>
        </p:nvSpPr>
        <p:spPr bwMode="auto">
          <a:xfrm>
            <a:off x="1447800" y="1600200"/>
            <a:ext cx="3328988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5.Место последнего сраже-</a:t>
            </a:r>
          </a:p>
          <a:p>
            <a:pPr algn="ctr"/>
            <a:r>
              <a:rPr lang="ru-RU" sz="2000"/>
              <a:t>ния войны 1812 года.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3250" name="Worksheet" r:id="rId3" imgW="3151440" imgH="3634920" progId="">
              <p:embed/>
            </p:oleObj>
          </a:graphicData>
        </a:graphic>
      </p:graphicFrame>
      <p:sp>
        <p:nvSpPr>
          <p:cNvPr id="5325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3252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3253" name="Text Box 1029"/>
          <p:cNvSpPr txBox="1">
            <a:spLocks noChangeArrowheads="1"/>
          </p:cNvSpPr>
          <p:nvPr/>
        </p:nvSpPr>
        <p:spPr bwMode="auto">
          <a:xfrm>
            <a:off x="1319213" y="1584325"/>
            <a:ext cx="3524250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6.Место соединения русских</a:t>
            </a:r>
          </a:p>
          <a:p>
            <a:pPr algn="ctr"/>
            <a:r>
              <a:rPr lang="ru-RU" sz="2000"/>
              <a:t>армий.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762000"/>
            <a:ext cx="3810000" cy="5943600"/>
          </a:xfrm>
          <a:blipFill dpi="0" rotWithShape="0">
            <a:blip r:embed="rId3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После заключения Тиль-зитского мира Наполе-он был близок к миро-вому господству.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Ряд стран стали вассала-ми Франции,Австрия и Пруссия-заключили с ней союзнические до-говоры.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Наполеон стремился на-нести решающий удар по  Англии, но этому мешала Россия,не вы-полнявшая условий континентальной бло-кады.Война стала не-избежной.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1.Причины и начало войны.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47825" y="5883275"/>
            <a:ext cx="3203575" cy="89852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/>
              <a:t>Наполеон-император</a:t>
            </a:r>
          </a:p>
          <a:p>
            <a:pPr algn="ctr"/>
            <a:r>
              <a:rPr lang="ru-RU" dirty="0"/>
              <a:t>Франции</a:t>
            </a:r>
          </a:p>
        </p:txBody>
      </p:sp>
      <p:pic>
        <p:nvPicPr>
          <p:cNvPr id="9224" name="Picture 8" descr="C:\WINDOWS\Рабочий стол\CONV\император.JPG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/>
          <a:stretch>
            <a:fillRect/>
          </a:stretch>
        </p:blipFill>
        <p:spPr bwMode="auto">
          <a:xfrm>
            <a:off x="1524000" y="838200"/>
            <a:ext cx="3451225" cy="494188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1026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2226" name="Worksheet" r:id="rId3" imgW="3151440" imgH="3634920" progId="">
              <p:embed/>
            </p:oleObj>
          </a:graphicData>
        </a:graphic>
      </p:graphicFrame>
      <p:sp>
        <p:nvSpPr>
          <p:cNvPr id="522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2228" name="Picture 1028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1652588" y="1584325"/>
            <a:ext cx="2919412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7.Генерал,герой войны</a:t>
            </a:r>
          </a:p>
          <a:p>
            <a:pPr algn="ctr"/>
            <a:r>
              <a:rPr lang="ru-RU" sz="2000"/>
              <a:t>1812 года.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51202" name="Worksheet" r:id="rId3" imgW="3151440" imgH="3634920" progId="">
              <p:embed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1204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93825" y="1584325"/>
            <a:ext cx="3406775" cy="7778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8.Основатель партизанско-</a:t>
            </a:r>
          </a:p>
          <a:p>
            <a:pPr algn="ctr"/>
            <a:r>
              <a:rPr lang="ru-RU" sz="2000"/>
              <a:t>го движения.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4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2464" name="Worksheet" r:id="rId3" imgW="3151440" imgH="3634920" progId="">
              <p:embed/>
            </p:oleObj>
          </a:graphicData>
        </a:graphic>
      </p:graphicFrame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50180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828800" y="1736725"/>
            <a:ext cx="2659063" cy="4730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9.Пограничная река.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3488" name="Worksheet" r:id="rId3" imgW="3151440" imgH="3634920" progId="">
              <p:embed/>
            </p:oleObj>
          </a:graphicData>
        </a:graphic>
      </p:graphicFrame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915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01750" y="1447800"/>
            <a:ext cx="3603625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10.Место командного пункта</a:t>
            </a:r>
          </a:p>
          <a:p>
            <a:pPr algn="ctr"/>
            <a:r>
              <a:rPr lang="ru-RU" sz="2000"/>
              <a:t>Наполеона на Бородинском</a:t>
            </a:r>
          </a:p>
          <a:p>
            <a:pPr algn="ctr"/>
            <a:r>
              <a:rPr lang="ru-RU" sz="2000"/>
              <a:t>Поле.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2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4512" name="Worksheet" r:id="rId3" imgW="3151440" imgH="3634920" progId="">
              <p:embed/>
            </p:oleObj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8132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574800" y="1447800"/>
            <a:ext cx="3062288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11.Место отдыха и пере-</a:t>
            </a:r>
          </a:p>
          <a:p>
            <a:pPr algn="ctr"/>
            <a:r>
              <a:rPr lang="ru-RU" sz="2000"/>
              <a:t>группировки русской</a:t>
            </a:r>
          </a:p>
          <a:p>
            <a:pPr algn="ctr"/>
            <a:r>
              <a:rPr lang="ru-RU" sz="2000"/>
              <a:t>армии.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6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5536" name="Worksheet" r:id="rId3" imgW="3075480" imgH="3634920" progId="">
              <p:embed/>
            </p:oleObj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7108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484313" y="1447800"/>
            <a:ext cx="3243262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12.Члены боевых отрядов</a:t>
            </a:r>
          </a:p>
          <a:p>
            <a:pPr algn="ctr"/>
            <a:r>
              <a:rPr lang="ru-RU" sz="2000"/>
              <a:t>составленных из</a:t>
            </a:r>
          </a:p>
          <a:p>
            <a:pPr algn="ctr"/>
            <a:r>
              <a:rPr lang="ru-RU" sz="2000"/>
              <a:t>местных жителей.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0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6560" name="Worksheet" r:id="rId3" imgW="2990160" imgH="3634920" progId="">
              <p:embed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6084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47800" y="1431925"/>
            <a:ext cx="3128963" cy="1082675"/>
          </a:xfrm>
          <a:prstGeom prst="rect">
            <a:avLst/>
          </a:prstGeom>
          <a:solidFill>
            <a:srgbClr val="FFCC00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13.Командир русской ба-</a:t>
            </a:r>
          </a:p>
          <a:p>
            <a:pPr algn="ctr"/>
            <a:r>
              <a:rPr lang="ru-RU" sz="2000"/>
              <a:t>тареи на Бородинском  </a:t>
            </a:r>
          </a:p>
          <a:p>
            <a:pPr algn="ctr"/>
            <a:r>
              <a:rPr lang="ru-RU" sz="2000"/>
              <a:t>поле.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4" name="Object 0"/>
          <p:cNvGraphicFramePr>
            <a:graphicFrameLocks noChangeAspect="1"/>
          </p:cNvGraphicFramePr>
          <p:nvPr/>
        </p:nvGraphicFramePr>
        <p:xfrm>
          <a:off x="1295400" y="685800"/>
          <a:ext cx="7696200" cy="5924550"/>
        </p:xfrm>
        <a:graphic>
          <a:graphicData uri="http://schemas.openxmlformats.org/presentationml/2006/ole">
            <p:oleObj spid="_x0000_s67584" name="Worksheet" r:id="rId3" imgW="2885760" imgH="3634920" progId="">
              <p:embed/>
            </p:oleObj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5334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Решите кроссворд.</a:t>
            </a:r>
          </a:p>
        </p:txBody>
      </p:sp>
      <p:pic>
        <p:nvPicPr>
          <p:cNvPr id="45060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Задание на урок.</a:t>
            </a:r>
          </a:p>
        </p:txBody>
      </p:sp>
      <p:sp>
        <p:nvSpPr>
          <p:cNvPr id="59395" name="Rectangle 3" descr="Фиолетовый узор"/>
          <p:cNvSpPr>
            <a:spLocks noGrp="1" noChangeArrowheads="1"/>
          </p:cNvSpPr>
          <p:nvPr>
            <p:ph type="body" idx="1"/>
          </p:nvPr>
        </p:nvSpPr>
        <p:spPr>
          <a:xfrm>
            <a:off x="1371600" y="914400"/>
            <a:ext cx="7620000" cy="5715000"/>
          </a:xfrm>
          <a:blipFill dpi="0" rotWithShape="0">
            <a:blip r:embed="rId2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6600" b="1">
                <a:solidFill>
                  <a:srgbClr val="FFFF00"/>
                </a:solidFill>
              </a:rPr>
              <a:t>Сформулируйте причины победы России в Отечественной войне 1812 года?</a:t>
            </a:r>
          </a:p>
        </p:txBody>
      </p:sp>
      <p:pic>
        <p:nvPicPr>
          <p:cNvPr id="59396" name="Picture 4" descr="D:\Program_Files\Office\Clipart\homeanim\ag00317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-228600"/>
            <a:ext cx="949325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533648"/>
          </a:xfrm>
        </p:spPr>
        <p:txBody>
          <a:bodyPr/>
          <a:lstStyle/>
          <a:p>
            <a:r>
              <a:rPr lang="ru-RU" sz="2400" dirty="0" smtClean="0"/>
              <a:t>Автор презентации</a:t>
            </a:r>
            <a:br>
              <a:rPr lang="ru-RU" sz="2400" dirty="0" smtClean="0"/>
            </a:br>
            <a:r>
              <a:rPr lang="ru-RU" sz="2400" dirty="0" smtClean="0"/>
              <a:t>Гуля Наталья Владимировна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1.Причины и начало войны.</a:t>
            </a:r>
          </a:p>
        </p:txBody>
      </p:sp>
      <p:graphicFrame>
        <p:nvGraphicFramePr>
          <p:cNvPr id="7" name="Object 1024"/>
          <p:cNvGraphicFramePr>
            <a:graphicFrameLocks noChangeAspect="1"/>
          </p:cNvGraphicFramePr>
          <p:nvPr/>
        </p:nvGraphicFramePr>
        <p:xfrm>
          <a:off x="1371600" y="1797050"/>
          <a:ext cx="762000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762000"/>
            <a:ext cx="7772400" cy="10668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1.На основе диаграммы сравните военно-эко-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номический потенциал России и Франции?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:\WINDOWS\Рабочий стол\1\1812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3188"/>
            <a:ext cx="7620000" cy="660241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60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86200" cy="12954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Летом 1812 г. французская ар-мия численностью 600 000 человек сосредоточилась на территории Польши.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1.Причины и начало войны.</a:t>
            </a:r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743200" y="1752600"/>
            <a:ext cx="1344613" cy="2720975"/>
            <a:chOff x="1776" y="2016"/>
            <a:chExt cx="847" cy="1714"/>
          </a:xfrm>
        </p:grpSpPr>
        <p:pic>
          <p:nvPicPr>
            <p:cNvPr id="25609" name="Picture 9" descr="D:\WINDOWS\Рабочий стол\1\1812\француз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6" y="2016"/>
              <a:ext cx="815" cy="1248"/>
            </a:xfrm>
            <a:prstGeom prst="rect">
              <a:avLst/>
            </a:prstGeom>
            <a:noFill/>
          </p:spPr>
        </p:pic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824" y="3072"/>
              <a:ext cx="799" cy="65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/>
                <a:t>Великая </a:t>
              </a:r>
            </a:p>
            <a:p>
              <a:pPr algn="ctr"/>
              <a:r>
                <a:rPr lang="ru-RU" sz="2000"/>
                <a:t>Армия</a:t>
              </a:r>
            </a:p>
            <a:p>
              <a:pPr algn="ctr"/>
              <a:r>
                <a:rPr lang="ru-RU" sz="2000"/>
                <a:t>600 000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>
            <a:off x="4737100" y="2895600"/>
            <a:ext cx="3803650" cy="1828800"/>
            <a:chOff x="2984" y="1776"/>
            <a:chExt cx="2396" cy="1152"/>
          </a:xfrm>
        </p:grpSpPr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984" y="1776"/>
              <a:ext cx="1720" cy="1152"/>
              <a:chOff x="3147" y="1680"/>
              <a:chExt cx="1720" cy="1152"/>
            </a:xfrm>
          </p:grpSpPr>
          <p:pic>
            <p:nvPicPr>
              <p:cNvPr id="25606" name="Picture 6" descr="D:\WINDOWS\Рабочий стол\1\1812\русский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47" y="1680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2174"/>
                <a:ext cx="1075" cy="466"/>
              </a:xfrm>
              <a:prstGeom prst="rect">
                <a:avLst/>
              </a:prstGeom>
              <a:solidFill>
                <a:srgbClr val="CC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II</a:t>
                </a:r>
                <a:r>
                  <a:rPr lang="ru-RU" sz="2000"/>
                  <a:t>.Багратион</a:t>
                </a:r>
              </a:p>
              <a:p>
                <a:pPr algn="ctr"/>
                <a:r>
                  <a:rPr lang="ru-RU" sz="2000"/>
                  <a:t>49 000</a:t>
                </a:r>
              </a:p>
            </p:txBody>
          </p:sp>
        </p:grpSp>
        <p:pic>
          <p:nvPicPr>
            <p:cNvPr id="25618" name="Picture 18" descr="D:\WINDOWS\Рабочий стол\CONV\bagration.jpg"/>
            <p:cNvPicPr>
              <a:picLocks noChangeAspect="1" noChangeArrowheads="1"/>
            </p:cNvPicPr>
            <p:nvPr/>
          </p:nvPicPr>
          <p:blipFill>
            <a:blip r:embed="rId7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4704" y="2112"/>
              <a:ext cx="676" cy="815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4343400" y="1600200"/>
            <a:ext cx="4579938" cy="1828800"/>
            <a:chOff x="2736" y="864"/>
            <a:chExt cx="2885" cy="1152"/>
          </a:xfrm>
        </p:grpSpPr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2736" y="864"/>
              <a:ext cx="2159" cy="1152"/>
              <a:chOff x="2763" y="864"/>
              <a:chExt cx="2159" cy="1152"/>
            </a:xfrm>
          </p:grpSpPr>
          <p:pic>
            <p:nvPicPr>
              <p:cNvPr id="25605" name="Picture 5" descr="D:\WINDOWS\Рабочий стол\1\1812\русский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3" y="864"/>
                <a:ext cx="693" cy="1152"/>
              </a:xfrm>
              <a:prstGeom prst="rect">
                <a:avLst/>
              </a:prstGeom>
              <a:noFill/>
            </p:spPr>
          </p:pic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3360" y="1344"/>
                <a:ext cx="1562" cy="46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/>
                  <a:t>I</a:t>
                </a:r>
                <a:r>
                  <a:rPr lang="ru-RU" sz="2000"/>
                  <a:t>.Барклай де Толли</a:t>
                </a:r>
              </a:p>
              <a:p>
                <a:pPr algn="ctr"/>
                <a:r>
                  <a:rPr lang="ru-RU" sz="2000"/>
                  <a:t>110 000</a:t>
                </a:r>
              </a:p>
            </p:txBody>
          </p:sp>
        </p:grpSp>
        <p:pic>
          <p:nvPicPr>
            <p:cNvPr id="25620" name="Picture 20" descr="D:\WINDOWS\Рабочий стол\CONV\barklay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44" y="1152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25623" name="Group 23"/>
          <p:cNvGrpSpPr>
            <a:grpSpLocks/>
          </p:cNvGrpSpPr>
          <p:nvPr/>
        </p:nvGrpSpPr>
        <p:grpSpPr bwMode="auto">
          <a:xfrm>
            <a:off x="5257800" y="4343400"/>
            <a:ext cx="3665538" cy="1828800"/>
            <a:chOff x="3312" y="2688"/>
            <a:chExt cx="2309" cy="1152"/>
          </a:xfrm>
        </p:grpSpPr>
        <p:pic>
          <p:nvPicPr>
            <p:cNvPr id="25607" name="Picture 7" descr="D:\WINDOWS\Рабочий стол\1\1812\русский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688"/>
              <a:ext cx="693" cy="1152"/>
            </a:xfrm>
            <a:prstGeom prst="rect">
              <a:avLst/>
            </a:prstGeom>
            <a:noFill/>
          </p:spPr>
        </p:pic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3840" y="3182"/>
              <a:ext cx="1068" cy="466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III</a:t>
              </a:r>
              <a:r>
                <a:rPr lang="ru-RU" sz="2000"/>
                <a:t>.Тормасов</a:t>
              </a:r>
            </a:p>
            <a:p>
              <a:pPr algn="ctr"/>
              <a:r>
                <a:rPr lang="ru-RU" sz="2000"/>
                <a:t>45 000</a:t>
              </a:r>
            </a:p>
          </p:txBody>
        </p:sp>
        <p:pic>
          <p:nvPicPr>
            <p:cNvPr id="25622" name="Picture 22" descr="D:\WINDOWS\Рабочий стол\CONV\tormasov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44" y="2976"/>
              <a:ext cx="677" cy="816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sp>
        <p:nvSpPr>
          <p:cNvPr id="25624" name="Rectangle 24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Наполеон рассчитывал в при-граничном сражении раз-бить противника и продик-товать условия мира.</a:t>
            </a:r>
          </a:p>
        </p:txBody>
      </p:sp>
      <p:sp>
        <p:nvSpPr>
          <p:cNvPr id="25625" name="Rectangle 25" descr="Фиолетовый узор"/>
          <p:cNvSpPr>
            <a:spLocks noChangeArrowheads="1"/>
          </p:cNvSpPr>
          <p:nvPr/>
        </p:nvSpPr>
        <p:spPr bwMode="auto">
          <a:xfrm>
            <a:off x="5029200" y="685800"/>
            <a:ext cx="3886200" cy="1295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Русские не зная планов Напо-леона разбили армию не 3 группы и расположили их вдоль всей границы.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  <p:bldP spid="25624" grpId="0" animBg="1" autoUpdateAnimBg="0"/>
      <p:bldP spid="256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:\WINDOWS\Рабочий стол\CONV\cnv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3350"/>
            <a:ext cx="5486400" cy="36004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810000"/>
            <a:ext cx="7772400" cy="28956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12 июня 1812 г. «армия двунадесяти языков» форси-ровала Неман и стремительно двинулась вперед с целью не допустить воссоединения 1-й и 2-й рус-ской армий.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FFFF00"/>
                </a:solidFill>
              </a:rPr>
              <a:t>Главнокомандующим русской армии был сам Алек-сандр</a:t>
            </a:r>
            <a:r>
              <a:rPr lang="en-US" sz="2400" b="1">
                <a:solidFill>
                  <a:srgbClr val="FFFF00"/>
                </a:solidFill>
              </a:rPr>
              <a:t> I</a:t>
            </a:r>
            <a:r>
              <a:rPr lang="ru-RU" sz="2400" b="1">
                <a:solidFill>
                  <a:srgbClr val="FFFF00"/>
                </a:solidFill>
              </a:rPr>
              <a:t>,что затрудняло действия генералов.Вскоре его убедили уехать из армии,но новый главноко-мандующий так и не был назначен.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609600"/>
          </a:xfrm>
          <a:gradFill rotWithShape="0">
            <a:gsLst>
              <a:gs pos="0">
                <a:srgbClr val="6699FF"/>
              </a:gs>
              <a:gs pos="50000">
                <a:srgbClr val="6699FF">
                  <a:gamma/>
                  <a:shade val="0"/>
                  <a:invGamma/>
                </a:srgbClr>
              </a:gs>
              <a:gs pos="100000">
                <a:srgbClr val="6699FF"/>
              </a:gs>
            </a:gsLst>
            <a:lin ang="5400000" scaled="1"/>
          </a:gradFill>
          <a:ln w="76200">
            <a:solidFill>
              <a:schemeClr val="hlink"/>
            </a:solidFill>
          </a:ln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1.Причины и начало войны.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36675" y="1295400"/>
            <a:ext cx="2016125" cy="16922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/>
              <a:t>12 июня 1812 г.</a:t>
            </a:r>
          </a:p>
          <a:p>
            <a:pPr algn="ctr"/>
            <a:r>
              <a:rPr lang="ru-RU" sz="2000"/>
              <a:t>Французская </a:t>
            </a:r>
          </a:p>
          <a:p>
            <a:pPr algn="ctr"/>
            <a:r>
              <a:rPr lang="ru-RU" sz="2000"/>
              <a:t>армия </a:t>
            </a:r>
          </a:p>
          <a:p>
            <a:pPr algn="ctr"/>
            <a:r>
              <a:rPr lang="ru-RU" sz="2000"/>
              <a:t>форсирует</a:t>
            </a:r>
          </a:p>
          <a:p>
            <a:pPr algn="ctr"/>
            <a:r>
              <a:rPr lang="ru-RU" sz="2000"/>
              <a:t>Неман.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: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10242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Действия французов заставили русское командо-вание начать отступление,чтобы не дать Напо-леону разбить 1-ю и 2-ю армии по одиночке.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05000" y="21336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43000" y="4343400"/>
            <a:ext cx="22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382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1052402">
            <a:off x="1219200" y="30480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447800" y="2514600"/>
            <a:ext cx="1828800" cy="2362200"/>
            <a:chOff x="912" y="1584"/>
            <a:chExt cx="1152" cy="1488"/>
          </a:xfrm>
        </p:grpSpPr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 rot="22018">
              <a:off x="1392" y="1584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 rot="752023">
              <a:off x="912" y="2880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Rectangle 15" descr="Фиолетовый узор"/>
          <p:cNvSpPr>
            <a:spLocks noChangeArrowheads="1"/>
          </p:cNvSpPr>
          <p:nvPr/>
        </p:nvSpPr>
        <p:spPr bwMode="auto">
          <a:xfrm>
            <a:off x="2971800" y="76200"/>
            <a:ext cx="6096000" cy="1143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Первоначально русские надеялись встретиться в Дрисском укрепленном лагере,но французы не позволили им это сделать.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90800" y="2895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rot="2906456">
            <a:off x="2362200" y="3352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2906456">
            <a:off x="2971800" y="4038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utoUpdateAnimBg="0"/>
      <p:bldP spid="10251" grpId="0" animBg="1"/>
      <p:bldP spid="10255" grpId="0" animBg="1" autoUpdateAnimBg="0"/>
      <p:bldP spid="10257" grpId="0" animBg="1"/>
      <p:bldP spid="10258" grpId="0" animBg="1"/>
      <p:bldP spid="102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A:\кар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  <p:sp>
        <p:nvSpPr>
          <p:cNvPr id="32771" name="Rectangle 1027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76200"/>
            <a:ext cx="6096000" cy="1143000"/>
          </a:xfrm>
          <a:blipFill dpi="0" rotWithShape="0">
            <a:blip r:embed="rId4"/>
            <a:srcRect/>
            <a:tile tx="0" ty="0" sx="100000" sy="100000" flip="none" algn="tl"/>
          </a:blipFill>
          <a:ln w="76200">
            <a:solidFill>
              <a:schemeClr val="hlink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solidFill>
                  <a:srgbClr val="FFFF00"/>
                </a:solidFill>
              </a:rPr>
              <a:t>Место соединения русских армий постоянно ме- нялось,до тех пор,пока они не встретились  в   к. июля под Смоленском.</a:t>
            </a:r>
          </a:p>
        </p:txBody>
      </p:sp>
      <p:grpSp>
        <p:nvGrpSpPr>
          <p:cNvPr id="32791" name="Group 1047"/>
          <p:cNvGrpSpPr>
            <a:grpSpLocks/>
          </p:cNvGrpSpPr>
          <p:nvPr/>
        </p:nvGrpSpPr>
        <p:grpSpPr bwMode="auto">
          <a:xfrm>
            <a:off x="3276600" y="2133600"/>
            <a:ext cx="381000" cy="3124200"/>
            <a:chOff x="2064" y="1344"/>
            <a:chExt cx="240" cy="1968"/>
          </a:xfrm>
        </p:grpSpPr>
        <p:sp>
          <p:nvSpPr>
            <p:cNvPr id="32772" name="Rectangle 1028"/>
            <p:cNvSpPr>
              <a:spLocks noChangeArrowheads="1"/>
            </p:cNvSpPr>
            <p:nvPr/>
          </p:nvSpPr>
          <p:spPr bwMode="auto">
            <a:xfrm>
              <a:off x="2064" y="13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/>
                <a:t>1</a:t>
              </a:r>
            </a:p>
          </p:txBody>
        </p:sp>
        <p:sp>
          <p:nvSpPr>
            <p:cNvPr id="32773" name="Rectangle 1029"/>
            <p:cNvSpPr>
              <a:spLocks noChangeArrowheads="1"/>
            </p:cNvSpPr>
            <p:nvPr/>
          </p:nvSpPr>
          <p:spPr bwMode="auto">
            <a:xfrm>
              <a:off x="2160" y="2736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/>
                <a:t>2</a:t>
              </a:r>
            </a:p>
          </p:txBody>
        </p:sp>
      </p:grp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2819400" y="2971800"/>
            <a:ext cx="381000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32788" name="Group 1044"/>
          <p:cNvGrpSpPr>
            <a:grpSpLocks/>
          </p:cNvGrpSpPr>
          <p:nvPr/>
        </p:nvGrpSpPr>
        <p:grpSpPr bwMode="auto">
          <a:xfrm>
            <a:off x="3581400" y="2590800"/>
            <a:ext cx="1066800" cy="2362200"/>
            <a:chOff x="2256" y="1632"/>
            <a:chExt cx="672" cy="1488"/>
          </a:xfrm>
        </p:grpSpPr>
        <p:sp>
          <p:nvSpPr>
            <p:cNvPr id="32783" name="AutoShape 1039"/>
            <p:cNvSpPr>
              <a:spLocks noChangeArrowheads="1"/>
            </p:cNvSpPr>
            <p:nvPr/>
          </p:nvSpPr>
          <p:spPr bwMode="auto">
            <a:xfrm rot="609625">
              <a:off x="2256" y="1632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4" name="AutoShape 1040"/>
            <p:cNvSpPr>
              <a:spLocks noChangeArrowheads="1"/>
            </p:cNvSpPr>
            <p:nvPr/>
          </p:nvSpPr>
          <p:spPr bwMode="auto">
            <a:xfrm rot="-616686">
              <a:off x="2352" y="292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89" name="Group 1045"/>
          <p:cNvGrpSpPr>
            <a:grpSpLocks/>
          </p:cNvGrpSpPr>
          <p:nvPr/>
        </p:nvGrpSpPr>
        <p:grpSpPr bwMode="auto">
          <a:xfrm>
            <a:off x="4419600" y="3124200"/>
            <a:ext cx="1066800" cy="1371600"/>
            <a:chOff x="2784" y="1968"/>
            <a:chExt cx="672" cy="864"/>
          </a:xfrm>
        </p:grpSpPr>
        <p:sp>
          <p:nvSpPr>
            <p:cNvPr id="32786" name="AutoShape 1042"/>
            <p:cNvSpPr>
              <a:spLocks noChangeArrowheads="1"/>
            </p:cNvSpPr>
            <p:nvPr/>
          </p:nvSpPr>
          <p:spPr bwMode="auto">
            <a:xfrm rot="-2598918">
              <a:off x="2880" y="2640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5" name="AutoShape 1041"/>
            <p:cNvSpPr>
              <a:spLocks noChangeArrowheads="1"/>
            </p:cNvSpPr>
            <p:nvPr/>
          </p:nvSpPr>
          <p:spPr bwMode="auto">
            <a:xfrm rot="2565010">
              <a:off x="2784" y="1968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790" name="Rectangle 1046"/>
          <p:cNvSpPr>
            <a:spLocks noChangeArrowheads="1"/>
          </p:cNvSpPr>
          <p:nvPr/>
        </p:nvSpPr>
        <p:spPr bwMode="auto">
          <a:xfrm>
            <a:off x="5562600" y="2971800"/>
            <a:ext cx="3048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endParaRPr lang="ru-RU"/>
          </a:p>
          <a:p>
            <a:pPr algn="ctr"/>
            <a:r>
              <a:rPr lang="ru-RU"/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4" grpId="0" animBg="1" autoUpdateAnimBg="0"/>
      <p:bldP spid="32790" grpId="0" animBg="1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FF"/>
    </a:accent2>
    <a:accent3>
      <a:srgbClr val="ADADE2"/>
    </a:accent3>
    <a:accent4>
      <a:srgbClr val="000000"/>
    </a:accent4>
    <a:accent5>
      <a:srgbClr val="AAE2CA"/>
    </a:accent5>
    <a:accent6>
      <a:srgbClr val="2D2DE7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1618</Words>
  <Application>Microsoft PowerPoint</Application>
  <PresentationFormat>Экран (4:3)</PresentationFormat>
  <Paragraphs>263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Оформление по умолчанию</vt:lpstr>
      <vt:lpstr>Worksheet</vt:lpstr>
      <vt:lpstr>Слайд 1</vt:lpstr>
      <vt:lpstr>План урока.</vt:lpstr>
      <vt:lpstr>Задание на урок.</vt:lpstr>
      <vt:lpstr>1.Причины и начало войны.</vt:lpstr>
      <vt:lpstr>1.Причины и начало войны.</vt:lpstr>
      <vt:lpstr>1.Причины и начало войны.</vt:lpstr>
      <vt:lpstr>1.Причины и начало войны.</vt:lpstr>
      <vt:lpstr>Слайд 8</vt:lpstr>
      <vt:lpstr>Слайд 9</vt:lpstr>
      <vt:lpstr>2.Смоленское сражение.</vt:lpstr>
      <vt:lpstr>2.Смоленское сражение.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3.Бородинская битва.</vt:lpstr>
      <vt:lpstr>4.Тарутинский маневр.</vt:lpstr>
      <vt:lpstr>4.Тарутинский маневр.</vt:lpstr>
      <vt:lpstr>Слайд 23</vt:lpstr>
      <vt:lpstr>4.Тарутинский маневр.</vt:lpstr>
      <vt:lpstr>4.Тарутинский маневр.</vt:lpstr>
      <vt:lpstr>5.Партизанское движение.</vt:lpstr>
      <vt:lpstr>5.Партизанское движение.</vt:lpstr>
      <vt:lpstr>6.Гибель «Великой армии».</vt:lpstr>
      <vt:lpstr>Слайд 29</vt:lpstr>
      <vt:lpstr>6.Гибель «Великой армии».</vt:lpstr>
      <vt:lpstr>Закрепление.</vt:lpstr>
      <vt:lpstr>Задание на урок.</vt:lpstr>
      <vt:lpstr>Закрепление.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Решите кроссворд.</vt:lpstr>
      <vt:lpstr>Задание на урок.</vt:lpstr>
      <vt:lpstr>Автор презентации Гуля Наталья Владимировна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Чернов Алксей</dc:creator>
  <cp:lastModifiedBy>1</cp:lastModifiedBy>
  <cp:revision>129</cp:revision>
  <dcterms:created xsi:type="dcterms:W3CDTF">2000-07-12T11:32:57Z</dcterms:created>
  <dcterms:modified xsi:type="dcterms:W3CDTF">2011-10-22T11:53:47Z</dcterms:modified>
</cp:coreProperties>
</file>