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809409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68321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85144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22618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15549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07082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749829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112992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09655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35636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489246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D1E13A5-7EB3-4545-B3B0-EB207559D7B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399F91-DE94-45BF-9013-44E17B4A60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Обстоятельство</a:t>
            </a:r>
            <a:endParaRPr lang="ru-RU" sz="60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564904"/>
            <a:ext cx="6400800" cy="1752600"/>
          </a:xfrm>
        </p:spPr>
        <p:txBody>
          <a:bodyPr/>
          <a:lstStyle/>
          <a:p>
            <a:r>
              <a:rPr lang="ru-RU" sz="4000" i="1" dirty="0" smtClean="0">
                <a:solidFill>
                  <a:srgbClr val="0070C0"/>
                </a:solidFill>
              </a:rPr>
              <a:t>Виды обстоятельств</a:t>
            </a:r>
          </a:p>
          <a:p>
            <a:endParaRPr lang="ru-RU" sz="4000" i="1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Урок русского языка в 5 классе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5013176"/>
            <a:ext cx="3312368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Учитель русского языка и литературы МБОУ СОШ № 39     г. Брянска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Борисова Н.И.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6350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28800"/>
            <a:ext cx="5616624" cy="4525963"/>
          </a:xfrm>
        </p:spPr>
        <p:txBody>
          <a:bodyPr/>
          <a:lstStyle/>
          <a:p>
            <a:r>
              <a:rPr lang="ru-RU" sz="5400" dirty="0" smtClean="0"/>
              <a:t>д/з </a:t>
            </a:r>
            <a:r>
              <a:rPr lang="en-US" sz="5400" dirty="0" smtClean="0"/>
              <a:t>&amp;</a:t>
            </a:r>
            <a:r>
              <a:rPr lang="ru-RU" sz="5400" dirty="0" smtClean="0"/>
              <a:t>38 упражнение 187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3772689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3356992"/>
            <a:ext cx="6408712" cy="144016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330000"/>
                </a:solidFill>
                <a:latin typeface="arial"/>
              </a:rPr>
              <a:t>       </a:t>
            </a:r>
            <a:r>
              <a:rPr lang="ru-RU" sz="2700" b="1" dirty="0">
                <a:solidFill>
                  <a:srgbClr val="330000"/>
                </a:solidFill>
                <a:latin typeface="arial"/>
              </a:rPr>
              <a:t> Обстоятельство выражается наречием, именем существительным 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>
                <a:solidFill>
                  <a:srgbClr val="330000"/>
                </a:solidFill>
                <a:latin typeface="arial"/>
              </a:rPr>
              <a:t>и другими частями речи:</a:t>
            </a:r>
            <a:r>
              <a:rPr lang="ru-RU" b="1" dirty="0">
                <a:solidFill>
                  <a:srgbClr val="330000"/>
                </a:solidFill>
                <a:latin typeface="arial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330000"/>
                </a:solidFill>
                <a:latin typeface="arial"/>
              </a:rPr>
              <a:t>         Обстоятельство — </a:t>
            </a:r>
            <a:r>
              <a:rPr lang="ru-RU" sz="2800" b="1" dirty="0" smtClean="0">
                <a:solidFill>
                  <a:srgbClr val="330000"/>
                </a:solidFill>
                <a:latin typeface="arial"/>
              </a:rPr>
              <a:t>                                  это </a:t>
            </a:r>
            <a:r>
              <a:rPr lang="ru-RU" sz="2800" b="1" dirty="0">
                <a:solidFill>
                  <a:srgbClr val="330000"/>
                </a:solidFill>
                <a:latin typeface="arial"/>
              </a:rPr>
              <a:t>второстепенный член предложения, который 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solidFill>
                  <a:srgbClr val="330000"/>
                </a:solidFill>
                <a:latin typeface="arial"/>
              </a:rPr>
              <a:t>обозначает место, время, причину, образ действия и отвечает на вопросы 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>
                <a:solidFill>
                  <a:srgbClr val="0077AA"/>
                </a:solidFill>
                <a:latin typeface="arial"/>
              </a:rPr>
              <a:t>когда? </a:t>
            </a:r>
            <a:r>
              <a:rPr lang="ru-RU" sz="2800" b="1" dirty="0">
                <a:solidFill>
                  <a:srgbClr val="0077AA"/>
                </a:solidFill>
                <a:latin typeface="arial"/>
              </a:rPr>
              <a:t>  где?   куда?   откуда?   зачем?  </a:t>
            </a:r>
            <a:r>
              <a:rPr lang="ru-RU" sz="2800" b="1">
                <a:solidFill>
                  <a:srgbClr val="0077AA"/>
                </a:solidFill>
                <a:latin typeface="arial"/>
              </a:rPr>
              <a:t> </a:t>
            </a:r>
            <a:r>
              <a:rPr lang="ru-RU" sz="2800" b="1" smtClean="0">
                <a:solidFill>
                  <a:srgbClr val="0077AA"/>
                </a:solidFill>
                <a:latin typeface="arial"/>
              </a:rPr>
              <a:t>        </a:t>
            </a:r>
            <a:r>
              <a:rPr lang="ru-RU" sz="2800" b="1" dirty="0" smtClean="0">
                <a:solidFill>
                  <a:srgbClr val="0077AA"/>
                </a:solidFill>
                <a:latin typeface="arial"/>
              </a:rPr>
              <a:t>почему</a:t>
            </a:r>
            <a:r>
              <a:rPr lang="ru-RU" sz="2800" b="1" dirty="0">
                <a:solidFill>
                  <a:srgbClr val="0077AA"/>
                </a:solidFill>
                <a:latin typeface="arial"/>
              </a:rPr>
              <a:t>? как? </a:t>
            </a:r>
            <a:r>
              <a:rPr lang="ru-RU" b="1" dirty="0">
                <a:solidFill>
                  <a:srgbClr val="0077AA"/>
                </a:solidFill>
                <a:latin typeface="arial"/>
              </a:rPr>
              <a:t> </a:t>
            </a:r>
            <a:endParaRPr lang="ru-RU" dirty="0"/>
          </a:p>
        </p:txBody>
      </p:sp>
      <p:pic>
        <p:nvPicPr>
          <p:cNvPr id="2050" name="Picture 2" descr="Ветки цветущих черешен смотрят(куда?)в ок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878497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87188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Обстоятельства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времени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sz="3600" dirty="0" smtClean="0">
                <a:solidFill>
                  <a:srgbClr val="002060"/>
                </a:solidFill>
              </a:rPr>
              <a:t>как долго? </a:t>
            </a:r>
            <a:r>
              <a:rPr lang="ru-RU" sz="3600" dirty="0">
                <a:solidFill>
                  <a:srgbClr val="002060"/>
                </a:solidFill>
              </a:rPr>
              <a:t>с</a:t>
            </a:r>
            <a:r>
              <a:rPr lang="ru-RU" sz="3600" dirty="0" smtClean="0">
                <a:solidFill>
                  <a:srgbClr val="002060"/>
                </a:solidFill>
              </a:rPr>
              <a:t> каких пор? до каких пор?)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3264" y="2332037"/>
            <a:ext cx="8229600" cy="4525963"/>
          </a:xfrm>
        </p:spPr>
        <p:txBody>
          <a:bodyPr/>
          <a:lstStyle/>
          <a:p>
            <a:r>
              <a:rPr lang="ru-RU" dirty="0" smtClean="0"/>
              <a:t>Несколько минут </a:t>
            </a:r>
            <a:r>
              <a:rPr lang="ru-RU" u="sng" dirty="0" smtClean="0"/>
              <a:t>мы</a:t>
            </a:r>
            <a:r>
              <a:rPr lang="ru-RU" dirty="0" smtClean="0"/>
              <a:t> </a:t>
            </a:r>
            <a:r>
              <a:rPr lang="ru-RU" u="sng" dirty="0" smtClean="0"/>
              <a:t>бродили</a:t>
            </a:r>
            <a:r>
              <a:rPr lang="ru-RU" dirty="0" smtClean="0"/>
              <a:t> по лесу.</a:t>
            </a:r>
          </a:p>
          <a:p>
            <a:endParaRPr lang="ru-RU" dirty="0" smtClean="0"/>
          </a:p>
          <a:p>
            <a:r>
              <a:rPr lang="ru-RU" dirty="0" smtClean="0"/>
              <a:t>Домой </a:t>
            </a:r>
            <a:r>
              <a:rPr lang="ru-RU" u="sng" dirty="0" smtClean="0"/>
              <a:t>вернулись</a:t>
            </a:r>
            <a:r>
              <a:rPr lang="ru-RU" dirty="0" smtClean="0"/>
              <a:t> только к вечеру.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148064" y="2996952"/>
            <a:ext cx="1512168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8064" y="42210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99792" y="4149080"/>
            <a:ext cx="18002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31640" y="2852936"/>
            <a:ext cx="3096344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890745" y="4115904"/>
            <a:ext cx="1476164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63782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Обстоятельства </a:t>
            </a:r>
            <a:r>
              <a:rPr lang="ru-RU" b="1" i="1" dirty="0" smtClean="0">
                <a:solidFill>
                  <a:srgbClr val="C00000"/>
                </a:solidFill>
              </a:rPr>
              <a:t>места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(где? куда? откуда?)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306910"/>
            <a:ext cx="8229600" cy="4525963"/>
          </a:xfrm>
        </p:spPr>
        <p:txBody>
          <a:bodyPr/>
          <a:lstStyle/>
          <a:p>
            <a:r>
              <a:rPr lang="ru-RU" dirty="0" smtClean="0"/>
              <a:t>Прозрачные облака тихо плыли по небу.</a:t>
            </a:r>
          </a:p>
          <a:p>
            <a:endParaRPr lang="ru-RU" dirty="0"/>
          </a:p>
          <a:p>
            <a:r>
              <a:rPr lang="ru-RU" dirty="0" smtClean="0"/>
              <a:t>С озера веяло прохладой.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995936" y="2852936"/>
            <a:ext cx="10801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56176" y="2852936"/>
            <a:ext cx="10801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56176" y="3068960"/>
            <a:ext cx="10801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59832" y="4091810"/>
            <a:ext cx="10801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59832" y="4293096"/>
            <a:ext cx="10801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355759" y="2852936"/>
            <a:ext cx="1296144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91680" y="4091305"/>
            <a:ext cx="1368152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48773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Обстоятельство </a:t>
            </a:r>
            <a:r>
              <a:rPr lang="ru-RU" b="1" i="1" dirty="0" smtClean="0">
                <a:solidFill>
                  <a:srgbClr val="C00000"/>
                </a:solidFill>
              </a:rPr>
              <a:t>причины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(почему? по какой причине?)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/>
          <a:lstStyle/>
          <a:p>
            <a:r>
              <a:rPr lang="ru-RU" dirty="0" smtClean="0"/>
              <a:t>Скамейка в саду почернела от времени.</a:t>
            </a:r>
          </a:p>
          <a:p>
            <a:endParaRPr lang="ru-RU" dirty="0"/>
          </a:p>
          <a:p>
            <a:r>
              <a:rPr lang="ru-RU" dirty="0" smtClean="0"/>
              <a:t>Строительство прекратилось из-за морозов.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2780928"/>
            <a:ext cx="165618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23928" y="2743705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3928" y="2924944"/>
            <a:ext cx="1800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75686" y="2780928"/>
            <a:ext cx="2016224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11419" y="3812468"/>
            <a:ext cx="2304256" cy="360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44862" y="3933056"/>
            <a:ext cx="22308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623274" y="4077072"/>
            <a:ext cx="22308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084168" y="3923699"/>
            <a:ext cx="2448272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72524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Обстоятельства </a:t>
            </a:r>
            <a:r>
              <a:rPr lang="ru-RU" b="1" i="1" dirty="0" smtClean="0">
                <a:solidFill>
                  <a:srgbClr val="C00000"/>
                </a:solidFill>
              </a:rPr>
              <a:t>образа действия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(как? </a:t>
            </a:r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аким образом?)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4525963"/>
          </a:xfrm>
        </p:spPr>
        <p:txBody>
          <a:bodyPr/>
          <a:lstStyle/>
          <a:p>
            <a:r>
              <a:rPr lang="ru-RU" dirty="0" smtClean="0"/>
              <a:t>К началу сентября погода вдруг резко изменилась.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3968" y="2996952"/>
            <a:ext cx="12961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87624" y="3501008"/>
            <a:ext cx="19442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87624" y="3717032"/>
            <a:ext cx="19442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80112" y="2996952"/>
            <a:ext cx="2016224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03252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Обстоятельства </a:t>
            </a:r>
            <a:r>
              <a:rPr lang="ru-RU" b="1" i="1" dirty="0" smtClean="0">
                <a:solidFill>
                  <a:srgbClr val="C00000"/>
                </a:solidFill>
              </a:rPr>
              <a:t>цели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(зачем? с какой целью?)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321197"/>
            <a:ext cx="6275040" cy="4525963"/>
          </a:xfrm>
        </p:spPr>
        <p:txBody>
          <a:bodyPr/>
          <a:lstStyle/>
          <a:p>
            <a:r>
              <a:rPr lang="ru-RU" dirty="0" smtClean="0"/>
              <a:t>Мы   поехали за город подышать чистым воздухом.</a:t>
            </a:r>
          </a:p>
          <a:p>
            <a:endParaRPr lang="ru-RU" dirty="0"/>
          </a:p>
          <a:p>
            <a:r>
              <a:rPr lang="ru-RU" dirty="0" smtClean="0"/>
              <a:t>Меня зачем-то позвали домой.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83768" y="2852936"/>
            <a:ext cx="79208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91880" y="2780928"/>
            <a:ext cx="12961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91880" y="2929749"/>
            <a:ext cx="12961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16216" y="2852936"/>
            <a:ext cx="1872208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20072" y="4509120"/>
            <a:ext cx="1440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20072" y="4653136"/>
            <a:ext cx="1440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35896" y="4509120"/>
            <a:ext cx="1440160" cy="0"/>
          </a:xfrm>
          <a:prstGeom prst="line">
            <a:avLst/>
          </a:prstGeom>
          <a:ln w="57150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29660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Тренировочные упражнения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340768"/>
            <a:ext cx="7139136" cy="4525963"/>
          </a:xfrm>
        </p:spPr>
        <p:txBody>
          <a:bodyPr/>
          <a:lstStyle/>
          <a:p>
            <a:r>
              <a:rPr lang="ru-RU" dirty="0" smtClean="0"/>
              <a:t>Высоко в небе невидимый самолет чертил белые полосы.</a:t>
            </a:r>
          </a:p>
          <a:p>
            <a:r>
              <a:rPr lang="ru-RU" dirty="0" smtClean="0"/>
              <a:t>Утром я иду в лес.</a:t>
            </a:r>
          </a:p>
          <a:p>
            <a:r>
              <a:rPr lang="ru-RU" dirty="0" smtClean="0"/>
              <a:t>Я пропустил много уроков из-за болезни.</a:t>
            </a:r>
          </a:p>
          <a:p>
            <a:r>
              <a:rPr lang="ru-RU" dirty="0" smtClean="0"/>
              <a:t>Дубровский пришёл проститься с Машей.</a:t>
            </a:r>
          </a:p>
          <a:p>
            <a:r>
              <a:rPr lang="ru-RU" dirty="0" smtClean="0"/>
              <a:t>Боксёр молниеносно ответил на удар.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79792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/>
          <a:lstStyle/>
          <a:p>
            <a:r>
              <a:rPr lang="en-US" dirty="0" smtClean="0"/>
              <a:t>&amp;38</a:t>
            </a:r>
            <a:r>
              <a:rPr lang="ru-RU" dirty="0" smtClean="0"/>
              <a:t> страница 72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 :</a:t>
            </a:r>
          </a:p>
          <a:p>
            <a:pPr marL="0" indent="0">
              <a:buNone/>
            </a:pPr>
            <a:r>
              <a:rPr lang="ru-RU" dirty="0" smtClean="0"/>
              <a:t>    упражнение № 185.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9284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sskiy_yazy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russkiy_yazyk</Template>
  <TotalTime>83</TotalTime>
  <Words>146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russkiy_yazyk</vt:lpstr>
      <vt:lpstr>Обстоятельство</vt:lpstr>
      <vt:lpstr>        Обстоятельство выражается наречием, именем существительным   и другими частями речи: </vt:lpstr>
      <vt:lpstr>Обстоятельства времени (как долго? с каких пор? до каких пор?)</vt:lpstr>
      <vt:lpstr>Обстоятельства места (где? куда? откуда?)</vt:lpstr>
      <vt:lpstr>Обстоятельство причины (почему? по какой причине?)</vt:lpstr>
      <vt:lpstr>Обстоятельства образа действия (как? каким образом?)</vt:lpstr>
      <vt:lpstr>Обстоятельства цели (зачем? с какой целью?)</vt:lpstr>
      <vt:lpstr>Тренировочные упражнения</vt:lpstr>
      <vt:lpstr>&amp;38 страница 72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Обстоятельство</dc:title>
  <dc:creator>Арт</dc:creator>
  <cp:lastModifiedBy>Арт</cp:lastModifiedBy>
  <cp:revision>28</cp:revision>
  <dcterms:created xsi:type="dcterms:W3CDTF">2013-11-10T17:06:06Z</dcterms:created>
  <dcterms:modified xsi:type="dcterms:W3CDTF">2013-11-10T18:29:52Z</dcterms:modified>
</cp:coreProperties>
</file>